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Lst>
  <p:notesMasterIdLst>
    <p:notesMasterId r:id="rId42"/>
  </p:notesMasterIdLst>
  <p:sldIdLst>
    <p:sldId id="2146847406" r:id="rId5"/>
    <p:sldId id="2146847536" r:id="rId6"/>
    <p:sldId id="2147469001" r:id="rId7"/>
    <p:sldId id="2146847549" r:id="rId8"/>
    <p:sldId id="2146847416" r:id="rId9"/>
    <p:sldId id="2146847555" r:id="rId10"/>
    <p:sldId id="2146847537" r:id="rId11"/>
    <p:sldId id="2147469040" r:id="rId12"/>
    <p:sldId id="2147469041" r:id="rId13"/>
    <p:sldId id="2147469042" r:id="rId14"/>
    <p:sldId id="2147469043" r:id="rId15"/>
    <p:sldId id="2147469044" r:id="rId16"/>
    <p:sldId id="2147469045" r:id="rId17"/>
    <p:sldId id="2147469046" r:id="rId18"/>
    <p:sldId id="2147469047" r:id="rId19"/>
    <p:sldId id="2147469049" r:id="rId20"/>
    <p:sldId id="2147469050" r:id="rId21"/>
    <p:sldId id="2147469051" r:id="rId22"/>
    <p:sldId id="2147469052" r:id="rId23"/>
    <p:sldId id="2147469053" r:id="rId24"/>
    <p:sldId id="2147469054" r:id="rId25"/>
    <p:sldId id="2147469055" r:id="rId26"/>
    <p:sldId id="2146847489" r:id="rId27"/>
    <p:sldId id="2147469056" r:id="rId28"/>
    <p:sldId id="2147468986" r:id="rId29"/>
    <p:sldId id="2147468992" r:id="rId30"/>
    <p:sldId id="2147469057" r:id="rId31"/>
    <p:sldId id="2147468993" r:id="rId32"/>
    <p:sldId id="2147468994" r:id="rId33"/>
    <p:sldId id="2147469058" r:id="rId34"/>
    <p:sldId id="2147468995" r:id="rId35"/>
    <p:sldId id="2147468996" r:id="rId36"/>
    <p:sldId id="2146847541" r:id="rId37"/>
    <p:sldId id="2146847488" r:id="rId38"/>
    <p:sldId id="2146847534" r:id="rId39"/>
    <p:sldId id="2147469031" r:id="rId40"/>
    <p:sldId id="214746900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8" userDrawn="1">
          <p15:clr>
            <a:srgbClr val="A4A3A4"/>
          </p15:clr>
        </p15:guide>
        <p15:guide id="2" pos="3840" userDrawn="1">
          <p15:clr>
            <a:srgbClr val="A4A3A4"/>
          </p15:clr>
        </p15:guide>
        <p15:guide id="3" orient="horz" pos="3385" userDrawn="1">
          <p15:clr>
            <a:srgbClr val="A4A3A4"/>
          </p15:clr>
        </p15:guide>
        <p15:guide id="4" pos="7559" userDrawn="1">
          <p15:clr>
            <a:srgbClr val="A4A3A4"/>
          </p15:clr>
        </p15:guide>
        <p15:guide id="5" orient="horz" pos="311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D53208-C1E6-0CB0-FB7F-8DAEFE4D9347}" name="Ann-Marie Shaw" initials="AMS" userId="S::Ann-Marie.Shaw@wearelucidgroup.com::ff64de9e-0e68-4415-a539-34b3217c8c38" providerId="AD"/>
  <p188:author id="{9F8A2C23-EDC3-3CD6-5526-41B2C8DC29FF}" name="Helen Stanford" initials="HS" userId="Helen Stanford" providerId="None"/>
  <p188:author id="{9E209926-A310-C494-CBC9-409AFEF039C7}" name="Stjepanovic, Neda" initials="SN" userId="S::kblt727@astrazeneca.net::4c140e31-3e39-4a25-85ed-72b9dc67a3c3" providerId="AD"/>
  <p188:author id="{A1813029-063E-8427-01DF-FFC216059D6B}" name="Laura Windel" initials="LW" userId="S::laura.windel@wearelucidgroup.com::867e6a95-4f73-4d87-9926-5f8f18cda5b9" providerId="AD"/>
  <p188:author id="{BA034C3F-A8E8-C96D-7403-3005629443EB}" name="Hannah Clarke" initials="HC" userId="S::Hannah.Clarke@wearelucidgroup.com::cdd5759f-d3f2-4938-929e-ca06e8f61a74" providerId="AD"/>
  <p188:author id="{07A26550-45A7-DBC2-5011-B482BEA0AF6C}" name="Clarke, Deborah" initials="CD" userId="S::kmjw807@astrazeneca.net::b46daf70-3b53-4016-9f0c-ed4483be6e73" providerId="AD"/>
  <p188:author id="{E4C82951-D0E2-E30F-870F-8B76C18DBC3B}" name="Caroline Bradley" initials="CB" userId="Caroline Bradley" providerId="None"/>
  <p188:author id="{72846C73-03E0-171F-D6E9-812B931F1D4D}" name="McCluskey, Gillian" initials="MG" userId="S::kkss305@astrazeneca.net::b8e9fd84-27de-4a7e-ae03-6d26616401b3" providerId="AD"/>
  <p188:author id="{B0072683-D519-4A07-45D0-1C14574BF8D9}" name="Zakiyra Ahmed" initials="ZA" userId="S::zakiyra.ahmed@wearelucidgroup.com::33a67335-7afb-48cd-acac-2014d50c49c4" providerId="AD"/>
  <p188:author id="{FFE47EE6-A2F0-13A5-8EE8-3661DB1849A6}" name="Medical Writer" initials="MW" userId="Medical Writer" providerId="None"/>
  <p188:author id="{96C15AF4-0F79-C1A9-1780-C4D134C7C1BF}" name="Lipworth, Joe" initials="LJ" userId="S::khkj205@astrazeneca.net::08ffd50e-e907-4b5e-9dcf-321d052b86e7" providerId="AD"/>
  <p188:author id="{931EE6FA-E84C-3014-0CD4-64CA87D82248}" name="Emma Watts" initials="EW(H" userId="Emma Watts"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pworth, Joe" initials="LJ" lastIdx="45" clrIdx="0">
    <p:extLst>
      <p:ext uri="{19B8F6BF-5375-455C-9EA6-DF929625EA0E}">
        <p15:presenceInfo xmlns:p15="http://schemas.microsoft.com/office/powerpoint/2012/main" userId="S::khkj205@astrazeneca.net::08ffd50e-e907-4b5e-9dcf-321d052b86e7" providerId="AD"/>
      </p:ext>
    </p:extLst>
  </p:cmAuthor>
  <p:cmAuthor id="2" name="McCluskey, Gillian" initials="MG" lastIdx="7" clrIdx="1">
    <p:extLst>
      <p:ext uri="{19B8F6BF-5375-455C-9EA6-DF929625EA0E}">
        <p15:presenceInfo xmlns:p15="http://schemas.microsoft.com/office/powerpoint/2012/main" userId="S::kkss305@astrazeneca.net::b8e9fd84-27de-4a7e-ae03-6d26616401b3" providerId="AD"/>
      </p:ext>
    </p:extLst>
  </p:cmAuthor>
  <p:cmAuthor id="3" name="Hannah Clarke" initials="HC" lastIdx="16" clrIdx="2">
    <p:extLst>
      <p:ext uri="{19B8F6BF-5375-455C-9EA6-DF929625EA0E}">
        <p15:presenceInfo xmlns:p15="http://schemas.microsoft.com/office/powerpoint/2012/main" userId="S::Hannah.Clarke@wearelucidgroup.com::cdd5759f-d3f2-4938-929e-ca06e8f61a74" providerId="AD"/>
      </p:ext>
    </p:extLst>
  </p:cmAuthor>
  <p:cmAuthor id="4" name="Tessa Rowland" initials="TR" lastIdx="3" clrIdx="3">
    <p:extLst>
      <p:ext uri="{19B8F6BF-5375-455C-9EA6-DF929625EA0E}">
        <p15:presenceInfo xmlns:p15="http://schemas.microsoft.com/office/powerpoint/2012/main" userId="S::Tessa.Rowland@wearelucidgroup.com::94e3b261-28c0-4555-9fed-0957671797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6600"/>
    <a:srgbClr val="656665"/>
    <a:srgbClr val="490F77"/>
    <a:srgbClr val="590995"/>
    <a:srgbClr val="F561AD"/>
    <a:srgbClr val="CBCBCB"/>
    <a:srgbClr val="550B8D"/>
    <a:srgbClr val="848584"/>
    <a:srgbClr val="681A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828" y="282"/>
      </p:cViewPr>
      <p:guideLst>
        <p:guide orient="horz" pos="4088"/>
        <p:guide pos="3840"/>
        <p:guide orient="horz" pos="3385"/>
        <p:guide pos="7559"/>
        <p:guide orient="horz" pos="31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 Jiawen" userId="0ea971ef-7634-4154-9372-ea30a0cfafa9" providerId="ADAL" clId="{8EC38004-68F7-4D21-BCCE-09C486E66188}"/>
    <pc:docChg chg="undo custSel modSld modMainMaster">
      <pc:chgData name="He, Jiawen" userId="0ea971ef-7634-4154-9372-ea30a0cfafa9" providerId="ADAL" clId="{8EC38004-68F7-4D21-BCCE-09C486E66188}" dt="2025-01-07T07:02:14.773" v="126"/>
      <pc:docMkLst>
        <pc:docMk/>
      </pc:docMkLst>
      <pc:sldChg chg="delSp modSp mod">
        <pc:chgData name="He, Jiawen" userId="0ea971ef-7634-4154-9372-ea30a0cfafa9" providerId="ADAL" clId="{8EC38004-68F7-4D21-BCCE-09C486E66188}" dt="2025-01-07T06:55:55.845" v="5"/>
        <pc:sldMkLst>
          <pc:docMk/>
          <pc:sldMk cId="2294744628" sldId="2146847406"/>
        </pc:sldMkLst>
        <pc:spChg chg="del">
          <ac:chgData name="He, Jiawen" userId="0ea971ef-7634-4154-9372-ea30a0cfafa9" providerId="ADAL" clId="{8EC38004-68F7-4D21-BCCE-09C486E66188}" dt="2025-01-07T06:55:06.389" v="0" actId="478"/>
          <ac:spMkLst>
            <pc:docMk/>
            <pc:sldMk cId="2294744628" sldId="2146847406"/>
            <ac:spMk id="3" creationId="{D8A3D662-F055-42E9-39DF-44D38E8FAF69}"/>
          </ac:spMkLst>
        </pc:spChg>
        <pc:spChg chg="mod">
          <ac:chgData name="He, Jiawen" userId="0ea971ef-7634-4154-9372-ea30a0cfafa9" providerId="ADAL" clId="{8EC38004-68F7-4D21-BCCE-09C486E66188}" dt="2025-01-07T06:55:55.845" v="5"/>
          <ac:spMkLst>
            <pc:docMk/>
            <pc:sldMk cId="2294744628" sldId="2146847406"/>
            <ac:spMk id="9" creationId="{71AECA1A-01C4-7348-A6C1-7E803B11C9F9}"/>
          </ac:spMkLst>
        </pc:spChg>
      </pc:sldChg>
      <pc:sldChg chg="modSp mod">
        <pc:chgData name="He, Jiawen" userId="0ea971ef-7634-4154-9372-ea30a0cfafa9" providerId="ADAL" clId="{8EC38004-68F7-4D21-BCCE-09C486E66188}" dt="2025-01-07T06:57:57.630" v="35"/>
        <pc:sldMkLst>
          <pc:docMk/>
          <pc:sldMk cId="3430057586" sldId="2146847416"/>
        </pc:sldMkLst>
        <pc:spChg chg="mod">
          <ac:chgData name="He, Jiawen" userId="0ea971ef-7634-4154-9372-ea30a0cfafa9" providerId="ADAL" clId="{8EC38004-68F7-4D21-BCCE-09C486E66188}" dt="2025-01-07T06:57:57.630" v="35"/>
          <ac:spMkLst>
            <pc:docMk/>
            <pc:sldMk cId="3430057586" sldId="2146847416"/>
            <ac:spMk id="2" creationId="{7722FB56-1FB2-0C49-884F-1FF3D5872D06}"/>
          </ac:spMkLst>
        </pc:spChg>
      </pc:sldChg>
      <pc:sldChg chg="modSp mod">
        <pc:chgData name="He, Jiawen" userId="0ea971ef-7634-4154-9372-ea30a0cfafa9" providerId="ADAL" clId="{8EC38004-68F7-4D21-BCCE-09C486E66188}" dt="2025-01-07T07:02:06.517" v="124"/>
        <pc:sldMkLst>
          <pc:docMk/>
          <pc:sldMk cId="2433377337" sldId="2146847488"/>
        </pc:sldMkLst>
        <pc:spChg chg="mod">
          <ac:chgData name="He, Jiawen" userId="0ea971ef-7634-4154-9372-ea30a0cfafa9" providerId="ADAL" clId="{8EC38004-68F7-4D21-BCCE-09C486E66188}" dt="2025-01-07T07:02:06.517" v="124"/>
          <ac:spMkLst>
            <pc:docMk/>
            <pc:sldMk cId="2433377337" sldId="2146847488"/>
            <ac:spMk id="2" creationId="{C63CC79A-428D-DC4A-5963-15012A652494}"/>
          </ac:spMkLst>
        </pc:spChg>
      </pc:sldChg>
      <pc:sldChg chg="modSp mod">
        <pc:chgData name="He, Jiawen" userId="0ea971ef-7634-4154-9372-ea30a0cfafa9" providerId="ADAL" clId="{8EC38004-68F7-4D21-BCCE-09C486E66188}" dt="2025-01-07T07:01:17.953" v="102"/>
        <pc:sldMkLst>
          <pc:docMk/>
          <pc:sldMk cId="3670227998" sldId="2146847489"/>
        </pc:sldMkLst>
        <pc:spChg chg="mod">
          <ac:chgData name="He, Jiawen" userId="0ea971ef-7634-4154-9372-ea30a0cfafa9" providerId="ADAL" clId="{8EC38004-68F7-4D21-BCCE-09C486E66188}" dt="2025-01-07T07:01:17.953" v="102"/>
          <ac:spMkLst>
            <pc:docMk/>
            <pc:sldMk cId="3670227998" sldId="2146847489"/>
            <ac:spMk id="2" creationId="{7722FB56-1FB2-0C49-884F-1FF3D5872D06}"/>
          </ac:spMkLst>
        </pc:spChg>
      </pc:sldChg>
      <pc:sldChg chg="modSp mod">
        <pc:chgData name="He, Jiawen" userId="0ea971ef-7634-4154-9372-ea30a0cfafa9" providerId="ADAL" clId="{8EC38004-68F7-4D21-BCCE-09C486E66188}" dt="2025-01-07T07:02:10.488" v="125"/>
        <pc:sldMkLst>
          <pc:docMk/>
          <pc:sldMk cId="2725483266" sldId="2146847534"/>
        </pc:sldMkLst>
        <pc:spChg chg="mod">
          <ac:chgData name="He, Jiawen" userId="0ea971ef-7634-4154-9372-ea30a0cfafa9" providerId="ADAL" clId="{8EC38004-68F7-4D21-BCCE-09C486E66188}" dt="2025-01-07T07:02:10.488" v="125"/>
          <ac:spMkLst>
            <pc:docMk/>
            <pc:sldMk cId="2725483266" sldId="2146847534"/>
            <ac:spMk id="18" creationId="{84239702-CC07-4216-E73C-51242FC32EDA}"/>
          </ac:spMkLst>
        </pc:spChg>
      </pc:sldChg>
      <pc:sldChg chg="modSp mod">
        <pc:chgData name="He, Jiawen" userId="0ea971ef-7634-4154-9372-ea30a0cfafa9" providerId="ADAL" clId="{8EC38004-68F7-4D21-BCCE-09C486E66188}" dt="2025-01-07T06:57:01.063" v="23" actId="20577"/>
        <pc:sldMkLst>
          <pc:docMk/>
          <pc:sldMk cId="1249010472" sldId="2146847536"/>
        </pc:sldMkLst>
        <pc:spChg chg="mod">
          <ac:chgData name="He, Jiawen" userId="0ea971ef-7634-4154-9372-ea30a0cfafa9" providerId="ADAL" clId="{8EC38004-68F7-4D21-BCCE-09C486E66188}" dt="2025-01-07T06:57:01.063" v="23" actId="20577"/>
          <ac:spMkLst>
            <pc:docMk/>
            <pc:sldMk cId="1249010472" sldId="2146847536"/>
            <ac:spMk id="2" creationId="{7722FB56-1FB2-0C49-884F-1FF3D5872D06}"/>
          </ac:spMkLst>
        </pc:spChg>
      </pc:sldChg>
      <pc:sldChg chg="modSp mod">
        <pc:chgData name="He, Jiawen" userId="0ea971ef-7634-4154-9372-ea30a0cfafa9" providerId="ADAL" clId="{8EC38004-68F7-4D21-BCCE-09C486E66188}" dt="2025-01-07T06:58:02.560" v="37"/>
        <pc:sldMkLst>
          <pc:docMk/>
          <pc:sldMk cId="3594887913" sldId="2146847537"/>
        </pc:sldMkLst>
        <pc:spChg chg="mod">
          <ac:chgData name="He, Jiawen" userId="0ea971ef-7634-4154-9372-ea30a0cfafa9" providerId="ADAL" clId="{8EC38004-68F7-4D21-BCCE-09C486E66188}" dt="2025-01-07T06:58:02.560" v="37"/>
          <ac:spMkLst>
            <pc:docMk/>
            <pc:sldMk cId="3594887913" sldId="2146847537"/>
            <ac:spMk id="2" creationId="{7722FB56-1FB2-0C49-884F-1FF3D5872D06}"/>
          </ac:spMkLst>
        </pc:spChg>
      </pc:sldChg>
      <pc:sldChg chg="modSp mod">
        <pc:chgData name="He, Jiawen" userId="0ea971ef-7634-4154-9372-ea30a0cfafa9" providerId="ADAL" clId="{8EC38004-68F7-4D21-BCCE-09C486E66188}" dt="2025-01-07T07:01:58.604" v="121" actId="20577"/>
        <pc:sldMkLst>
          <pc:docMk/>
          <pc:sldMk cId="854367753" sldId="2146847541"/>
        </pc:sldMkLst>
        <pc:spChg chg="mod">
          <ac:chgData name="He, Jiawen" userId="0ea971ef-7634-4154-9372-ea30a0cfafa9" providerId="ADAL" clId="{8EC38004-68F7-4D21-BCCE-09C486E66188}" dt="2025-01-07T07:01:58.604" v="121" actId="20577"/>
          <ac:spMkLst>
            <pc:docMk/>
            <pc:sldMk cId="854367753" sldId="2146847541"/>
            <ac:spMk id="2" creationId="{7722FB56-1FB2-0C49-884F-1FF3D5872D06}"/>
          </ac:spMkLst>
        </pc:spChg>
      </pc:sldChg>
      <pc:sldChg chg="modSp mod">
        <pc:chgData name="He, Jiawen" userId="0ea971ef-7634-4154-9372-ea30a0cfafa9" providerId="ADAL" clId="{8EC38004-68F7-4D21-BCCE-09C486E66188}" dt="2025-01-07T06:57:54.411" v="34" actId="20577"/>
        <pc:sldMkLst>
          <pc:docMk/>
          <pc:sldMk cId="3841796344" sldId="2146847549"/>
        </pc:sldMkLst>
        <pc:spChg chg="mod">
          <ac:chgData name="He, Jiawen" userId="0ea971ef-7634-4154-9372-ea30a0cfafa9" providerId="ADAL" clId="{8EC38004-68F7-4D21-BCCE-09C486E66188}" dt="2025-01-07T06:57:54.411" v="34" actId="20577"/>
          <ac:spMkLst>
            <pc:docMk/>
            <pc:sldMk cId="3841796344" sldId="2146847549"/>
            <ac:spMk id="2" creationId="{7722FB56-1FB2-0C49-884F-1FF3D5872D06}"/>
          </ac:spMkLst>
        </pc:spChg>
      </pc:sldChg>
      <pc:sldChg chg="modSp mod">
        <pc:chgData name="He, Jiawen" userId="0ea971ef-7634-4154-9372-ea30a0cfafa9" providerId="ADAL" clId="{8EC38004-68F7-4D21-BCCE-09C486E66188}" dt="2025-01-07T06:58:00.424" v="36"/>
        <pc:sldMkLst>
          <pc:docMk/>
          <pc:sldMk cId="3694946159" sldId="2146847555"/>
        </pc:sldMkLst>
        <pc:spChg chg="mod">
          <ac:chgData name="He, Jiawen" userId="0ea971ef-7634-4154-9372-ea30a0cfafa9" providerId="ADAL" clId="{8EC38004-68F7-4D21-BCCE-09C486E66188}" dt="2025-01-07T06:58:00.424" v="36"/>
          <ac:spMkLst>
            <pc:docMk/>
            <pc:sldMk cId="3694946159" sldId="2146847555"/>
            <ac:spMk id="50" creationId="{0F1B4CEE-1A9B-9FDC-F3BA-B5B0D77D409A}"/>
          </ac:spMkLst>
        </pc:spChg>
      </pc:sldChg>
      <pc:sldChg chg="modSp mod">
        <pc:chgData name="He, Jiawen" userId="0ea971ef-7634-4154-9372-ea30a0cfafa9" providerId="ADAL" clId="{8EC38004-68F7-4D21-BCCE-09C486E66188}" dt="2025-01-07T07:01:25.773" v="105" actId="20577"/>
        <pc:sldMkLst>
          <pc:docMk/>
          <pc:sldMk cId="2567582547" sldId="2147468986"/>
        </pc:sldMkLst>
        <pc:spChg chg="mod">
          <ac:chgData name="He, Jiawen" userId="0ea971ef-7634-4154-9372-ea30a0cfafa9" providerId="ADAL" clId="{8EC38004-68F7-4D21-BCCE-09C486E66188}" dt="2025-01-07T07:01:25.773" v="105" actId="20577"/>
          <ac:spMkLst>
            <pc:docMk/>
            <pc:sldMk cId="2567582547" sldId="2147468986"/>
            <ac:spMk id="23" creationId="{08B209CD-966C-4507-891A-73CD294851B9}"/>
          </ac:spMkLst>
        </pc:spChg>
      </pc:sldChg>
      <pc:sldChg chg="modSp mod">
        <pc:chgData name="He, Jiawen" userId="0ea971ef-7634-4154-9372-ea30a0cfafa9" providerId="ADAL" clId="{8EC38004-68F7-4D21-BCCE-09C486E66188}" dt="2025-01-07T07:01:30.156" v="107" actId="20577"/>
        <pc:sldMkLst>
          <pc:docMk/>
          <pc:sldMk cId="2932033174" sldId="2147468992"/>
        </pc:sldMkLst>
        <pc:spChg chg="mod">
          <ac:chgData name="He, Jiawen" userId="0ea971ef-7634-4154-9372-ea30a0cfafa9" providerId="ADAL" clId="{8EC38004-68F7-4D21-BCCE-09C486E66188}" dt="2025-01-07T07:01:30.156" v="107" actId="20577"/>
          <ac:spMkLst>
            <pc:docMk/>
            <pc:sldMk cId="2932033174" sldId="2147468992"/>
            <ac:spMk id="23" creationId="{08B209CD-966C-4507-891A-73CD294851B9}"/>
          </ac:spMkLst>
        </pc:spChg>
      </pc:sldChg>
      <pc:sldChg chg="modSp mod">
        <pc:chgData name="He, Jiawen" userId="0ea971ef-7634-4154-9372-ea30a0cfafa9" providerId="ADAL" clId="{8EC38004-68F7-4D21-BCCE-09C486E66188}" dt="2025-01-07T07:01:38.842" v="111" actId="20577"/>
        <pc:sldMkLst>
          <pc:docMk/>
          <pc:sldMk cId="2451411805" sldId="2147468993"/>
        </pc:sldMkLst>
        <pc:spChg chg="mod">
          <ac:chgData name="He, Jiawen" userId="0ea971ef-7634-4154-9372-ea30a0cfafa9" providerId="ADAL" clId="{8EC38004-68F7-4D21-BCCE-09C486E66188}" dt="2025-01-07T07:01:38.842" v="111" actId="20577"/>
          <ac:spMkLst>
            <pc:docMk/>
            <pc:sldMk cId="2451411805" sldId="2147468993"/>
            <ac:spMk id="23" creationId="{08B209CD-966C-4507-891A-73CD294851B9}"/>
          </ac:spMkLst>
        </pc:spChg>
      </pc:sldChg>
      <pc:sldChg chg="modSp mod">
        <pc:chgData name="He, Jiawen" userId="0ea971ef-7634-4154-9372-ea30a0cfafa9" providerId="ADAL" clId="{8EC38004-68F7-4D21-BCCE-09C486E66188}" dt="2025-01-07T07:01:42.409" v="113" actId="20577"/>
        <pc:sldMkLst>
          <pc:docMk/>
          <pc:sldMk cId="24574915" sldId="2147468994"/>
        </pc:sldMkLst>
        <pc:spChg chg="mod">
          <ac:chgData name="He, Jiawen" userId="0ea971ef-7634-4154-9372-ea30a0cfafa9" providerId="ADAL" clId="{8EC38004-68F7-4D21-BCCE-09C486E66188}" dt="2025-01-07T07:01:42.409" v="113" actId="20577"/>
          <ac:spMkLst>
            <pc:docMk/>
            <pc:sldMk cId="24574915" sldId="2147468994"/>
            <ac:spMk id="23" creationId="{08B209CD-966C-4507-891A-73CD294851B9}"/>
          </ac:spMkLst>
        </pc:spChg>
      </pc:sldChg>
      <pc:sldChg chg="modSp mod">
        <pc:chgData name="He, Jiawen" userId="0ea971ef-7634-4154-9372-ea30a0cfafa9" providerId="ADAL" clId="{8EC38004-68F7-4D21-BCCE-09C486E66188}" dt="2025-01-07T07:01:52.089" v="117" actId="20577"/>
        <pc:sldMkLst>
          <pc:docMk/>
          <pc:sldMk cId="2242302485" sldId="2147468995"/>
        </pc:sldMkLst>
        <pc:spChg chg="mod">
          <ac:chgData name="He, Jiawen" userId="0ea971ef-7634-4154-9372-ea30a0cfafa9" providerId="ADAL" clId="{8EC38004-68F7-4D21-BCCE-09C486E66188}" dt="2025-01-07T07:01:52.089" v="117" actId="20577"/>
          <ac:spMkLst>
            <pc:docMk/>
            <pc:sldMk cId="2242302485" sldId="2147468995"/>
            <ac:spMk id="23" creationId="{08B209CD-966C-4507-891A-73CD294851B9}"/>
          </ac:spMkLst>
        </pc:spChg>
      </pc:sldChg>
      <pc:sldChg chg="modSp mod">
        <pc:chgData name="He, Jiawen" userId="0ea971ef-7634-4154-9372-ea30a0cfafa9" providerId="ADAL" clId="{8EC38004-68F7-4D21-BCCE-09C486E66188}" dt="2025-01-07T07:01:55.730" v="119" actId="20577"/>
        <pc:sldMkLst>
          <pc:docMk/>
          <pc:sldMk cId="3389817969" sldId="2147468996"/>
        </pc:sldMkLst>
        <pc:spChg chg="mod">
          <ac:chgData name="He, Jiawen" userId="0ea971ef-7634-4154-9372-ea30a0cfafa9" providerId="ADAL" clId="{8EC38004-68F7-4D21-BCCE-09C486E66188}" dt="2025-01-07T07:01:55.730" v="119" actId="20577"/>
          <ac:spMkLst>
            <pc:docMk/>
            <pc:sldMk cId="3389817969" sldId="2147468996"/>
            <ac:spMk id="23" creationId="{08B209CD-966C-4507-891A-73CD294851B9}"/>
          </ac:spMkLst>
        </pc:spChg>
      </pc:sldChg>
      <pc:sldChg chg="modSp mod">
        <pc:chgData name="He, Jiawen" userId="0ea971ef-7634-4154-9372-ea30a0cfafa9" providerId="ADAL" clId="{8EC38004-68F7-4D21-BCCE-09C486E66188}" dt="2025-01-07T06:57:49.242" v="32"/>
        <pc:sldMkLst>
          <pc:docMk/>
          <pc:sldMk cId="313029664" sldId="2147469001"/>
        </pc:sldMkLst>
        <pc:spChg chg="mod">
          <ac:chgData name="He, Jiawen" userId="0ea971ef-7634-4154-9372-ea30a0cfafa9" providerId="ADAL" clId="{8EC38004-68F7-4D21-BCCE-09C486E66188}" dt="2025-01-07T06:57:49.242" v="32"/>
          <ac:spMkLst>
            <pc:docMk/>
            <pc:sldMk cId="313029664" sldId="2147469001"/>
            <ac:spMk id="2" creationId="{7722FB56-1FB2-0C49-884F-1FF3D5872D06}"/>
          </ac:spMkLst>
        </pc:spChg>
      </pc:sldChg>
      <pc:sldChg chg="modSp mod">
        <pc:chgData name="He, Jiawen" userId="0ea971ef-7634-4154-9372-ea30a0cfafa9" providerId="ADAL" clId="{8EC38004-68F7-4D21-BCCE-09C486E66188}" dt="2025-01-07T07:02:14.773" v="126"/>
        <pc:sldMkLst>
          <pc:docMk/>
          <pc:sldMk cId="3667258432" sldId="2147469031"/>
        </pc:sldMkLst>
        <pc:spChg chg="mod">
          <ac:chgData name="He, Jiawen" userId="0ea971ef-7634-4154-9372-ea30a0cfafa9" providerId="ADAL" clId="{8EC38004-68F7-4D21-BCCE-09C486E66188}" dt="2025-01-07T07:02:14.773" v="126"/>
          <ac:spMkLst>
            <pc:docMk/>
            <pc:sldMk cId="3667258432" sldId="2147469031"/>
            <ac:spMk id="18" creationId="{84239702-CC07-4216-E73C-51242FC32EDA}"/>
          </ac:spMkLst>
        </pc:spChg>
      </pc:sldChg>
      <pc:sldChg chg="modSp mod">
        <pc:chgData name="He, Jiawen" userId="0ea971ef-7634-4154-9372-ea30a0cfafa9" providerId="ADAL" clId="{8EC38004-68F7-4D21-BCCE-09C486E66188}" dt="2025-01-07T06:58:06.062" v="39" actId="20577"/>
        <pc:sldMkLst>
          <pc:docMk/>
          <pc:sldMk cId="1647405046" sldId="2147469040"/>
        </pc:sldMkLst>
        <pc:spChg chg="mod">
          <ac:chgData name="He, Jiawen" userId="0ea971ef-7634-4154-9372-ea30a0cfafa9" providerId="ADAL" clId="{8EC38004-68F7-4D21-BCCE-09C486E66188}" dt="2025-01-07T06:58:06.062" v="39" actId="20577"/>
          <ac:spMkLst>
            <pc:docMk/>
            <pc:sldMk cId="1647405046" sldId="2147469040"/>
            <ac:spMk id="2" creationId="{7722FB56-1FB2-0C49-884F-1FF3D5872D06}"/>
          </ac:spMkLst>
        </pc:spChg>
      </pc:sldChg>
      <pc:sldChg chg="modSp mod">
        <pc:chgData name="He, Jiawen" userId="0ea971ef-7634-4154-9372-ea30a0cfafa9" providerId="ADAL" clId="{8EC38004-68F7-4D21-BCCE-09C486E66188}" dt="2025-01-07T06:58:23.130" v="44" actId="1076"/>
        <pc:sldMkLst>
          <pc:docMk/>
          <pc:sldMk cId="2797789968" sldId="2147469041"/>
        </pc:sldMkLst>
        <pc:spChg chg="mod">
          <ac:chgData name="He, Jiawen" userId="0ea971ef-7634-4154-9372-ea30a0cfafa9" providerId="ADAL" clId="{8EC38004-68F7-4D21-BCCE-09C486E66188}" dt="2025-01-07T06:58:18.528" v="42" actId="20577"/>
          <ac:spMkLst>
            <pc:docMk/>
            <pc:sldMk cId="2797789968" sldId="2147469041"/>
            <ac:spMk id="5" creationId="{E7387708-193A-EE49-2D89-B1416364B3CA}"/>
          </ac:spMkLst>
        </pc:spChg>
        <pc:spChg chg="mod">
          <ac:chgData name="He, Jiawen" userId="0ea971ef-7634-4154-9372-ea30a0cfafa9" providerId="ADAL" clId="{8EC38004-68F7-4D21-BCCE-09C486E66188}" dt="2025-01-07T06:58:23.130" v="44" actId="1076"/>
          <ac:spMkLst>
            <pc:docMk/>
            <pc:sldMk cId="2797789968" sldId="2147469041"/>
            <ac:spMk id="2468" creationId="{517A18EF-335D-BD81-2FF9-8040CAA5DED6}"/>
          </ac:spMkLst>
        </pc:spChg>
      </pc:sldChg>
      <pc:sldChg chg="modSp mod">
        <pc:chgData name="He, Jiawen" userId="0ea971ef-7634-4154-9372-ea30a0cfafa9" providerId="ADAL" clId="{8EC38004-68F7-4D21-BCCE-09C486E66188}" dt="2025-01-07T06:58:35.727" v="48" actId="1076"/>
        <pc:sldMkLst>
          <pc:docMk/>
          <pc:sldMk cId="4263477348" sldId="2147469042"/>
        </pc:sldMkLst>
        <pc:spChg chg="mod">
          <ac:chgData name="He, Jiawen" userId="0ea971ef-7634-4154-9372-ea30a0cfafa9" providerId="ADAL" clId="{8EC38004-68F7-4D21-BCCE-09C486E66188}" dt="2025-01-07T06:58:31.202" v="47" actId="20577"/>
          <ac:spMkLst>
            <pc:docMk/>
            <pc:sldMk cId="4263477348" sldId="2147469042"/>
            <ac:spMk id="8" creationId="{7D5DEB82-0593-EF50-63FD-98C86D673BD9}"/>
          </ac:spMkLst>
        </pc:spChg>
        <pc:spChg chg="mod">
          <ac:chgData name="He, Jiawen" userId="0ea971ef-7634-4154-9372-ea30a0cfafa9" providerId="ADAL" clId="{8EC38004-68F7-4D21-BCCE-09C486E66188}" dt="2025-01-07T06:58:35.727" v="48" actId="1076"/>
          <ac:spMkLst>
            <pc:docMk/>
            <pc:sldMk cId="4263477348" sldId="2147469042"/>
            <ac:spMk id="20" creationId="{F190D8D1-EF5A-BB03-1A85-BAAD963087C3}"/>
          </ac:spMkLst>
        </pc:spChg>
      </pc:sldChg>
      <pc:sldChg chg="modSp mod">
        <pc:chgData name="He, Jiawen" userId="0ea971ef-7634-4154-9372-ea30a0cfafa9" providerId="ADAL" clId="{8EC38004-68F7-4D21-BCCE-09C486E66188}" dt="2025-01-07T06:58:48.200" v="52" actId="1076"/>
        <pc:sldMkLst>
          <pc:docMk/>
          <pc:sldMk cId="3171132333" sldId="2147469043"/>
        </pc:sldMkLst>
        <pc:spChg chg="mod">
          <ac:chgData name="He, Jiawen" userId="0ea971ef-7634-4154-9372-ea30a0cfafa9" providerId="ADAL" clId="{8EC38004-68F7-4D21-BCCE-09C486E66188}" dt="2025-01-07T06:58:48.200" v="52" actId="1076"/>
          <ac:spMkLst>
            <pc:docMk/>
            <pc:sldMk cId="3171132333" sldId="2147469043"/>
            <ac:spMk id="3" creationId="{7F871B54-9605-DE27-6748-4769E6B9A336}"/>
          </ac:spMkLst>
        </pc:spChg>
        <pc:spChg chg="mod">
          <ac:chgData name="He, Jiawen" userId="0ea971ef-7634-4154-9372-ea30a0cfafa9" providerId="ADAL" clId="{8EC38004-68F7-4D21-BCCE-09C486E66188}" dt="2025-01-07T06:58:41.759" v="51" actId="20577"/>
          <ac:spMkLst>
            <pc:docMk/>
            <pc:sldMk cId="3171132333" sldId="2147469043"/>
            <ac:spMk id="8" creationId="{E64F55C5-ABAD-33FA-1DA6-DC6CC7F1D79F}"/>
          </ac:spMkLst>
        </pc:spChg>
      </pc:sldChg>
      <pc:sldChg chg="modSp mod">
        <pc:chgData name="He, Jiawen" userId="0ea971ef-7634-4154-9372-ea30a0cfafa9" providerId="ADAL" clId="{8EC38004-68F7-4D21-BCCE-09C486E66188}" dt="2025-01-07T06:59:06.024" v="56" actId="1076"/>
        <pc:sldMkLst>
          <pc:docMk/>
          <pc:sldMk cId="496981499" sldId="2147469044"/>
        </pc:sldMkLst>
        <pc:spChg chg="mod">
          <ac:chgData name="He, Jiawen" userId="0ea971ef-7634-4154-9372-ea30a0cfafa9" providerId="ADAL" clId="{8EC38004-68F7-4D21-BCCE-09C486E66188}" dt="2025-01-07T06:59:06.024" v="56" actId="1076"/>
          <ac:spMkLst>
            <pc:docMk/>
            <pc:sldMk cId="496981499" sldId="2147469044"/>
            <ac:spMk id="3" creationId="{7F871B54-9605-DE27-6748-4769E6B9A336}"/>
          </ac:spMkLst>
        </pc:spChg>
        <pc:spChg chg="mod">
          <ac:chgData name="He, Jiawen" userId="0ea971ef-7634-4154-9372-ea30a0cfafa9" providerId="ADAL" clId="{8EC38004-68F7-4D21-BCCE-09C486E66188}" dt="2025-01-07T06:58:58.030" v="55" actId="20577"/>
          <ac:spMkLst>
            <pc:docMk/>
            <pc:sldMk cId="496981499" sldId="2147469044"/>
            <ac:spMk id="8" creationId="{8995EA9F-0C65-C9B9-612E-2EE502A1D40B}"/>
          </ac:spMkLst>
        </pc:spChg>
      </pc:sldChg>
      <pc:sldChg chg="modSp mod">
        <pc:chgData name="He, Jiawen" userId="0ea971ef-7634-4154-9372-ea30a0cfafa9" providerId="ADAL" clId="{8EC38004-68F7-4D21-BCCE-09C486E66188}" dt="2025-01-07T06:59:14.075" v="60" actId="1076"/>
        <pc:sldMkLst>
          <pc:docMk/>
          <pc:sldMk cId="1468156122" sldId="2147469045"/>
        </pc:sldMkLst>
        <pc:spChg chg="mod">
          <ac:chgData name="He, Jiawen" userId="0ea971ef-7634-4154-9372-ea30a0cfafa9" providerId="ADAL" clId="{8EC38004-68F7-4D21-BCCE-09C486E66188}" dt="2025-01-07T06:59:14.075" v="60" actId="1076"/>
          <ac:spMkLst>
            <pc:docMk/>
            <pc:sldMk cId="1468156122" sldId="2147469045"/>
            <ac:spMk id="3" creationId="{7F871B54-9605-DE27-6748-4769E6B9A336}"/>
          </ac:spMkLst>
        </pc:spChg>
        <pc:spChg chg="mod">
          <ac:chgData name="He, Jiawen" userId="0ea971ef-7634-4154-9372-ea30a0cfafa9" providerId="ADAL" clId="{8EC38004-68F7-4D21-BCCE-09C486E66188}" dt="2025-01-07T06:59:10.800" v="59" actId="20577"/>
          <ac:spMkLst>
            <pc:docMk/>
            <pc:sldMk cId="1468156122" sldId="2147469045"/>
            <ac:spMk id="8" creationId="{E4A3994A-BB0D-33CF-61CD-FC2A837787D6}"/>
          </ac:spMkLst>
        </pc:spChg>
      </pc:sldChg>
      <pc:sldChg chg="modSp mod">
        <pc:chgData name="He, Jiawen" userId="0ea971ef-7634-4154-9372-ea30a0cfafa9" providerId="ADAL" clId="{8EC38004-68F7-4D21-BCCE-09C486E66188}" dt="2025-01-07T06:59:24.055" v="64" actId="1076"/>
        <pc:sldMkLst>
          <pc:docMk/>
          <pc:sldMk cId="3634440369" sldId="2147469046"/>
        </pc:sldMkLst>
        <pc:spChg chg="mod">
          <ac:chgData name="He, Jiawen" userId="0ea971ef-7634-4154-9372-ea30a0cfafa9" providerId="ADAL" clId="{8EC38004-68F7-4D21-BCCE-09C486E66188}" dt="2025-01-07T06:59:24.055" v="64" actId="1076"/>
          <ac:spMkLst>
            <pc:docMk/>
            <pc:sldMk cId="3634440369" sldId="2147469046"/>
            <ac:spMk id="3" creationId="{7F871B54-9605-DE27-6748-4769E6B9A336}"/>
          </ac:spMkLst>
        </pc:spChg>
        <pc:spChg chg="mod">
          <ac:chgData name="He, Jiawen" userId="0ea971ef-7634-4154-9372-ea30a0cfafa9" providerId="ADAL" clId="{8EC38004-68F7-4D21-BCCE-09C486E66188}" dt="2025-01-07T06:59:20.687" v="63" actId="20577"/>
          <ac:spMkLst>
            <pc:docMk/>
            <pc:sldMk cId="3634440369" sldId="2147469046"/>
            <ac:spMk id="8" creationId="{6A071C2F-EB1C-2A14-E5BD-7051DBEFB4B2}"/>
          </ac:spMkLst>
        </pc:spChg>
      </pc:sldChg>
      <pc:sldChg chg="modSp mod">
        <pc:chgData name="He, Jiawen" userId="0ea971ef-7634-4154-9372-ea30a0cfafa9" providerId="ADAL" clId="{8EC38004-68F7-4D21-BCCE-09C486E66188}" dt="2025-01-07T06:59:41.220" v="69" actId="1076"/>
        <pc:sldMkLst>
          <pc:docMk/>
          <pc:sldMk cId="3093638339" sldId="2147469047"/>
        </pc:sldMkLst>
        <pc:spChg chg="mod">
          <ac:chgData name="He, Jiawen" userId="0ea971ef-7634-4154-9372-ea30a0cfafa9" providerId="ADAL" clId="{8EC38004-68F7-4D21-BCCE-09C486E66188}" dt="2025-01-07T06:59:41.220" v="69" actId="1076"/>
          <ac:spMkLst>
            <pc:docMk/>
            <pc:sldMk cId="3093638339" sldId="2147469047"/>
            <ac:spMk id="3" creationId="{7F871B54-9605-DE27-6748-4769E6B9A336}"/>
          </ac:spMkLst>
        </pc:spChg>
        <pc:spChg chg="mod">
          <ac:chgData name="He, Jiawen" userId="0ea971ef-7634-4154-9372-ea30a0cfafa9" providerId="ADAL" clId="{8EC38004-68F7-4D21-BCCE-09C486E66188}" dt="2025-01-07T06:59:32.047" v="67" actId="20577"/>
          <ac:spMkLst>
            <pc:docMk/>
            <pc:sldMk cId="3093638339" sldId="2147469047"/>
            <ac:spMk id="8" creationId="{DC212232-7D55-12F2-0080-37DD9D701BDF}"/>
          </ac:spMkLst>
        </pc:spChg>
      </pc:sldChg>
      <pc:sldChg chg="modSp mod">
        <pc:chgData name="He, Jiawen" userId="0ea971ef-7634-4154-9372-ea30a0cfafa9" providerId="ADAL" clId="{8EC38004-68F7-4D21-BCCE-09C486E66188}" dt="2025-01-07T06:59:51.732" v="73" actId="1076"/>
        <pc:sldMkLst>
          <pc:docMk/>
          <pc:sldMk cId="3063318933" sldId="2147469049"/>
        </pc:sldMkLst>
        <pc:spChg chg="mod">
          <ac:chgData name="He, Jiawen" userId="0ea971ef-7634-4154-9372-ea30a0cfafa9" providerId="ADAL" clId="{8EC38004-68F7-4D21-BCCE-09C486E66188}" dt="2025-01-07T06:59:51.732" v="73" actId="1076"/>
          <ac:spMkLst>
            <pc:docMk/>
            <pc:sldMk cId="3063318933" sldId="2147469049"/>
            <ac:spMk id="3" creationId="{7F871B54-9605-DE27-6748-4769E6B9A336}"/>
          </ac:spMkLst>
        </pc:spChg>
        <pc:spChg chg="mod">
          <ac:chgData name="He, Jiawen" userId="0ea971ef-7634-4154-9372-ea30a0cfafa9" providerId="ADAL" clId="{8EC38004-68F7-4D21-BCCE-09C486E66188}" dt="2025-01-07T06:59:45.635" v="72" actId="20577"/>
          <ac:spMkLst>
            <pc:docMk/>
            <pc:sldMk cId="3063318933" sldId="2147469049"/>
            <ac:spMk id="8" creationId="{483AA7F1-735B-84B6-5CE0-CC5DA440DC26}"/>
          </ac:spMkLst>
        </pc:spChg>
      </pc:sldChg>
      <pc:sldChg chg="modSp mod">
        <pc:chgData name="He, Jiawen" userId="0ea971ef-7634-4154-9372-ea30a0cfafa9" providerId="ADAL" clId="{8EC38004-68F7-4D21-BCCE-09C486E66188}" dt="2025-01-07T07:00:03.746" v="77" actId="1076"/>
        <pc:sldMkLst>
          <pc:docMk/>
          <pc:sldMk cId="3830976180" sldId="2147469050"/>
        </pc:sldMkLst>
        <pc:spChg chg="mod">
          <ac:chgData name="He, Jiawen" userId="0ea971ef-7634-4154-9372-ea30a0cfafa9" providerId="ADAL" clId="{8EC38004-68F7-4D21-BCCE-09C486E66188}" dt="2025-01-07T07:00:03.746" v="77" actId="1076"/>
          <ac:spMkLst>
            <pc:docMk/>
            <pc:sldMk cId="3830976180" sldId="2147469050"/>
            <ac:spMk id="3" creationId="{7F871B54-9605-DE27-6748-4769E6B9A336}"/>
          </ac:spMkLst>
        </pc:spChg>
        <pc:spChg chg="mod">
          <ac:chgData name="He, Jiawen" userId="0ea971ef-7634-4154-9372-ea30a0cfafa9" providerId="ADAL" clId="{8EC38004-68F7-4D21-BCCE-09C486E66188}" dt="2025-01-07T07:00:00.888" v="76" actId="20577"/>
          <ac:spMkLst>
            <pc:docMk/>
            <pc:sldMk cId="3830976180" sldId="2147469050"/>
            <ac:spMk id="8" creationId="{C41E670B-5B78-C0FB-4910-5A2E12A38C7A}"/>
          </ac:spMkLst>
        </pc:spChg>
      </pc:sldChg>
      <pc:sldChg chg="modSp mod">
        <pc:chgData name="He, Jiawen" userId="0ea971ef-7634-4154-9372-ea30a0cfafa9" providerId="ADAL" clId="{8EC38004-68F7-4D21-BCCE-09C486E66188}" dt="2025-01-07T07:00:14.250" v="81" actId="1076"/>
        <pc:sldMkLst>
          <pc:docMk/>
          <pc:sldMk cId="3756667702" sldId="2147469051"/>
        </pc:sldMkLst>
        <pc:spChg chg="mod">
          <ac:chgData name="He, Jiawen" userId="0ea971ef-7634-4154-9372-ea30a0cfafa9" providerId="ADAL" clId="{8EC38004-68F7-4D21-BCCE-09C486E66188}" dt="2025-01-07T07:00:14.250" v="81" actId="1076"/>
          <ac:spMkLst>
            <pc:docMk/>
            <pc:sldMk cId="3756667702" sldId="2147469051"/>
            <ac:spMk id="3" creationId="{7F871B54-9605-DE27-6748-4769E6B9A336}"/>
          </ac:spMkLst>
        </pc:spChg>
        <pc:spChg chg="mod">
          <ac:chgData name="He, Jiawen" userId="0ea971ef-7634-4154-9372-ea30a0cfafa9" providerId="ADAL" clId="{8EC38004-68F7-4D21-BCCE-09C486E66188}" dt="2025-01-07T07:00:09.145" v="80" actId="20577"/>
          <ac:spMkLst>
            <pc:docMk/>
            <pc:sldMk cId="3756667702" sldId="2147469051"/>
            <ac:spMk id="8" creationId="{F8DE944E-DE13-7DB9-0EDC-A783BB8076BF}"/>
          </ac:spMkLst>
        </pc:spChg>
      </pc:sldChg>
      <pc:sldChg chg="modSp mod">
        <pc:chgData name="He, Jiawen" userId="0ea971ef-7634-4154-9372-ea30a0cfafa9" providerId="ADAL" clId="{8EC38004-68F7-4D21-BCCE-09C486E66188}" dt="2025-01-07T07:00:23.141" v="85" actId="1076"/>
        <pc:sldMkLst>
          <pc:docMk/>
          <pc:sldMk cId="2042573613" sldId="2147469052"/>
        </pc:sldMkLst>
        <pc:spChg chg="mod">
          <ac:chgData name="He, Jiawen" userId="0ea971ef-7634-4154-9372-ea30a0cfafa9" providerId="ADAL" clId="{8EC38004-68F7-4D21-BCCE-09C486E66188}" dt="2025-01-07T07:00:23.141" v="85" actId="1076"/>
          <ac:spMkLst>
            <pc:docMk/>
            <pc:sldMk cId="2042573613" sldId="2147469052"/>
            <ac:spMk id="3" creationId="{7F871B54-9605-DE27-6748-4769E6B9A336}"/>
          </ac:spMkLst>
        </pc:spChg>
        <pc:spChg chg="mod">
          <ac:chgData name="He, Jiawen" userId="0ea971ef-7634-4154-9372-ea30a0cfafa9" providerId="ADAL" clId="{8EC38004-68F7-4D21-BCCE-09C486E66188}" dt="2025-01-07T07:00:19.246" v="84" actId="20577"/>
          <ac:spMkLst>
            <pc:docMk/>
            <pc:sldMk cId="2042573613" sldId="2147469052"/>
            <ac:spMk id="8" creationId="{E5441116-64B2-EDB0-ADD5-237EC3BC4BC9}"/>
          </ac:spMkLst>
        </pc:spChg>
      </pc:sldChg>
      <pc:sldChg chg="modSp mod">
        <pc:chgData name="He, Jiawen" userId="0ea971ef-7634-4154-9372-ea30a0cfafa9" providerId="ADAL" clId="{8EC38004-68F7-4D21-BCCE-09C486E66188}" dt="2025-01-07T07:00:38.356" v="91" actId="1076"/>
        <pc:sldMkLst>
          <pc:docMk/>
          <pc:sldMk cId="3282103372" sldId="2147469053"/>
        </pc:sldMkLst>
        <pc:spChg chg="mod">
          <ac:chgData name="He, Jiawen" userId="0ea971ef-7634-4154-9372-ea30a0cfafa9" providerId="ADAL" clId="{8EC38004-68F7-4D21-BCCE-09C486E66188}" dt="2025-01-07T07:00:38.356" v="91" actId="1076"/>
          <ac:spMkLst>
            <pc:docMk/>
            <pc:sldMk cId="3282103372" sldId="2147469053"/>
            <ac:spMk id="3" creationId="{7F871B54-9605-DE27-6748-4769E6B9A336}"/>
          </ac:spMkLst>
        </pc:spChg>
        <pc:spChg chg="mod">
          <ac:chgData name="He, Jiawen" userId="0ea971ef-7634-4154-9372-ea30a0cfafa9" providerId="ADAL" clId="{8EC38004-68F7-4D21-BCCE-09C486E66188}" dt="2025-01-07T07:00:27.664" v="88" actId="20577"/>
          <ac:spMkLst>
            <pc:docMk/>
            <pc:sldMk cId="3282103372" sldId="2147469053"/>
            <ac:spMk id="8" creationId="{D3F0F742-D8F9-A69A-346A-260BBA8E555A}"/>
          </ac:spMkLst>
        </pc:spChg>
      </pc:sldChg>
      <pc:sldChg chg="modSp mod">
        <pc:chgData name="He, Jiawen" userId="0ea971ef-7634-4154-9372-ea30a0cfafa9" providerId="ADAL" clId="{8EC38004-68F7-4D21-BCCE-09C486E66188}" dt="2025-01-07T07:00:56.659" v="95" actId="1076"/>
        <pc:sldMkLst>
          <pc:docMk/>
          <pc:sldMk cId="1438139737" sldId="2147469054"/>
        </pc:sldMkLst>
        <pc:spChg chg="mod">
          <ac:chgData name="He, Jiawen" userId="0ea971ef-7634-4154-9372-ea30a0cfafa9" providerId="ADAL" clId="{8EC38004-68F7-4D21-BCCE-09C486E66188}" dt="2025-01-07T07:00:56.659" v="95" actId="1076"/>
          <ac:spMkLst>
            <pc:docMk/>
            <pc:sldMk cId="1438139737" sldId="2147469054"/>
            <ac:spMk id="3" creationId="{7F871B54-9605-DE27-6748-4769E6B9A336}"/>
          </ac:spMkLst>
        </pc:spChg>
        <pc:spChg chg="mod">
          <ac:chgData name="He, Jiawen" userId="0ea971ef-7634-4154-9372-ea30a0cfafa9" providerId="ADAL" clId="{8EC38004-68F7-4D21-BCCE-09C486E66188}" dt="2025-01-07T07:00:52.138" v="94" actId="20577"/>
          <ac:spMkLst>
            <pc:docMk/>
            <pc:sldMk cId="1438139737" sldId="2147469054"/>
            <ac:spMk id="8" creationId="{0D51E95C-8E53-2225-3875-1FCDEEDC17FA}"/>
          </ac:spMkLst>
        </pc:spChg>
      </pc:sldChg>
      <pc:sldChg chg="modSp mod">
        <pc:chgData name="He, Jiawen" userId="0ea971ef-7634-4154-9372-ea30a0cfafa9" providerId="ADAL" clId="{8EC38004-68F7-4D21-BCCE-09C486E66188}" dt="2025-01-07T07:01:07.303" v="99" actId="1076"/>
        <pc:sldMkLst>
          <pc:docMk/>
          <pc:sldMk cId="22281361" sldId="2147469055"/>
        </pc:sldMkLst>
        <pc:spChg chg="mod">
          <ac:chgData name="He, Jiawen" userId="0ea971ef-7634-4154-9372-ea30a0cfafa9" providerId="ADAL" clId="{8EC38004-68F7-4D21-BCCE-09C486E66188}" dt="2025-01-07T07:01:07.303" v="99" actId="1076"/>
          <ac:spMkLst>
            <pc:docMk/>
            <pc:sldMk cId="22281361" sldId="2147469055"/>
            <ac:spMk id="3" creationId="{7F871B54-9605-DE27-6748-4769E6B9A336}"/>
          </ac:spMkLst>
        </pc:spChg>
        <pc:spChg chg="mod">
          <ac:chgData name="He, Jiawen" userId="0ea971ef-7634-4154-9372-ea30a0cfafa9" providerId="ADAL" clId="{8EC38004-68F7-4D21-BCCE-09C486E66188}" dt="2025-01-07T07:01:03.361" v="98" actId="20577"/>
          <ac:spMkLst>
            <pc:docMk/>
            <pc:sldMk cId="22281361" sldId="2147469055"/>
            <ac:spMk id="4" creationId="{8E842564-D3FE-923E-8C64-25297A5DC1ED}"/>
          </ac:spMkLst>
        </pc:spChg>
      </pc:sldChg>
      <pc:sldChg chg="modSp mod">
        <pc:chgData name="He, Jiawen" userId="0ea971ef-7634-4154-9372-ea30a0cfafa9" providerId="ADAL" clId="{8EC38004-68F7-4D21-BCCE-09C486E66188}" dt="2025-01-07T07:01:21.094" v="103"/>
        <pc:sldMkLst>
          <pc:docMk/>
          <pc:sldMk cId="4142832986" sldId="2147469056"/>
        </pc:sldMkLst>
        <pc:spChg chg="mod">
          <ac:chgData name="He, Jiawen" userId="0ea971ef-7634-4154-9372-ea30a0cfafa9" providerId="ADAL" clId="{8EC38004-68F7-4D21-BCCE-09C486E66188}" dt="2025-01-07T07:01:21.094" v="103"/>
          <ac:spMkLst>
            <pc:docMk/>
            <pc:sldMk cId="4142832986" sldId="2147469056"/>
            <ac:spMk id="3" creationId="{610F5339-BCB3-27A8-CEE4-45F23E97FCF5}"/>
          </ac:spMkLst>
        </pc:spChg>
      </pc:sldChg>
      <pc:sldChg chg="modSp mod">
        <pc:chgData name="He, Jiawen" userId="0ea971ef-7634-4154-9372-ea30a0cfafa9" providerId="ADAL" clId="{8EC38004-68F7-4D21-BCCE-09C486E66188}" dt="2025-01-07T07:01:34.774" v="109" actId="20577"/>
        <pc:sldMkLst>
          <pc:docMk/>
          <pc:sldMk cId="807633929" sldId="2147469057"/>
        </pc:sldMkLst>
        <pc:spChg chg="mod">
          <ac:chgData name="He, Jiawen" userId="0ea971ef-7634-4154-9372-ea30a0cfafa9" providerId="ADAL" clId="{8EC38004-68F7-4D21-BCCE-09C486E66188}" dt="2025-01-07T07:01:34.774" v="109" actId="20577"/>
          <ac:spMkLst>
            <pc:docMk/>
            <pc:sldMk cId="807633929" sldId="2147469057"/>
            <ac:spMk id="9" creationId="{E4A388FD-3745-E9BC-C019-44E0E030BFA4}"/>
          </ac:spMkLst>
        </pc:spChg>
      </pc:sldChg>
      <pc:sldChg chg="modSp mod">
        <pc:chgData name="He, Jiawen" userId="0ea971ef-7634-4154-9372-ea30a0cfafa9" providerId="ADAL" clId="{8EC38004-68F7-4D21-BCCE-09C486E66188}" dt="2025-01-07T07:01:48.052" v="115" actId="20577"/>
        <pc:sldMkLst>
          <pc:docMk/>
          <pc:sldMk cId="588575632" sldId="2147469058"/>
        </pc:sldMkLst>
        <pc:spChg chg="mod">
          <ac:chgData name="He, Jiawen" userId="0ea971ef-7634-4154-9372-ea30a0cfafa9" providerId="ADAL" clId="{8EC38004-68F7-4D21-BCCE-09C486E66188}" dt="2025-01-07T07:01:48.052" v="115" actId="20577"/>
          <ac:spMkLst>
            <pc:docMk/>
            <pc:sldMk cId="588575632" sldId="2147469058"/>
            <ac:spMk id="6" creationId="{26AA8DB5-3723-1516-BD2B-20D9E2C48B0E}"/>
          </ac:spMkLst>
        </pc:spChg>
      </pc:sldChg>
      <pc:sldMasterChg chg="modSldLayout">
        <pc:chgData name="He, Jiawen" userId="0ea971ef-7634-4154-9372-ea30a0cfafa9" providerId="ADAL" clId="{8EC38004-68F7-4D21-BCCE-09C486E66188}" dt="2025-01-07T06:57:39.177" v="31" actId="20577"/>
        <pc:sldMasterMkLst>
          <pc:docMk/>
          <pc:sldMasterMk cId="2665639823" sldId="2147483677"/>
        </pc:sldMasterMkLst>
        <pc:sldLayoutChg chg="modSp mod">
          <pc:chgData name="He, Jiawen" userId="0ea971ef-7634-4154-9372-ea30a0cfafa9" providerId="ADAL" clId="{8EC38004-68F7-4D21-BCCE-09C486E66188}" dt="2025-01-07T06:57:11.638" v="25" actId="20577"/>
          <pc:sldLayoutMkLst>
            <pc:docMk/>
            <pc:sldMasterMk cId="2665639823" sldId="2147483677"/>
            <pc:sldLayoutMk cId="2845565289" sldId="2147483679"/>
          </pc:sldLayoutMkLst>
          <pc:spChg chg="mod">
            <ac:chgData name="He, Jiawen" userId="0ea971ef-7634-4154-9372-ea30a0cfafa9" providerId="ADAL" clId="{8EC38004-68F7-4D21-BCCE-09C486E66188}" dt="2025-01-07T06:57:11.638" v="25" actId="20577"/>
            <ac:spMkLst>
              <pc:docMk/>
              <pc:sldMasterMk cId="2665639823" sldId="2147483677"/>
              <pc:sldLayoutMk cId="2845565289" sldId="2147483679"/>
              <ac:spMk id="5" creationId="{BB39826C-2064-4F91-A3A3-C86CC191A071}"/>
            </ac:spMkLst>
          </pc:spChg>
        </pc:sldLayoutChg>
        <pc:sldLayoutChg chg="modSp mod">
          <pc:chgData name="He, Jiawen" userId="0ea971ef-7634-4154-9372-ea30a0cfafa9" providerId="ADAL" clId="{8EC38004-68F7-4D21-BCCE-09C486E66188}" dt="2025-01-07T06:57:32.208" v="27" actId="20577"/>
          <pc:sldLayoutMkLst>
            <pc:docMk/>
            <pc:sldMasterMk cId="2665639823" sldId="2147483677"/>
            <pc:sldLayoutMk cId="356398523" sldId="2147483681"/>
          </pc:sldLayoutMkLst>
          <pc:spChg chg="mod">
            <ac:chgData name="He, Jiawen" userId="0ea971ef-7634-4154-9372-ea30a0cfafa9" providerId="ADAL" clId="{8EC38004-68F7-4D21-BCCE-09C486E66188}" dt="2025-01-07T06:57:32.208" v="27" actId="20577"/>
            <ac:spMkLst>
              <pc:docMk/>
              <pc:sldMasterMk cId="2665639823" sldId="2147483677"/>
              <pc:sldLayoutMk cId="356398523" sldId="2147483681"/>
              <ac:spMk id="6" creationId="{24F9E53D-E52D-454C-938F-BD750C99C669}"/>
            </ac:spMkLst>
          </pc:spChg>
        </pc:sldLayoutChg>
        <pc:sldLayoutChg chg="modSp mod">
          <pc:chgData name="He, Jiawen" userId="0ea971ef-7634-4154-9372-ea30a0cfafa9" providerId="ADAL" clId="{8EC38004-68F7-4D21-BCCE-09C486E66188}" dt="2025-01-07T06:57:35.848" v="29" actId="20577"/>
          <pc:sldLayoutMkLst>
            <pc:docMk/>
            <pc:sldMasterMk cId="2665639823" sldId="2147483677"/>
            <pc:sldLayoutMk cId="1678215862" sldId="2147483683"/>
          </pc:sldLayoutMkLst>
          <pc:spChg chg="mod">
            <ac:chgData name="He, Jiawen" userId="0ea971ef-7634-4154-9372-ea30a0cfafa9" providerId="ADAL" clId="{8EC38004-68F7-4D21-BCCE-09C486E66188}" dt="2025-01-07T06:57:35.848" v="29" actId="20577"/>
            <ac:spMkLst>
              <pc:docMk/>
              <pc:sldMasterMk cId="2665639823" sldId="2147483677"/>
              <pc:sldLayoutMk cId="1678215862" sldId="2147483683"/>
              <ac:spMk id="4" creationId="{0525D279-184B-4E37-B15A-E9263DAE6DDC}"/>
            </ac:spMkLst>
          </pc:spChg>
        </pc:sldLayoutChg>
        <pc:sldLayoutChg chg="modSp mod">
          <pc:chgData name="He, Jiawen" userId="0ea971ef-7634-4154-9372-ea30a0cfafa9" providerId="ADAL" clId="{8EC38004-68F7-4D21-BCCE-09C486E66188}" dt="2025-01-07T06:57:39.177" v="31" actId="20577"/>
          <pc:sldLayoutMkLst>
            <pc:docMk/>
            <pc:sldMasterMk cId="2665639823" sldId="2147483677"/>
            <pc:sldLayoutMk cId="1145339782" sldId="2147483684"/>
          </pc:sldLayoutMkLst>
          <pc:spChg chg="mod">
            <ac:chgData name="He, Jiawen" userId="0ea971ef-7634-4154-9372-ea30a0cfafa9" providerId="ADAL" clId="{8EC38004-68F7-4D21-BCCE-09C486E66188}" dt="2025-01-07T06:57:39.177" v="31" actId="20577"/>
            <ac:spMkLst>
              <pc:docMk/>
              <pc:sldMasterMk cId="2665639823" sldId="2147483677"/>
              <pc:sldLayoutMk cId="1145339782" sldId="2147483684"/>
              <ac:spMk id="3" creationId="{585FADB3-9D36-42DA-9911-2902163F9A4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4687D185-AFDC-174B-B3A6-C08F4A7C4325}" type="datetimeFigureOut">
              <a:rPr lang="en-GB" smtClean="0"/>
              <a:pPr/>
              <a:t>07/01/2025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B046004E-350C-3048-904D-E601776AB30A}" type="slidenum">
              <a:rPr lang="en-GB" smtClean="0"/>
              <a:pPr/>
              <a:t>‹#›</a:t>
            </a:fld>
            <a:endParaRPr lang="en-GB"/>
          </a:p>
        </p:txBody>
      </p:sp>
    </p:spTree>
    <p:extLst>
      <p:ext uri="{BB962C8B-B14F-4D97-AF65-F5344CB8AC3E}">
        <p14:creationId xmlns:p14="http://schemas.microsoft.com/office/powerpoint/2010/main" val="35598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46004E-350C-3048-904D-E601776AB30A}" type="slidenum">
              <a:rPr lang="en-GB" smtClean="0"/>
              <a:pPr/>
              <a:t>2</a:t>
            </a:fld>
            <a:endParaRPr lang="en-GB"/>
          </a:p>
        </p:txBody>
      </p:sp>
    </p:spTree>
    <p:extLst>
      <p:ext uri="{BB962C8B-B14F-4D97-AF65-F5344CB8AC3E}">
        <p14:creationId xmlns:p14="http://schemas.microsoft.com/office/powerpoint/2010/main" val="1962921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B046004E-350C-3048-904D-E601776AB30A}" type="slidenum">
              <a:rPr lang="en-GB" smtClean="0"/>
              <a:pPr/>
              <a:t>12</a:t>
            </a:fld>
            <a:endParaRPr lang="en-GB"/>
          </a:p>
        </p:txBody>
      </p:sp>
    </p:spTree>
    <p:extLst>
      <p:ext uri="{BB962C8B-B14F-4D97-AF65-F5344CB8AC3E}">
        <p14:creationId xmlns:p14="http://schemas.microsoft.com/office/powerpoint/2010/main" val="4151983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B046004E-350C-3048-904D-E601776AB30A}" type="slidenum">
              <a:rPr lang="en-GB" smtClean="0"/>
              <a:pPr/>
              <a:t>13</a:t>
            </a:fld>
            <a:endParaRPr lang="en-GB"/>
          </a:p>
        </p:txBody>
      </p:sp>
    </p:spTree>
    <p:extLst>
      <p:ext uri="{BB962C8B-B14F-4D97-AF65-F5344CB8AC3E}">
        <p14:creationId xmlns:p14="http://schemas.microsoft.com/office/powerpoint/2010/main" val="251971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B046004E-350C-3048-904D-E601776AB30A}" type="slidenum">
              <a:rPr lang="en-GB" smtClean="0"/>
              <a:pPr/>
              <a:t>14</a:t>
            </a:fld>
            <a:endParaRPr lang="en-GB"/>
          </a:p>
        </p:txBody>
      </p:sp>
    </p:spTree>
    <p:extLst>
      <p:ext uri="{BB962C8B-B14F-4D97-AF65-F5344CB8AC3E}">
        <p14:creationId xmlns:p14="http://schemas.microsoft.com/office/powerpoint/2010/main" val="899628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B046004E-350C-3048-904D-E601776AB30A}" type="slidenum">
              <a:rPr lang="en-GB" smtClean="0"/>
              <a:pPr/>
              <a:t>15</a:t>
            </a:fld>
            <a:endParaRPr lang="en-GB"/>
          </a:p>
        </p:txBody>
      </p:sp>
    </p:spTree>
    <p:extLst>
      <p:ext uri="{BB962C8B-B14F-4D97-AF65-F5344CB8AC3E}">
        <p14:creationId xmlns:p14="http://schemas.microsoft.com/office/powerpoint/2010/main" val="23574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B046004E-350C-3048-904D-E601776AB30A}" type="slidenum">
              <a:rPr lang="en-GB" smtClean="0"/>
              <a:pPr/>
              <a:t>16</a:t>
            </a:fld>
            <a:endParaRPr lang="en-GB"/>
          </a:p>
        </p:txBody>
      </p:sp>
    </p:spTree>
    <p:extLst>
      <p:ext uri="{BB962C8B-B14F-4D97-AF65-F5344CB8AC3E}">
        <p14:creationId xmlns:p14="http://schemas.microsoft.com/office/powerpoint/2010/main" val="1306495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B046004E-350C-3048-904D-E601776AB30A}" type="slidenum">
              <a:rPr lang="en-GB" smtClean="0"/>
              <a:pPr/>
              <a:t>17</a:t>
            </a:fld>
            <a:endParaRPr lang="en-GB"/>
          </a:p>
        </p:txBody>
      </p:sp>
    </p:spTree>
    <p:extLst>
      <p:ext uri="{BB962C8B-B14F-4D97-AF65-F5344CB8AC3E}">
        <p14:creationId xmlns:p14="http://schemas.microsoft.com/office/powerpoint/2010/main" val="1289547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B046004E-350C-3048-904D-E601776AB30A}" type="slidenum">
              <a:rPr lang="en-GB" smtClean="0"/>
              <a:pPr/>
              <a:t>18</a:t>
            </a:fld>
            <a:endParaRPr lang="en-GB"/>
          </a:p>
        </p:txBody>
      </p:sp>
    </p:spTree>
    <p:extLst>
      <p:ext uri="{BB962C8B-B14F-4D97-AF65-F5344CB8AC3E}">
        <p14:creationId xmlns:p14="http://schemas.microsoft.com/office/powerpoint/2010/main" val="16653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B046004E-350C-3048-904D-E601776AB30A}" type="slidenum">
              <a:rPr lang="en-GB" smtClean="0"/>
              <a:pPr/>
              <a:t>19</a:t>
            </a:fld>
            <a:endParaRPr lang="en-GB"/>
          </a:p>
        </p:txBody>
      </p:sp>
    </p:spTree>
    <p:extLst>
      <p:ext uri="{BB962C8B-B14F-4D97-AF65-F5344CB8AC3E}">
        <p14:creationId xmlns:p14="http://schemas.microsoft.com/office/powerpoint/2010/main" val="1290698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B046004E-350C-3048-904D-E601776AB30A}" type="slidenum">
              <a:rPr lang="en-GB" smtClean="0"/>
              <a:pPr/>
              <a:t>20</a:t>
            </a:fld>
            <a:endParaRPr lang="en-GB"/>
          </a:p>
        </p:txBody>
      </p:sp>
    </p:spTree>
    <p:extLst>
      <p:ext uri="{BB962C8B-B14F-4D97-AF65-F5344CB8AC3E}">
        <p14:creationId xmlns:p14="http://schemas.microsoft.com/office/powerpoint/2010/main" val="2286182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B046004E-350C-3048-904D-E601776AB30A}" type="slidenum">
              <a:rPr lang="en-GB" smtClean="0"/>
              <a:pPr/>
              <a:t>21</a:t>
            </a:fld>
            <a:endParaRPr lang="en-GB"/>
          </a:p>
        </p:txBody>
      </p:sp>
    </p:spTree>
    <p:extLst>
      <p:ext uri="{BB962C8B-B14F-4D97-AF65-F5344CB8AC3E}">
        <p14:creationId xmlns:p14="http://schemas.microsoft.com/office/powerpoint/2010/main" val="2803456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46004E-350C-3048-904D-E601776AB30A}" type="slidenum">
              <a:rPr lang="en-GB" smtClean="0"/>
              <a:pPr/>
              <a:t>3</a:t>
            </a:fld>
            <a:endParaRPr lang="en-GB"/>
          </a:p>
        </p:txBody>
      </p:sp>
    </p:spTree>
    <p:extLst>
      <p:ext uri="{BB962C8B-B14F-4D97-AF65-F5344CB8AC3E}">
        <p14:creationId xmlns:p14="http://schemas.microsoft.com/office/powerpoint/2010/main" val="7487137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B046004E-350C-3048-904D-E601776AB30A}" type="slidenum">
              <a:rPr lang="en-GB" smtClean="0"/>
              <a:pPr/>
              <a:t>22</a:t>
            </a:fld>
            <a:endParaRPr lang="en-GB"/>
          </a:p>
        </p:txBody>
      </p:sp>
    </p:spTree>
    <p:extLst>
      <p:ext uri="{BB962C8B-B14F-4D97-AF65-F5344CB8AC3E}">
        <p14:creationId xmlns:p14="http://schemas.microsoft.com/office/powerpoint/2010/main" val="4249945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B046004E-350C-3048-904D-E601776AB30A}" type="slidenum">
              <a:rPr lang="en-GB" smtClean="0"/>
              <a:pPr/>
              <a:t>24</a:t>
            </a:fld>
            <a:endParaRPr lang="en-GB"/>
          </a:p>
        </p:txBody>
      </p:sp>
    </p:spTree>
    <p:extLst>
      <p:ext uri="{BB962C8B-B14F-4D97-AF65-F5344CB8AC3E}">
        <p14:creationId xmlns:p14="http://schemas.microsoft.com/office/powerpoint/2010/main" val="15042405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buClrTx/>
              <a:buSzTx/>
              <a:buFontTx/>
              <a:buNone/>
              <a:tabLst/>
              <a:defRPr/>
            </a:pPr>
            <a:r>
              <a:rPr lang="en-US" sz="1100" b="1"/>
              <a:t>Notes:</a:t>
            </a:r>
          </a:p>
          <a:p>
            <a:pPr marL="171450" marR="0" lvl="0" indent="-171450" algn="l" defTabSz="914400" rtl="0" eaLnBrk="1" fontAlgn="auto" latinLnBrk="0" hangingPunct="1">
              <a:buClrTx/>
              <a:buSzTx/>
              <a:buFont typeface="Arial" panose="020B0604020202020204" pitchFamily="34" charset="0"/>
              <a:buChar char="•"/>
              <a:tabLst/>
              <a:defRPr/>
            </a:pPr>
            <a:r>
              <a:rPr lang="en-US" sz="1100"/>
              <a:t>This patient has early-onset asthma with a history of allergic disease</a:t>
            </a:r>
          </a:p>
          <a:p>
            <a:pPr marL="171450" indent="-171450">
              <a:buFont typeface="Arial" panose="020B0604020202020204" pitchFamily="34" charset="0"/>
              <a:buChar char="•"/>
              <a:defRPr/>
            </a:pPr>
            <a:r>
              <a:rPr kumimoji="0" lang="en-US" sz="1100" b="0" i="0" u="none" strike="noStrike" kern="1200" cap="none" spc="0" normalizeH="0" baseline="0">
                <a:ln>
                  <a:noFill/>
                </a:ln>
                <a:effectLst/>
                <a:uLnTx/>
                <a:uFillTx/>
                <a:latin typeface="Calibri"/>
                <a:ea typeface="Roboto"/>
                <a:cs typeface="Calibri"/>
              </a:rPr>
              <a:t>They were hospitalized in FEBRUARY with a severe asthma attack following a viral infection and have since had difficulty with uncontrolled asthma indicated by breathlessness</a:t>
            </a:r>
            <a:r>
              <a:rPr lang="en-US" sz="1100">
                <a:latin typeface="Calibri"/>
                <a:ea typeface="Roboto"/>
                <a:cs typeface="Calibri"/>
              </a:rPr>
              <a:t> </a:t>
            </a:r>
            <a:r>
              <a:rPr kumimoji="0" lang="en-US" sz="1100" b="0" i="0" u="none" strike="noStrike" kern="1200" cap="none" spc="0" normalizeH="0" baseline="0">
                <a:ln>
                  <a:noFill/>
                </a:ln>
                <a:effectLst/>
                <a:uLnTx/>
                <a:uFillTx/>
                <a:latin typeface="Calibri"/>
                <a:ea typeface="Roboto"/>
                <a:cs typeface="Calibri"/>
              </a:rPr>
              <a:t>with exercise and daily SABA use</a:t>
            </a:r>
            <a:endParaRPr lang="en-US" sz="1100" b="0" i="0" u="none" strike="noStrike" kern="1200" cap="none" spc="0" normalizeH="0" baseline="0">
              <a:ln>
                <a:noFill/>
              </a:ln>
              <a:effectLst/>
              <a:uLnTx/>
              <a:uFillTx/>
              <a:latin typeface="Calibri"/>
              <a:ea typeface="Roboto"/>
              <a:cs typeface="Calibri"/>
            </a:endParaRPr>
          </a:p>
          <a:p>
            <a:pPr marL="171450" marR="0" lvl="0" indent="-171450" algn="l" defTabSz="914400" rtl="0" eaLnBrk="1" fontAlgn="auto" latinLnBrk="0" hangingPunct="1">
              <a:buClrTx/>
              <a:buSzTx/>
              <a:buFont typeface="Arial" panose="020B0604020202020204" pitchFamily="34" charset="0"/>
              <a:buChar char="•"/>
              <a:tabLst/>
              <a:defRPr/>
            </a:pPr>
            <a:r>
              <a:rPr kumimoji="0" lang="en-US" sz="1100" b="0" i="0" u="none" strike="noStrike" kern="1200" cap="none" spc="0" normalizeH="0" baseline="0">
                <a:ln>
                  <a:noFill/>
                </a:ln>
                <a:effectLst/>
                <a:uLnTx/>
                <a:uFillTx/>
                <a:latin typeface="Calibri" panose="020F0502020204030204" pitchFamily="34" charset="0"/>
                <a:ea typeface="Roboto" panose="02000000000000000000" pitchFamily="2" charset="0"/>
                <a:cs typeface="Calibri" panose="020F0502020204030204" pitchFamily="34" charset="0"/>
              </a:rPr>
              <a:t>The patient is adherent to their current therapy including LTRA, OCS, and ICS-LABA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ea typeface="Roboto" panose="02000000000000000000" pitchFamily="2" charset="0"/>
                <a:cs typeface="Calibri" panose="020F0502020204030204" pitchFamily="34" charset="0"/>
              </a:rPr>
              <a:t>Their current therapy may be associated with negative long term health impacts</a:t>
            </a:r>
          </a:p>
          <a:p>
            <a:pPr marL="3600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ea typeface="Roboto" panose="02000000000000000000" pitchFamily="2" charset="0"/>
                <a:cs typeface="Calibri" panose="020F0502020204030204" pitchFamily="34" charset="0"/>
              </a:rPr>
              <a:t>SABA – overuse can cause down-regulation of </a:t>
            </a:r>
            <a:r>
              <a:rPr lang="el-GR" sz="1100">
                <a:ea typeface="Roboto" panose="02000000000000000000" pitchFamily="2" charset="0"/>
                <a:cs typeface="Calibri" panose="020F0502020204030204" pitchFamily="34" charset="0"/>
              </a:rPr>
              <a:t>β</a:t>
            </a:r>
            <a:r>
              <a:rPr lang="en-GB" sz="1100">
                <a:ea typeface="Roboto" panose="02000000000000000000" pitchFamily="2" charset="0"/>
                <a:cs typeface="Calibri" panose="020F0502020204030204" pitchFamily="34" charset="0"/>
              </a:rPr>
              <a:t>-receptors hence decreasing efficacy and increasing overuse. As SABAs do not treat underlying inflammation, </a:t>
            </a:r>
            <a:r>
              <a:rPr lang="en-GB" sz="1100" strike="noStrike">
                <a:ea typeface="Roboto" panose="02000000000000000000" pitchFamily="2" charset="0"/>
                <a:cs typeface="Calibri" panose="020F0502020204030204" pitchFamily="34" charset="0"/>
              </a:rPr>
              <a:t>it is</a:t>
            </a:r>
            <a:r>
              <a:rPr lang="en-GB" sz="1100">
                <a:ea typeface="Roboto" panose="02000000000000000000" pitchFamily="2" charset="0"/>
                <a:cs typeface="Calibri" panose="020F0502020204030204" pitchFamily="34" charset="0"/>
              </a:rPr>
              <a:t> advised to avoid use where possible</a:t>
            </a:r>
            <a:r>
              <a:rPr lang="en-GB" sz="1100" baseline="30000">
                <a:ea typeface="Roboto" panose="02000000000000000000" pitchFamily="2" charset="0"/>
                <a:cs typeface="Calibri" panose="020F0502020204030204" pitchFamily="34" charset="0"/>
              </a:rPr>
              <a:t>1</a:t>
            </a:r>
            <a:endParaRPr lang="en-GB" sz="1100">
              <a:ea typeface="Roboto" panose="02000000000000000000" pitchFamily="2" charset="0"/>
              <a:cs typeface="Calibri" panose="020F0502020204030204" pitchFamily="34" charset="0"/>
            </a:endParaRPr>
          </a:p>
          <a:p>
            <a:pPr marL="3600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ea typeface="Roboto" panose="02000000000000000000" pitchFamily="2" charset="0"/>
                <a:cs typeface="Calibri" panose="020F0502020204030204" pitchFamily="34" charset="0"/>
              </a:rPr>
              <a:t>OCS – associated with multiple adverse effects including depression, cataracts, diabetes, and osteoporosis</a:t>
            </a:r>
            <a:r>
              <a:rPr lang="en-GB" sz="1100" baseline="30000">
                <a:ea typeface="Roboto" panose="02000000000000000000" pitchFamily="2" charset="0"/>
                <a:cs typeface="Calibri" panose="020F0502020204030204" pitchFamily="34" charset="0"/>
              </a:rPr>
              <a:t>1</a:t>
            </a:r>
            <a:endParaRPr kumimoji="0" lang="en-US" sz="1100" b="0" i="0" u="none" strike="noStrike" kern="1200" cap="none" spc="0" normalizeH="0" baseline="0">
              <a:ln>
                <a:noFill/>
              </a:ln>
              <a:effectLst/>
              <a:uLnTx/>
              <a:uFillTx/>
              <a:latin typeface="Calibri" panose="020F0502020204030204" pitchFamily="34" charset="0"/>
              <a:ea typeface="Roboto" panose="02000000000000000000" pitchFamily="2" charset="0"/>
              <a:cs typeface="Calibri" panose="020F0502020204030204" pitchFamily="34" charset="0"/>
            </a:endParaRPr>
          </a:p>
          <a:p>
            <a:pPr marL="0" marR="0" lvl="0" indent="0" algn="l" defTabSz="914400" rtl="0" eaLnBrk="1" fontAlgn="auto" latinLnBrk="0" hangingPunct="1">
              <a:buClrTx/>
              <a:buSzTx/>
              <a:buFont typeface="Arial" panose="020B0604020202020204" pitchFamily="34" charset="0"/>
              <a:buNone/>
              <a:tabLst/>
              <a:defRPr/>
            </a:pPr>
            <a:r>
              <a:rPr kumimoji="0" lang="en-US" sz="1100" b="1" i="0" u="none" strike="noStrike" kern="1200" cap="none" spc="0" normalizeH="0" baseline="0">
                <a:ln>
                  <a:noFill/>
                </a:ln>
                <a:effectLst/>
                <a:uLnTx/>
                <a:uFillTx/>
                <a:latin typeface="Calibri" panose="020F0502020204030204" pitchFamily="34" charset="0"/>
                <a:ea typeface="Roboto" panose="02000000000000000000" pitchFamily="2" charset="0"/>
                <a:cs typeface="Calibri" panose="020F0502020204030204" pitchFamily="34" charset="0"/>
              </a:rPr>
              <a:t>Footnotes:</a:t>
            </a:r>
          </a:p>
          <a:p>
            <a:pPr marL="0" marR="0" lvl="0" indent="0" algn="l" defTabSz="914400" rtl="0" eaLnBrk="1" fontAlgn="auto" latinLnBrk="0" hangingPunct="1">
              <a:buClrTx/>
              <a:buSzTx/>
              <a:buFont typeface="Arial" panose="020B0604020202020204" pitchFamily="34" charset="0"/>
              <a:buNone/>
              <a:tabLst/>
              <a:defRPr/>
            </a:pPr>
            <a:r>
              <a:rPr lang="en-US" sz="1100"/>
              <a:t>ICS = inhaled corticosteroid(s); LABA = long-acting β</a:t>
            </a:r>
            <a:r>
              <a:rPr lang="en-US" sz="1100" baseline="-25000"/>
              <a:t>2</a:t>
            </a:r>
            <a:r>
              <a:rPr lang="en-US" sz="1100"/>
              <a:t>-agonist; LTRA = leukotriene receptor antagonist; OCS = oral corticosteroid(s); SABA = short-acting β</a:t>
            </a:r>
            <a:r>
              <a:rPr lang="en-US" sz="1100" baseline="-25000"/>
              <a:t>2</a:t>
            </a:r>
            <a:r>
              <a:rPr lang="en-US" sz="1100"/>
              <a:t>-agonist​.</a:t>
            </a:r>
          </a:p>
          <a:p>
            <a:pPr>
              <a:defRPr/>
            </a:pPr>
            <a:r>
              <a:rPr lang="en-US" sz="1100" b="1">
                <a:solidFill>
                  <a:schemeClr val="tx1"/>
                </a:solidFill>
              </a:rPr>
              <a:t>Notes References:</a:t>
            </a:r>
          </a:p>
          <a:p>
            <a:pPr>
              <a:defRPr/>
            </a:pPr>
            <a:r>
              <a:rPr lang="en-US" sz="1100" b="0"/>
              <a:t>1. </a:t>
            </a:r>
            <a:r>
              <a:rPr lang="en-US" sz="1100">
                <a:solidFill>
                  <a:schemeClr val="tx1"/>
                </a:solidFill>
                <a:latin typeface="+mn-lt"/>
              </a:rPr>
              <a:t>Global Initiative for Asthma (GINA). Global Strategy for Asthma Management and Prevention. 2021. Available from: https://ginasthma.org/wp-content/uploads/2021/05/GINA-Main-Report-2021-V2-WMS.pdf. Accessed March 1, 2022.</a:t>
            </a:r>
          </a:p>
          <a:p>
            <a:pPr marL="0" marR="0" lvl="0" indent="0" algn="l" defTabSz="914400" rtl="0" eaLnBrk="1" fontAlgn="auto" latinLnBrk="0" hangingPunct="1">
              <a:buClrTx/>
              <a:buSzTx/>
              <a:buFont typeface="Arial" panose="020B0604020202020204" pitchFamily="34" charset="0"/>
              <a:buNone/>
              <a:tabLst/>
              <a:defRPr/>
            </a:pPr>
            <a:endParaRPr lang="en-US" sz="1100" b="0"/>
          </a:p>
        </p:txBody>
      </p:sp>
      <p:sp>
        <p:nvSpPr>
          <p:cNvPr id="4" name="Slide Number Placeholder 3"/>
          <p:cNvSpPr>
            <a:spLocks noGrp="1"/>
          </p:cNvSpPr>
          <p:nvPr>
            <p:ph type="sldNum" sz="quarter" idx="5"/>
          </p:nvPr>
        </p:nvSpPr>
        <p:spPr/>
        <p:txBody>
          <a:bodyPr/>
          <a:lstStyle/>
          <a:p>
            <a:fld id="{B046004E-350C-3048-904D-E601776AB30A}" type="slidenum">
              <a:rPr lang="en-GB" smtClean="0"/>
              <a:pPr/>
              <a:t>25</a:t>
            </a:fld>
            <a:endParaRPr lang="en-GB"/>
          </a:p>
        </p:txBody>
      </p:sp>
    </p:spTree>
    <p:extLst>
      <p:ext uri="{BB962C8B-B14F-4D97-AF65-F5344CB8AC3E}">
        <p14:creationId xmlns:p14="http://schemas.microsoft.com/office/powerpoint/2010/main" val="2043711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buClrTx/>
              <a:buSzTx/>
              <a:buFontTx/>
              <a:buNone/>
              <a:tabLst/>
              <a:defRPr/>
            </a:pPr>
            <a:r>
              <a:rPr lang="en-US" sz="1100" b="1"/>
              <a:t>Notes:</a:t>
            </a:r>
          </a:p>
          <a:p>
            <a:pPr marL="171450" marR="0" lvl="0" indent="-171450" algn="l" defTabSz="914400" rtl="0" eaLnBrk="1" fontAlgn="auto" latinLnBrk="0" hangingPunct="1">
              <a:buClrTx/>
              <a:buSzTx/>
              <a:buFont typeface="Arial" panose="020B0604020202020204" pitchFamily="34" charset="0"/>
              <a:buChar char="•"/>
              <a:tabLst/>
              <a:defRPr/>
            </a:pPr>
            <a:r>
              <a:rPr lang="en-US" sz="1100"/>
              <a:t>This patient has early-onset asthma with a history of allergic disease</a:t>
            </a:r>
          </a:p>
          <a:p>
            <a:pPr marL="171450" indent="-171450">
              <a:buFont typeface="Arial" panose="020B0604020202020204" pitchFamily="34" charset="0"/>
              <a:buChar char="•"/>
              <a:defRPr/>
            </a:pPr>
            <a:r>
              <a:rPr kumimoji="0" lang="en-US" sz="1100" b="0" i="0" u="none" strike="noStrike" kern="1200" cap="none" spc="0" normalizeH="0" baseline="0">
                <a:ln>
                  <a:noFill/>
                </a:ln>
                <a:effectLst/>
                <a:uLnTx/>
                <a:uFillTx/>
                <a:latin typeface="Calibri"/>
                <a:ea typeface="Roboto"/>
                <a:cs typeface="Calibri"/>
              </a:rPr>
              <a:t>They were hospitalized in FEBRUARY with a severe asthma attack following a viral infection and have since had difficulty with uncontrolled asthma indicated by breathlessness</a:t>
            </a:r>
            <a:r>
              <a:rPr lang="en-US" sz="1100">
                <a:latin typeface="Calibri"/>
                <a:ea typeface="Roboto"/>
                <a:cs typeface="Calibri"/>
              </a:rPr>
              <a:t> </a:t>
            </a:r>
            <a:r>
              <a:rPr kumimoji="0" lang="en-US" sz="1100" b="0" i="0" u="none" strike="noStrike" kern="1200" cap="none" spc="0" normalizeH="0" baseline="0">
                <a:ln>
                  <a:noFill/>
                </a:ln>
                <a:effectLst/>
                <a:uLnTx/>
                <a:uFillTx/>
                <a:latin typeface="Calibri"/>
                <a:ea typeface="Roboto"/>
                <a:cs typeface="Calibri"/>
              </a:rPr>
              <a:t>with exercise and daily SABA use</a:t>
            </a:r>
            <a:endParaRPr lang="en-US" sz="1100" b="0" i="0" u="none" strike="noStrike" kern="1200" cap="none" spc="0" normalizeH="0" baseline="0">
              <a:ln>
                <a:noFill/>
              </a:ln>
              <a:effectLst/>
              <a:uLnTx/>
              <a:uFillTx/>
              <a:latin typeface="Calibri"/>
              <a:ea typeface="Roboto"/>
              <a:cs typeface="Calibri"/>
            </a:endParaRPr>
          </a:p>
          <a:p>
            <a:pPr marL="171450" marR="0" lvl="0" indent="-171450" algn="l" defTabSz="914400" rtl="0" eaLnBrk="1" fontAlgn="auto" latinLnBrk="0" hangingPunct="1">
              <a:buClrTx/>
              <a:buSzTx/>
              <a:buFont typeface="Arial" panose="020B0604020202020204" pitchFamily="34" charset="0"/>
              <a:buChar char="•"/>
              <a:tabLst/>
              <a:defRPr/>
            </a:pPr>
            <a:r>
              <a:rPr kumimoji="0" lang="en-US" sz="1100" b="0" i="0" u="none" strike="noStrike" kern="1200" cap="none" spc="0" normalizeH="0" baseline="0">
                <a:ln>
                  <a:noFill/>
                </a:ln>
                <a:effectLst/>
                <a:uLnTx/>
                <a:uFillTx/>
                <a:latin typeface="Calibri" panose="020F0502020204030204" pitchFamily="34" charset="0"/>
                <a:ea typeface="Roboto" panose="02000000000000000000" pitchFamily="2" charset="0"/>
                <a:cs typeface="Calibri" panose="020F0502020204030204" pitchFamily="34" charset="0"/>
              </a:rPr>
              <a:t>The patient is adherent to their current therapy including LTRA, OCS, and ICS-LABA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ea typeface="Roboto" panose="02000000000000000000" pitchFamily="2" charset="0"/>
                <a:cs typeface="Calibri" panose="020F0502020204030204" pitchFamily="34" charset="0"/>
              </a:rPr>
              <a:t>Their current therapy may be associated with negative long term health impacts</a:t>
            </a:r>
          </a:p>
          <a:p>
            <a:pPr marL="3600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ea typeface="Roboto" panose="02000000000000000000" pitchFamily="2" charset="0"/>
                <a:cs typeface="Calibri" panose="020F0502020204030204" pitchFamily="34" charset="0"/>
              </a:rPr>
              <a:t>SABA – overuse can cause down-regulation of </a:t>
            </a:r>
            <a:r>
              <a:rPr lang="el-GR" sz="1100">
                <a:ea typeface="Roboto" panose="02000000000000000000" pitchFamily="2" charset="0"/>
                <a:cs typeface="Calibri" panose="020F0502020204030204" pitchFamily="34" charset="0"/>
              </a:rPr>
              <a:t>β</a:t>
            </a:r>
            <a:r>
              <a:rPr lang="en-GB" sz="1100">
                <a:ea typeface="Roboto" panose="02000000000000000000" pitchFamily="2" charset="0"/>
                <a:cs typeface="Calibri" panose="020F0502020204030204" pitchFamily="34" charset="0"/>
              </a:rPr>
              <a:t>-receptors hence decreasing efficacy and increasing overuse. As SABAs do not treat underlying inflammation, </a:t>
            </a:r>
            <a:r>
              <a:rPr lang="en-GB" sz="1100" strike="noStrike">
                <a:ea typeface="Roboto" panose="02000000000000000000" pitchFamily="2" charset="0"/>
                <a:cs typeface="Calibri" panose="020F0502020204030204" pitchFamily="34" charset="0"/>
              </a:rPr>
              <a:t>it is</a:t>
            </a:r>
            <a:r>
              <a:rPr lang="en-GB" sz="1100">
                <a:ea typeface="Roboto" panose="02000000000000000000" pitchFamily="2" charset="0"/>
                <a:cs typeface="Calibri" panose="020F0502020204030204" pitchFamily="34" charset="0"/>
              </a:rPr>
              <a:t> advised to avoid use where possible</a:t>
            </a:r>
            <a:r>
              <a:rPr lang="en-GB" sz="1100" baseline="30000">
                <a:ea typeface="Roboto" panose="02000000000000000000" pitchFamily="2" charset="0"/>
                <a:cs typeface="Calibri" panose="020F0502020204030204" pitchFamily="34" charset="0"/>
              </a:rPr>
              <a:t>1</a:t>
            </a:r>
            <a:endParaRPr lang="en-GB" sz="1100">
              <a:ea typeface="Roboto" panose="02000000000000000000" pitchFamily="2" charset="0"/>
              <a:cs typeface="Calibri" panose="020F0502020204030204" pitchFamily="34" charset="0"/>
            </a:endParaRPr>
          </a:p>
          <a:p>
            <a:pPr marL="3600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ea typeface="Roboto" panose="02000000000000000000" pitchFamily="2" charset="0"/>
                <a:cs typeface="Calibri" panose="020F0502020204030204" pitchFamily="34" charset="0"/>
              </a:rPr>
              <a:t>OCS – associated with multiple adverse effects including depression, cataracts, diabetes, and osteoporosis</a:t>
            </a:r>
            <a:r>
              <a:rPr lang="en-GB" sz="1100" baseline="30000">
                <a:ea typeface="Roboto" panose="02000000000000000000" pitchFamily="2" charset="0"/>
                <a:cs typeface="Calibri" panose="020F0502020204030204" pitchFamily="34" charset="0"/>
              </a:rPr>
              <a:t>1</a:t>
            </a:r>
            <a:endParaRPr kumimoji="0" lang="en-US" sz="1100" b="0" i="0" u="none" strike="noStrike" kern="1200" cap="none" spc="0" normalizeH="0" baseline="0">
              <a:ln>
                <a:noFill/>
              </a:ln>
              <a:effectLst/>
              <a:uLnTx/>
              <a:uFillTx/>
              <a:latin typeface="Calibri" panose="020F0502020204030204" pitchFamily="34" charset="0"/>
              <a:ea typeface="Roboto" panose="02000000000000000000" pitchFamily="2" charset="0"/>
              <a:cs typeface="Calibri" panose="020F0502020204030204" pitchFamily="34" charset="0"/>
            </a:endParaRPr>
          </a:p>
          <a:p>
            <a:pPr marL="0" marR="0" lvl="0" indent="0" algn="l" defTabSz="914400" rtl="0" eaLnBrk="1" fontAlgn="auto" latinLnBrk="0" hangingPunct="1">
              <a:buClrTx/>
              <a:buSzTx/>
              <a:buFont typeface="Arial" panose="020B0604020202020204" pitchFamily="34" charset="0"/>
              <a:buNone/>
              <a:tabLst/>
              <a:defRPr/>
            </a:pPr>
            <a:r>
              <a:rPr kumimoji="0" lang="en-US" sz="1100" b="1" i="0" u="none" strike="noStrike" kern="1200" cap="none" spc="0" normalizeH="0" baseline="0">
                <a:ln>
                  <a:noFill/>
                </a:ln>
                <a:effectLst/>
                <a:uLnTx/>
                <a:uFillTx/>
                <a:latin typeface="Calibri" panose="020F0502020204030204" pitchFamily="34" charset="0"/>
                <a:ea typeface="Roboto" panose="02000000000000000000" pitchFamily="2" charset="0"/>
                <a:cs typeface="Calibri" panose="020F0502020204030204" pitchFamily="34" charset="0"/>
              </a:rPr>
              <a:t>Footnotes:</a:t>
            </a:r>
          </a:p>
          <a:p>
            <a:pPr marL="0" marR="0" lvl="0" indent="0" algn="l" defTabSz="914400" rtl="0" eaLnBrk="1" fontAlgn="auto" latinLnBrk="0" hangingPunct="1">
              <a:buClrTx/>
              <a:buSzTx/>
              <a:buFont typeface="Arial" panose="020B0604020202020204" pitchFamily="34" charset="0"/>
              <a:buNone/>
              <a:tabLst/>
              <a:defRPr/>
            </a:pPr>
            <a:r>
              <a:rPr lang="en-US" sz="1100"/>
              <a:t>ICS = inhaled corticosteroid(s); LABA = long-acting β</a:t>
            </a:r>
            <a:r>
              <a:rPr lang="en-US" sz="1100" baseline="-25000"/>
              <a:t>2</a:t>
            </a:r>
            <a:r>
              <a:rPr lang="en-US" sz="1100"/>
              <a:t>-agonist; LTRA = leukotriene receptor antagonist; OCS = oral corticosteroid(s); SABA = short-acting β</a:t>
            </a:r>
            <a:r>
              <a:rPr lang="en-US" sz="1100" baseline="-25000"/>
              <a:t>2</a:t>
            </a:r>
            <a:r>
              <a:rPr lang="en-US" sz="1100"/>
              <a:t>-agonist​.</a:t>
            </a:r>
          </a:p>
          <a:p>
            <a:pPr>
              <a:defRPr/>
            </a:pPr>
            <a:r>
              <a:rPr lang="en-US" sz="1100" b="1">
                <a:solidFill>
                  <a:schemeClr val="tx1"/>
                </a:solidFill>
              </a:rPr>
              <a:t>Notes References:</a:t>
            </a:r>
          </a:p>
          <a:p>
            <a:pPr>
              <a:defRPr/>
            </a:pPr>
            <a:r>
              <a:rPr lang="en-US" sz="1100" b="0"/>
              <a:t>1. </a:t>
            </a:r>
            <a:r>
              <a:rPr lang="en-US" sz="1100">
                <a:solidFill>
                  <a:schemeClr val="tx1"/>
                </a:solidFill>
                <a:latin typeface="+mn-lt"/>
              </a:rPr>
              <a:t>Global Initiative for Asthma (GINA). Global Strategy for Asthma Management and Prevention. 2021. Available from: https://ginasthma.org/wp-content/uploads/2021/05/GINA-Main-Report-2021-V2-WMS.pdf. Accessed March 1, 2022.</a:t>
            </a:r>
          </a:p>
          <a:p>
            <a:pPr marL="0" marR="0" lvl="0" indent="0" algn="l" defTabSz="914400" rtl="0" eaLnBrk="1" fontAlgn="auto" latinLnBrk="0" hangingPunct="1">
              <a:buClrTx/>
              <a:buSzTx/>
              <a:buFont typeface="Arial" panose="020B0604020202020204" pitchFamily="34" charset="0"/>
              <a:buNone/>
              <a:tabLst/>
              <a:defRPr/>
            </a:pPr>
            <a:endParaRPr lang="en-US" sz="1100" b="0"/>
          </a:p>
        </p:txBody>
      </p:sp>
      <p:sp>
        <p:nvSpPr>
          <p:cNvPr id="4" name="Slide Number Placeholder 3"/>
          <p:cNvSpPr>
            <a:spLocks noGrp="1"/>
          </p:cNvSpPr>
          <p:nvPr>
            <p:ph type="sldNum" sz="quarter" idx="5"/>
          </p:nvPr>
        </p:nvSpPr>
        <p:spPr/>
        <p:txBody>
          <a:bodyPr/>
          <a:lstStyle/>
          <a:p>
            <a:fld id="{B046004E-350C-3048-904D-E601776AB30A}" type="slidenum">
              <a:rPr lang="en-GB" smtClean="0"/>
              <a:pPr/>
              <a:t>26</a:t>
            </a:fld>
            <a:endParaRPr lang="en-GB"/>
          </a:p>
        </p:txBody>
      </p:sp>
    </p:spTree>
    <p:extLst>
      <p:ext uri="{BB962C8B-B14F-4D97-AF65-F5344CB8AC3E}">
        <p14:creationId xmlns:p14="http://schemas.microsoft.com/office/powerpoint/2010/main" val="2438507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B046004E-350C-3048-904D-E601776AB30A}" type="slidenum">
              <a:rPr lang="en-GB" smtClean="0"/>
              <a:pPr/>
              <a:t>27</a:t>
            </a:fld>
            <a:endParaRPr lang="en-GB"/>
          </a:p>
        </p:txBody>
      </p:sp>
    </p:spTree>
    <p:extLst>
      <p:ext uri="{BB962C8B-B14F-4D97-AF65-F5344CB8AC3E}">
        <p14:creationId xmlns:p14="http://schemas.microsoft.com/office/powerpoint/2010/main" val="37470278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buClrTx/>
              <a:buSzTx/>
              <a:buFontTx/>
              <a:buNone/>
              <a:tabLst/>
              <a:defRPr/>
            </a:pPr>
            <a:r>
              <a:rPr lang="en-US" sz="1100" b="1"/>
              <a:t>Notes:</a:t>
            </a:r>
          </a:p>
          <a:p>
            <a:pPr marL="171450" marR="0" lvl="0" indent="-171450" algn="l" defTabSz="914400" rtl="0" eaLnBrk="1" fontAlgn="auto" latinLnBrk="0" hangingPunct="1">
              <a:buClrTx/>
              <a:buSzTx/>
              <a:buFont typeface="Arial" panose="020B0604020202020204" pitchFamily="34" charset="0"/>
              <a:buChar char="•"/>
              <a:tabLst/>
              <a:defRPr/>
            </a:pPr>
            <a:r>
              <a:rPr lang="en-US" sz="1100"/>
              <a:t>This patient has early-onset asthma with a history of allergic disease</a:t>
            </a:r>
          </a:p>
          <a:p>
            <a:pPr marL="171450" indent="-171450">
              <a:buFont typeface="Arial" panose="020B0604020202020204" pitchFamily="34" charset="0"/>
              <a:buChar char="•"/>
              <a:defRPr/>
            </a:pPr>
            <a:r>
              <a:rPr kumimoji="0" lang="en-US" sz="1100" b="0" i="0" u="none" strike="noStrike" kern="1200" cap="none" spc="0" normalizeH="0" baseline="0">
                <a:ln>
                  <a:noFill/>
                </a:ln>
                <a:effectLst/>
                <a:uLnTx/>
                <a:uFillTx/>
                <a:latin typeface="Calibri"/>
                <a:ea typeface="Roboto"/>
                <a:cs typeface="Calibri"/>
              </a:rPr>
              <a:t>They were hospitalized in FEBRUARY with a severe asthma attack following a viral infection and have since had difficulty with uncontrolled asthma indicated by breathlessness</a:t>
            </a:r>
            <a:r>
              <a:rPr lang="en-US" sz="1100">
                <a:latin typeface="Calibri"/>
                <a:ea typeface="Roboto"/>
                <a:cs typeface="Calibri"/>
              </a:rPr>
              <a:t> </a:t>
            </a:r>
            <a:r>
              <a:rPr kumimoji="0" lang="en-US" sz="1100" b="0" i="0" u="none" strike="noStrike" kern="1200" cap="none" spc="0" normalizeH="0" baseline="0">
                <a:ln>
                  <a:noFill/>
                </a:ln>
                <a:effectLst/>
                <a:uLnTx/>
                <a:uFillTx/>
                <a:latin typeface="Calibri"/>
                <a:ea typeface="Roboto"/>
                <a:cs typeface="Calibri"/>
              </a:rPr>
              <a:t>with exercise and daily SABA use</a:t>
            </a:r>
            <a:endParaRPr lang="en-US" sz="1100" b="0" i="0" u="none" strike="noStrike" kern="1200" cap="none" spc="0" normalizeH="0" baseline="0">
              <a:ln>
                <a:noFill/>
              </a:ln>
              <a:effectLst/>
              <a:uLnTx/>
              <a:uFillTx/>
              <a:latin typeface="Calibri"/>
              <a:ea typeface="Roboto"/>
              <a:cs typeface="Calibri"/>
            </a:endParaRPr>
          </a:p>
          <a:p>
            <a:pPr marL="171450" marR="0" lvl="0" indent="-171450" algn="l" defTabSz="914400" rtl="0" eaLnBrk="1" fontAlgn="auto" latinLnBrk="0" hangingPunct="1">
              <a:buClrTx/>
              <a:buSzTx/>
              <a:buFont typeface="Arial" panose="020B0604020202020204" pitchFamily="34" charset="0"/>
              <a:buChar char="•"/>
              <a:tabLst/>
              <a:defRPr/>
            </a:pPr>
            <a:r>
              <a:rPr kumimoji="0" lang="en-US" sz="1100" b="0" i="0" u="none" strike="noStrike" kern="1200" cap="none" spc="0" normalizeH="0" baseline="0">
                <a:ln>
                  <a:noFill/>
                </a:ln>
                <a:effectLst/>
                <a:uLnTx/>
                <a:uFillTx/>
                <a:latin typeface="Calibri" panose="020F0502020204030204" pitchFamily="34" charset="0"/>
                <a:ea typeface="Roboto" panose="02000000000000000000" pitchFamily="2" charset="0"/>
                <a:cs typeface="Calibri" panose="020F0502020204030204" pitchFamily="34" charset="0"/>
              </a:rPr>
              <a:t>The patient is adherent to their current therapy including LTRA, OCS, and ICS-LABA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ea typeface="Roboto" panose="02000000000000000000" pitchFamily="2" charset="0"/>
                <a:cs typeface="Calibri" panose="020F0502020204030204" pitchFamily="34" charset="0"/>
              </a:rPr>
              <a:t>Their current therapy may be associated with negative long term health impacts</a:t>
            </a:r>
          </a:p>
          <a:p>
            <a:pPr marL="3600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ea typeface="Roboto" panose="02000000000000000000" pitchFamily="2" charset="0"/>
                <a:cs typeface="Calibri" panose="020F0502020204030204" pitchFamily="34" charset="0"/>
              </a:rPr>
              <a:t>SABA – overuse can cause down-regulation of </a:t>
            </a:r>
            <a:r>
              <a:rPr lang="el-GR" sz="1100">
                <a:ea typeface="Roboto" panose="02000000000000000000" pitchFamily="2" charset="0"/>
                <a:cs typeface="Calibri" panose="020F0502020204030204" pitchFamily="34" charset="0"/>
              </a:rPr>
              <a:t>β</a:t>
            </a:r>
            <a:r>
              <a:rPr lang="en-GB" sz="1100">
                <a:ea typeface="Roboto" panose="02000000000000000000" pitchFamily="2" charset="0"/>
                <a:cs typeface="Calibri" panose="020F0502020204030204" pitchFamily="34" charset="0"/>
              </a:rPr>
              <a:t>-receptors hence decreasing efficacy and increasing overuse. As SABAs do not treat underlying inflammation, </a:t>
            </a:r>
            <a:r>
              <a:rPr lang="en-GB" sz="1100" strike="noStrike">
                <a:ea typeface="Roboto" panose="02000000000000000000" pitchFamily="2" charset="0"/>
                <a:cs typeface="Calibri" panose="020F0502020204030204" pitchFamily="34" charset="0"/>
              </a:rPr>
              <a:t>it is</a:t>
            </a:r>
            <a:r>
              <a:rPr lang="en-GB" sz="1100">
                <a:ea typeface="Roboto" panose="02000000000000000000" pitchFamily="2" charset="0"/>
                <a:cs typeface="Calibri" panose="020F0502020204030204" pitchFamily="34" charset="0"/>
              </a:rPr>
              <a:t> advised to avoid use where possible</a:t>
            </a:r>
            <a:r>
              <a:rPr lang="en-GB" sz="1100" baseline="30000">
                <a:ea typeface="Roboto" panose="02000000000000000000" pitchFamily="2" charset="0"/>
                <a:cs typeface="Calibri" panose="020F0502020204030204" pitchFamily="34" charset="0"/>
              </a:rPr>
              <a:t>1</a:t>
            </a:r>
            <a:endParaRPr lang="en-GB" sz="1100">
              <a:ea typeface="Roboto" panose="02000000000000000000" pitchFamily="2" charset="0"/>
              <a:cs typeface="Calibri" panose="020F0502020204030204" pitchFamily="34" charset="0"/>
            </a:endParaRPr>
          </a:p>
          <a:p>
            <a:pPr marL="3600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ea typeface="Roboto" panose="02000000000000000000" pitchFamily="2" charset="0"/>
                <a:cs typeface="Calibri" panose="020F0502020204030204" pitchFamily="34" charset="0"/>
              </a:rPr>
              <a:t>OCS – associated with multiple adverse effects including depression, cataracts, diabetes, and osteoporosis</a:t>
            </a:r>
            <a:r>
              <a:rPr lang="en-GB" sz="1100" baseline="30000">
                <a:ea typeface="Roboto" panose="02000000000000000000" pitchFamily="2" charset="0"/>
                <a:cs typeface="Calibri" panose="020F0502020204030204" pitchFamily="34" charset="0"/>
              </a:rPr>
              <a:t>1</a:t>
            </a:r>
            <a:endParaRPr kumimoji="0" lang="en-US" sz="1100" b="0" i="0" u="none" strike="noStrike" kern="1200" cap="none" spc="0" normalizeH="0" baseline="0">
              <a:ln>
                <a:noFill/>
              </a:ln>
              <a:effectLst/>
              <a:uLnTx/>
              <a:uFillTx/>
              <a:latin typeface="Calibri" panose="020F0502020204030204" pitchFamily="34" charset="0"/>
              <a:ea typeface="Roboto" panose="02000000000000000000" pitchFamily="2" charset="0"/>
              <a:cs typeface="Calibri" panose="020F0502020204030204" pitchFamily="34" charset="0"/>
            </a:endParaRPr>
          </a:p>
          <a:p>
            <a:pPr marL="0" marR="0" lvl="0" indent="0" algn="l" defTabSz="914400" rtl="0" eaLnBrk="1" fontAlgn="auto" latinLnBrk="0" hangingPunct="1">
              <a:buClrTx/>
              <a:buSzTx/>
              <a:buFont typeface="Arial" panose="020B0604020202020204" pitchFamily="34" charset="0"/>
              <a:buNone/>
              <a:tabLst/>
              <a:defRPr/>
            </a:pPr>
            <a:r>
              <a:rPr kumimoji="0" lang="en-US" sz="1100" b="1" i="0" u="none" strike="noStrike" kern="1200" cap="none" spc="0" normalizeH="0" baseline="0">
                <a:ln>
                  <a:noFill/>
                </a:ln>
                <a:effectLst/>
                <a:uLnTx/>
                <a:uFillTx/>
                <a:latin typeface="Calibri" panose="020F0502020204030204" pitchFamily="34" charset="0"/>
                <a:ea typeface="Roboto" panose="02000000000000000000" pitchFamily="2" charset="0"/>
                <a:cs typeface="Calibri" panose="020F0502020204030204" pitchFamily="34" charset="0"/>
              </a:rPr>
              <a:t>Footnotes:</a:t>
            </a:r>
          </a:p>
          <a:p>
            <a:pPr marL="0" marR="0" lvl="0" indent="0" algn="l" defTabSz="914400" rtl="0" eaLnBrk="1" fontAlgn="auto" latinLnBrk="0" hangingPunct="1">
              <a:buClrTx/>
              <a:buSzTx/>
              <a:buFont typeface="Arial" panose="020B0604020202020204" pitchFamily="34" charset="0"/>
              <a:buNone/>
              <a:tabLst/>
              <a:defRPr/>
            </a:pPr>
            <a:r>
              <a:rPr lang="en-US" sz="1100"/>
              <a:t>ICS = inhaled corticosteroid(s); LABA = long-acting β</a:t>
            </a:r>
            <a:r>
              <a:rPr lang="en-US" sz="1100" baseline="-25000"/>
              <a:t>2</a:t>
            </a:r>
            <a:r>
              <a:rPr lang="en-US" sz="1100"/>
              <a:t>-agonist; LTRA = leukotriene receptor antagonist; OCS = oral corticosteroid(s); SABA = short-acting β</a:t>
            </a:r>
            <a:r>
              <a:rPr lang="en-US" sz="1100" baseline="-25000"/>
              <a:t>2</a:t>
            </a:r>
            <a:r>
              <a:rPr lang="en-US" sz="1100"/>
              <a:t>-agonist​.</a:t>
            </a:r>
          </a:p>
          <a:p>
            <a:pPr>
              <a:defRPr/>
            </a:pPr>
            <a:r>
              <a:rPr lang="en-US" sz="1100" b="1">
                <a:solidFill>
                  <a:schemeClr val="tx1"/>
                </a:solidFill>
              </a:rPr>
              <a:t>Notes References:</a:t>
            </a:r>
          </a:p>
          <a:p>
            <a:pPr>
              <a:defRPr/>
            </a:pPr>
            <a:r>
              <a:rPr lang="en-US" sz="1100" b="0"/>
              <a:t>1. </a:t>
            </a:r>
            <a:r>
              <a:rPr lang="en-US" sz="1100">
                <a:solidFill>
                  <a:schemeClr val="tx1"/>
                </a:solidFill>
                <a:latin typeface="+mn-lt"/>
              </a:rPr>
              <a:t>Global Initiative for Asthma (GINA). Global Strategy for Asthma Management and Prevention. 2021. Available from: https://ginasthma.org/wp-content/uploads/2021/05/GINA-Main-Report-2021-V2-WMS.pdf. Accessed March 1, 2022.</a:t>
            </a:r>
          </a:p>
          <a:p>
            <a:pPr marL="0" marR="0" lvl="0" indent="0" algn="l" defTabSz="914400" rtl="0" eaLnBrk="1" fontAlgn="auto" latinLnBrk="0" hangingPunct="1">
              <a:buClrTx/>
              <a:buSzTx/>
              <a:buFont typeface="Arial" panose="020B0604020202020204" pitchFamily="34" charset="0"/>
              <a:buNone/>
              <a:tabLst/>
              <a:defRPr/>
            </a:pPr>
            <a:endParaRPr lang="en-US" sz="1100"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6004E-350C-3048-904D-E601776AB30A}"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56528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buClrTx/>
              <a:buSzTx/>
              <a:buFontTx/>
              <a:buNone/>
              <a:tabLst/>
              <a:defRPr/>
            </a:pPr>
            <a:r>
              <a:rPr lang="en-US" sz="1100" b="1"/>
              <a:t>Notes:</a:t>
            </a:r>
          </a:p>
          <a:p>
            <a:pPr marL="171450" marR="0" lvl="0" indent="-171450" algn="l" defTabSz="914400" rtl="0" eaLnBrk="1" fontAlgn="auto" latinLnBrk="0" hangingPunct="1">
              <a:buClrTx/>
              <a:buSzTx/>
              <a:buFont typeface="Arial" panose="020B0604020202020204" pitchFamily="34" charset="0"/>
              <a:buChar char="•"/>
              <a:tabLst/>
              <a:defRPr/>
            </a:pPr>
            <a:r>
              <a:rPr lang="en-US" sz="1100"/>
              <a:t>This patient has early-onset asthma with a history of allergic disease</a:t>
            </a:r>
          </a:p>
          <a:p>
            <a:pPr marL="171450" indent="-171450">
              <a:buFont typeface="Arial" panose="020B0604020202020204" pitchFamily="34" charset="0"/>
              <a:buChar char="•"/>
              <a:defRPr/>
            </a:pPr>
            <a:r>
              <a:rPr kumimoji="0" lang="en-US" sz="1100" b="0" i="0" u="none" strike="noStrike" kern="1200" cap="none" spc="0" normalizeH="0" baseline="0">
                <a:ln>
                  <a:noFill/>
                </a:ln>
                <a:effectLst/>
                <a:uLnTx/>
                <a:uFillTx/>
                <a:latin typeface="Calibri"/>
                <a:ea typeface="Roboto"/>
                <a:cs typeface="Calibri"/>
              </a:rPr>
              <a:t>They were hospitalized in FEBRUARY with a severe asthma attack following a viral infection and have since had difficulty with uncontrolled asthma indicated by breathlessness</a:t>
            </a:r>
            <a:r>
              <a:rPr lang="en-US" sz="1100">
                <a:latin typeface="Calibri"/>
                <a:ea typeface="Roboto"/>
                <a:cs typeface="Calibri"/>
              </a:rPr>
              <a:t> </a:t>
            </a:r>
            <a:r>
              <a:rPr kumimoji="0" lang="en-US" sz="1100" b="0" i="0" u="none" strike="noStrike" kern="1200" cap="none" spc="0" normalizeH="0" baseline="0">
                <a:ln>
                  <a:noFill/>
                </a:ln>
                <a:effectLst/>
                <a:uLnTx/>
                <a:uFillTx/>
                <a:latin typeface="Calibri"/>
                <a:ea typeface="Roboto"/>
                <a:cs typeface="Calibri"/>
              </a:rPr>
              <a:t>with exercise and daily SABA use</a:t>
            </a:r>
            <a:endParaRPr lang="en-US" sz="1100" b="0" i="0" u="none" strike="noStrike" kern="1200" cap="none" spc="0" normalizeH="0" baseline="0">
              <a:ln>
                <a:noFill/>
              </a:ln>
              <a:effectLst/>
              <a:uLnTx/>
              <a:uFillTx/>
              <a:latin typeface="Calibri"/>
              <a:ea typeface="Roboto"/>
              <a:cs typeface="Calibri"/>
            </a:endParaRPr>
          </a:p>
          <a:p>
            <a:pPr marL="171450" marR="0" lvl="0" indent="-171450" algn="l" defTabSz="914400" rtl="0" eaLnBrk="1" fontAlgn="auto" latinLnBrk="0" hangingPunct="1">
              <a:buClrTx/>
              <a:buSzTx/>
              <a:buFont typeface="Arial" panose="020B0604020202020204" pitchFamily="34" charset="0"/>
              <a:buChar char="•"/>
              <a:tabLst/>
              <a:defRPr/>
            </a:pPr>
            <a:r>
              <a:rPr kumimoji="0" lang="en-US" sz="1100" b="0" i="0" u="none" strike="noStrike" kern="1200" cap="none" spc="0" normalizeH="0" baseline="0">
                <a:ln>
                  <a:noFill/>
                </a:ln>
                <a:effectLst/>
                <a:uLnTx/>
                <a:uFillTx/>
                <a:latin typeface="Calibri" panose="020F0502020204030204" pitchFamily="34" charset="0"/>
                <a:ea typeface="Roboto" panose="02000000000000000000" pitchFamily="2" charset="0"/>
                <a:cs typeface="Calibri" panose="020F0502020204030204" pitchFamily="34" charset="0"/>
              </a:rPr>
              <a:t>The patient is adherent to their current therapy including LTRA, OCS, and ICS-LABA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ea typeface="Roboto" panose="02000000000000000000" pitchFamily="2" charset="0"/>
                <a:cs typeface="Calibri" panose="020F0502020204030204" pitchFamily="34" charset="0"/>
              </a:rPr>
              <a:t>Their current therapy may be associated with negative long term health impacts</a:t>
            </a:r>
          </a:p>
          <a:p>
            <a:pPr marL="3600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ea typeface="Roboto" panose="02000000000000000000" pitchFamily="2" charset="0"/>
                <a:cs typeface="Calibri" panose="020F0502020204030204" pitchFamily="34" charset="0"/>
              </a:rPr>
              <a:t>SABA – overuse can cause down-regulation of </a:t>
            </a:r>
            <a:r>
              <a:rPr lang="el-GR" sz="1100">
                <a:ea typeface="Roboto" panose="02000000000000000000" pitchFamily="2" charset="0"/>
                <a:cs typeface="Calibri" panose="020F0502020204030204" pitchFamily="34" charset="0"/>
              </a:rPr>
              <a:t>β</a:t>
            </a:r>
            <a:r>
              <a:rPr lang="en-GB" sz="1100">
                <a:ea typeface="Roboto" panose="02000000000000000000" pitchFamily="2" charset="0"/>
                <a:cs typeface="Calibri" panose="020F0502020204030204" pitchFamily="34" charset="0"/>
              </a:rPr>
              <a:t>-receptors hence decreasing efficacy and increasing overuse. As SABAs do not treat underlying inflammation, </a:t>
            </a:r>
            <a:r>
              <a:rPr lang="en-GB" sz="1100" strike="noStrike">
                <a:ea typeface="Roboto" panose="02000000000000000000" pitchFamily="2" charset="0"/>
                <a:cs typeface="Calibri" panose="020F0502020204030204" pitchFamily="34" charset="0"/>
              </a:rPr>
              <a:t>it is</a:t>
            </a:r>
            <a:r>
              <a:rPr lang="en-GB" sz="1100">
                <a:ea typeface="Roboto" panose="02000000000000000000" pitchFamily="2" charset="0"/>
                <a:cs typeface="Calibri" panose="020F0502020204030204" pitchFamily="34" charset="0"/>
              </a:rPr>
              <a:t> advised to avoid use where possible</a:t>
            </a:r>
            <a:r>
              <a:rPr lang="en-GB" sz="1100" baseline="30000">
                <a:ea typeface="Roboto" panose="02000000000000000000" pitchFamily="2" charset="0"/>
                <a:cs typeface="Calibri" panose="020F0502020204030204" pitchFamily="34" charset="0"/>
              </a:rPr>
              <a:t>1</a:t>
            </a:r>
            <a:endParaRPr lang="en-GB" sz="1100">
              <a:ea typeface="Roboto" panose="02000000000000000000" pitchFamily="2" charset="0"/>
              <a:cs typeface="Calibri" panose="020F0502020204030204" pitchFamily="34" charset="0"/>
            </a:endParaRPr>
          </a:p>
          <a:p>
            <a:pPr marL="3600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ea typeface="Roboto" panose="02000000000000000000" pitchFamily="2" charset="0"/>
                <a:cs typeface="Calibri" panose="020F0502020204030204" pitchFamily="34" charset="0"/>
              </a:rPr>
              <a:t>OCS – associated with multiple adverse effects including depression, cataracts, diabetes, and osteoporosis</a:t>
            </a:r>
            <a:r>
              <a:rPr lang="en-GB" sz="1100" baseline="30000">
                <a:ea typeface="Roboto" panose="02000000000000000000" pitchFamily="2" charset="0"/>
                <a:cs typeface="Calibri" panose="020F0502020204030204" pitchFamily="34" charset="0"/>
              </a:rPr>
              <a:t>1</a:t>
            </a:r>
            <a:endParaRPr kumimoji="0" lang="en-US" sz="1100" b="0" i="0" u="none" strike="noStrike" kern="1200" cap="none" spc="0" normalizeH="0" baseline="0">
              <a:ln>
                <a:noFill/>
              </a:ln>
              <a:effectLst/>
              <a:uLnTx/>
              <a:uFillTx/>
              <a:latin typeface="Calibri" panose="020F0502020204030204" pitchFamily="34" charset="0"/>
              <a:ea typeface="Roboto" panose="02000000000000000000" pitchFamily="2" charset="0"/>
              <a:cs typeface="Calibri" panose="020F0502020204030204" pitchFamily="34" charset="0"/>
            </a:endParaRPr>
          </a:p>
          <a:p>
            <a:pPr marL="0" marR="0" lvl="0" indent="0" algn="l" defTabSz="914400" rtl="0" eaLnBrk="1" fontAlgn="auto" latinLnBrk="0" hangingPunct="1">
              <a:buClrTx/>
              <a:buSzTx/>
              <a:buFont typeface="Arial" panose="020B0604020202020204" pitchFamily="34" charset="0"/>
              <a:buNone/>
              <a:tabLst/>
              <a:defRPr/>
            </a:pPr>
            <a:r>
              <a:rPr kumimoji="0" lang="en-US" sz="1100" b="1" i="0" u="none" strike="noStrike" kern="1200" cap="none" spc="0" normalizeH="0" baseline="0">
                <a:ln>
                  <a:noFill/>
                </a:ln>
                <a:effectLst/>
                <a:uLnTx/>
                <a:uFillTx/>
                <a:latin typeface="Calibri" panose="020F0502020204030204" pitchFamily="34" charset="0"/>
                <a:ea typeface="Roboto" panose="02000000000000000000" pitchFamily="2" charset="0"/>
                <a:cs typeface="Calibri" panose="020F0502020204030204" pitchFamily="34" charset="0"/>
              </a:rPr>
              <a:t>Footnotes:</a:t>
            </a:r>
          </a:p>
          <a:p>
            <a:pPr marL="0" marR="0" lvl="0" indent="0" algn="l" defTabSz="914400" rtl="0" eaLnBrk="1" fontAlgn="auto" latinLnBrk="0" hangingPunct="1">
              <a:buClrTx/>
              <a:buSzTx/>
              <a:buFont typeface="Arial" panose="020B0604020202020204" pitchFamily="34" charset="0"/>
              <a:buNone/>
              <a:tabLst/>
              <a:defRPr/>
            </a:pPr>
            <a:r>
              <a:rPr lang="en-US" sz="1100"/>
              <a:t>ICS = inhaled corticosteroid(s); LABA = long-acting β</a:t>
            </a:r>
            <a:r>
              <a:rPr lang="en-US" sz="1100" baseline="-25000"/>
              <a:t>2</a:t>
            </a:r>
            <a:r>
              <a:rPr lang="en-US" sz="1100"/>
              <a:t>-agonist; LTRA = leukotriene receptor antagonist; OCS = oral corticosteroid(s); SABA = short-acting β</a:t>
            </a:r>
            <a:r>
              <a:rPr lang="en-US" sz="1100" baseline="-25000"/>
              <a:t>2</a:t>
            </a:r>
            <a:r>
              <a:rPr lang="en-US" sz="1100"/>
              <a:t>-agonist​.</a:t>
            </a:r>
          </a:p>
          <a:p>
            <a:pPr>
              <a:defRPr/>
            </a:pPr>
            <a:r>
              <a:rPr lang="en-US" sz="1100" b="1">
                <a:solidFill>
                  <a:schemeClr val="tx1"/>
                </a:solidFill>
              </a:rPr>
              <a:t>Notes References:</a:t>
            </a:r>
          </a:p>
          <a:p>
            <a:pPr>
              <a:defRPr/>
            </a:pPr>
            <a:r>
              <a:rPr lang="en-US" sz="1100" b="0"/>
              <a:t>1. </a:t>
            </a:r>
            <a:r>
              <a:rPr lang="en-US" sz="1100">
                <a:solidFill>
                  <a:schemeClr val="tx1"/>
                </a:solidFill>
                <a:latin typeface="+mn-lt"/>
              </a:rPr>
              <a:t>Global Initiative for Asthma (GINA). Global Strategy for Asthma Management and Prevention. 2021. Available from: https://ginasthma.org/wp-content/uploads/2021/05/GINA-Main-Report-2021-V2-WMS.pdf. Accessed March 1, 2022.</a:t>
            </a:r>
          </a:p>
          <a:p>
            <a:pPr marL="0" marR="0" lvl="0" indent="0" algn="l" defTabSz="914400" rtl="0" eaLnBrk="1" fontAlgn="auto" latinLnBrk="0" hangingPunct="1">
              <a:buClrTx/>
              <a:buSzTx/>
              <a:buFont typeface="Arial" panose="020B0604020202020204" pitchFamily="34" charset="0"/>
              <a:buNone/>
              <a:tabLst/>
              <a:defRPr/>
            </a:pPr>
            <a:endParaRPr lang="en-US" sz="1100"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6004E-350C-3048-904D-E601776AB30A}"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219860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B046004E-350C-3048-904D-E601776AB30A}" type="slidenum">
              <a:rPr lang="en-GB" smtClean="0"/>
              <a:pPr/>
              <a:t>30</a:t>
            </a:fld>
            <a:endParaRPr lang="en-GB"/>
          </a:p>
        </p:txBody>
      </p:sp>
    </p:spTree>
    <p:extLst>
      <p:ext uri="{BB962C8B-B14F-4D97-AF65-F5344CB8AC3E}">
        <p14:creationId xmlns:p14="http://schemas.microsoft.com/office/powerpoint/2010/main" val="3908003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buClrTx/>
              <a:buSzTx/>
              <a:buFontTx/>
              <a:buNone/>
              <a:tabLst/>
              <a:defRPr/>
            </a:pPr>
            <a:r>
              <a:rPr lang="en-US" sz="1100" b="1"/>
              <a:t>Notes:</a:t>
            </a:r>
          </a:p>
          <a:p>
            <a:pPr marL="171450" marR="0" lvl="0" indent="-171450" algn="l" defTabSz="914400" rtl="0" eaLnBrk="1" fontAlgn="auto" latinLnBrk="0" hangingPunct="1">
              <a:buClrTx/>
              <a:buSzTx/>
              <a:buFont typeface="Arial" panose="020B0604020202020204" pitchFamily="34" charset="0"/>
              <a:buChar char="•"/>
              <a:tabLst/>
              <a:defRPr/>
            </a:pPr>
            <a:r>
              <a:rPr lang="en-US" sz="1100"/>
              <a:t>This patient has early-onset asthma with a history of allergic disease</a:t>
            </a:r>
          </a:p>
          <a:p>
            <a:pPr marL="171450" indent="-171450">
              <a:buFont typeface="Arial" panose="020B0604020202020204" pitchFamily="34" charset="0"/>
              <a:buChar char="•"/>
              <a:defRPr/>
            </a:pPr>
            <a:r>
              <a:rPr kumimoji="0" lang="en-US" sz="1100" b="0" i="0" u="none" strike="noStrike" kern="1200" cap="none" spc="0" normalizeH="0" baseline="0">
                <a:ln>
                  <a:noFill/>
                </a:ln>
                <a:effectLst/>
                <a:uLnTx/>
                <a:uFillTx/>
                <a:latin typeface="Calibri"/>
                <a:ea typeface="Roboto"/>
                <a:cs typeface="Calibri"/>
              </a:rPr>
              <a:t>They were hospitalized in FEBRUARY with a severe asthma attack following a viral infection and have since had difficulty with uncontrolled asthma indicated by breathlessness</a:t>
            </a:r>
            <a:r>
              <a:rPr lang="en-US" sz="1100">
                <a:latin typeface="Calibri"/>
                <a:ea typeface="Roboto"/>
                <a:cs typeface="Calibri"/>
              </a:rPr>
              <a:t> </a:t>
            </a:r>
            <a:r>
              <a:rPr kumimoji="0" lang="en-US" sz="1100" b="0" i="0" u="none" strike="noStrike" kern="1200" cap="none" spc="0" normalizeH="0" baseline="0">
                <a:ln>
                  <a:noFill/>
                </a:ln>
                <a:effectLst/>
                <a:uLnTx/>
                <a:uFillTx/>
                <a:latin typeface="Calibri"/>
                <a:ea typeface="Roboto"/>
                <a:cs typeface="Calibri"/>
              </a:rPr>
              <a:t>with exercise and daily SABA use</a:t>
            </a:r>
            <a:endParaRPr lang="en-US" sz="1100" b="0" i="0" u="none" strike="noStrike" kern="1200" cap="none" spc="0" normalizeH="0" baseline="0">
              <a:ln>
                <a:noFill/>
              </a:ln>
              <a:effectLst/>
              <a:uLnTx/>
              <a:uFillTx/>
              <a:latin typeface="Calibri"/>
              <a:ea typeface="Roboto"/>
              <a:cs typeface="Calibri"/>
            </a:endParaRPr>
          </a:p>
          <a:p>
            <a:pPr marL="171450" marR="0" lvl="0" indent="-171450" algn="l" defTabSz="914400" rtl="0" eaLnBrk="1" fontAlgn="auto" latinLnBrk="0" hangingPunct="1">
              <a:buClrTx/>
              <a:buSzTx/>
              <a:buFont typeface="Arial" panose="020B0604020202020204" pitchFamily="34" charset="0"/>
              <a:buChar char="•"/>
              <a:tabLst/>
              <a:defRPr/>
            </a:pPr>
            <a:r>
              <a:rPr kumimoji="0" lang="en-US" sz="1100" b="0" i="0" u="none" strike="noStrike" kern="1200" cap="none" spc="0" normalizeH="0" baseline="0">
                <a:ln>
                  <a:noFill/>
                </a:ln>
                <a:effectLst/>
                <a:uLnTx/>
                <a:uFillTx/>
                <a:latin typeface="Calibri" panose="020F0502020204030204" pitchFamily="34" charset="0"/>
                <a:ea typeface="Roboto" panose="02000000000000000000" pitchFamily="2" charset="0"/>
                <a:cs typeface="Calibri" panose="020F0502020204030204" pitchFamily="34" charset="0"/>
              </a:rPr>
              <a:t>The patient is adherent to their current therapy including LTRA, OCS, and ICS-LABA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ea typeface="Roboto" panose="02000000000000000000" pitchFamily="2" charset="0"/>
                <a:cs typeface="Calibri" panose="020F0502020204030204" pitchFamily="34" charset="0"/>
              </a:rPr>
              <a:t>Their current therapy may be associated with negative long term health impacts</a:t>
            </a:r>
          </a:p>
          <a:p>
            <a:pPr marL="3600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ea typeface="Roboto" panose="02000000000000000000" pitchFamily="2" charset="0"/>
                <a:cs typeface="Calibri" panose="020F0502020204030204" pitchFamily="34" charset="0"/>
              </a:rPr>
              <a:t>SABA – overuse can cause down-regulation of </a:t>
            </a:r>
            <a:r>
              <a:rPr lang="el-GR" sz="1100">
                <a:ea typeface="Roboto" panose="02000000000000000000" pitchFamily="2" charset="0"/>
                <a:cs typeface="Calibri" panose="020F0502020204030204" pitchFamily="34" charset="0"/>
              </a:rPr>
              <a:t>β</a:t>
            </a:r>
            <a:r>
              <a:rPr lang="en-GB" sz="1100">
                <a:ea typeface="Roboto" panose="02000000000000000000" pitchFamily="2" charset="0"/>
                <a:cs typeface="Calibri" panose="020F0502020204030204" pitchFamily="34" charset="0"/>
              </a:rPr>
              <a:t>-receptors hence decreasing efficacy and increasing overuse. As SABAs do not treat underlying inflammation, </a:t>
            </a:r>
            <a:r>
              <a:rPr lang="en-GB" sz="1100" strike="noStrike">
                <a:ea typeface="Roboto" panose="02000000000000000000" pitchFamily="2" charset="0"/>
                <a:cs typeface="Calibri" panose="020F0502020204030204" pitchFamily="34" charset="0"/>
              </a:rPr>
              <a:t>it is</a:t>
            </a:r>
            <a:r>
              <a:rPr lang="en-GB" sz="1100">
                <a:ea typeface="Roboto" panose="02000000000000000000" pitchFamily="2" charset="0"/>
                <a:cs typeface="Calibri" panose="020F0502020204030204" pitchFamily="34" charset="0"/>
              </a:rPr>
              <a:t> advised to avoid use where possible</a:t>
            </a:r>
            <a:r>
              <a:rPr lang="en-GB" sz="1100" baseline="30000">
                <a:ea typeface="Roboto" panose="02000000000000000000" pitchFamily="2" charset="0"/>
                <a:cs typeface="Calibri" panose="020F0502020204030204" pitchFamily="34" charset="0"/>
              </a:rPr>
              <a:t>1</a:t>
            </a:r>
            <a:endParaRPr lang="en-GB" sz="1100">
              <a:ea typeface="Roboto" panose="02000000000000000000" pitchFamily="2" charset="0"/>
              <a:cs typeface="Calibri" panose="020F0502020204030204" pitchFamily="34" charset="0"/>
            </a:endParaRPr>
          </a:p>
          <a:p>
            <a:pPr marL="3600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ea typeface="Roboto" panose="02000000000000000000" pitchFamily="2" charset="0"/>
                <a:cs typeface="Calibri" panose="020F0502020204030204" pitchFamily="34" charset="0"/>
              </a:rPr>
              <a:t>OCS – associated with multiple adverse effects including depression, cataracts, diabetes, and osteoporosis</a:t>
            </a:r>
            <a:r>
              <a:rPr lang="en-GB" sz="1100" baseline="30000">
                <a:ea typeface="Roboto" panose="02000000000000000000" pitchFamily="2" charset="0"/>
                <a:cs typeface="Calibri" panose="020F0502020204030204" pitchFamily="34" charset="0"/>
              </a:rPr>
              <a:t>1</a:t>
            </a:r>
            <a:endParaRPr kumimoji="0" lang="en-US" sz="1100" b="0" i="0" u="none" strike="noStrike" kern="1200" cap="none" spc="0" normalizeH="0" baseline="0">
              <a:ln>
                <a:noFill/>
              </a:ln>
              <a:effectLst/>
              <a:uLnTx/>
              <a:uFillTx/>
              <a:latin typeface="Calibri" panose="020F0502020204030204" pitchFamily="34" charset="0"/>
              <a:ea typeface="Roboto" panose="02000000000000000000" pitchFamily="2" charset="0"/>
              <a:cs typeface="Calibri" panose="020F0502020204030204" pitchFamily="34" charset="0"/>
            </a:endParaRPr>
          </a:p>
          <a:p>
            <a:pPr marL="0" marR="0" lvl="0" indent="0" algn="l" defTabSz="914400" rtl="0" eaLnBrk="1" fontAlgn="auto" latinLnBrk="0" hangingPunct="1">
              <a:buClrTx/>
              <a:buSzTx/>
              <a:buFont typeface="Arial" panose="020B0604020202020204" pitchFamily="34" charset="0"/>
              <a:buNone/>
              <a:tabLst/>
              <a:defRPr/>
            </a:pPr>
            <a:r>
              <a:rPr kumimoji="0" lang="en-US" sz="1100" b="1" i="0" u="none" strike="noStrike" kern="1200" cap="none" spc="0" normalizeH="0" baseline="0">
                <a:ln>
                  <a:noFill/>
                </a:ln>
                <a:effectLst/>
                <a:uLnTx/>
                <a:uFillTx/>
                <a:latin typeface="Calibri" panose="020F0502020204030204" pitchFamily="34" charset="0"/>
                <a:ea typeface="Roboto" panose="02000000000000000000" pitchFamily="2" charset="0"/>
                <a:cs typeface="Calibri" panose="020F0502020204030204" pitchFamily="34" charset="0"/>
              </a:rPr>
              <a:t>Footnotes:</a:t>
            </a:r>
          </a:p>
          <a:p>
            <a:pPr marL="0" marR="0" lvl="0" indent="0" algn="l" defTabSz="914400" rtl="0" eaLnBrk="1" fontAlgn="auto" latinLnBrk="0" hangingPunct="1">
              <a:buClrTx/>
              <a:buSzTx/>
              <a:buFont typeface="Arial" panose="020B0604020202020204" pitchFamily="34" charset="0"/>
              <a:buNone/>
              <a:tabLst/>
              <a:defRPr/>
            </a:pPr>
            <a:r>
              <a:rPr lang="en-US" sz="1100"/>
              <a:t>ICS = inhaled corticosteroid(s); LABA = long-acting β</a:t>
            </a:r>
            <a:r>
              <a:rPr lang="en-US" sz="1100" baseline="-25000"/>
              <a:t>2</a:t>
            </a:r>
            <a:r>
              <a:rPr lang="en-US" sz="1100"/>
              <a:t>-agonist; LTRA = leukotriene receptor antagonist; OCS = oral corticosteroid(s); SABA = short-acting β</a:t>
            </a:r>
            <a:r>
              <a:rPr lang="en-US" sz="1100" baseline="-25000"/>
              <a:t>2</a:t>
            </a:r>
            <a:r>
              <a:rPr lang="en-US" sz="1100"/>
              <a:t>-agonist​.</a:t>
            </a:r>
          </a:p>
          <a:p>
            <a:pPr>
              <a:defRPr/>
            </a:pPr>
            <a:r>
              <a:rPr lang="en-US" sz="1100" b="1">
                <a:solidFill>
                  <a:schemeClr val="tx1"/>
                </a:solidFill>
              </a:rPr>
              <a:t>Notes References:</a:t>
            </a:r>
          </a:p>
          <a:p>
            <a:pPr>
              <a:defRPr/>
            </a:pPr>
            <a:r>
              <a:rPr lang="en-US" sz="1100" b="0"/>
              <a:t>1. </a:t>
            </a:r>
            <a:r>
              <a:rPr lang="en-US" sz="1100">
                <a:solidFill>
                  <a:schemeClr val="tx1"/>
                </a:solidFill>
                <a:latin typeface="+mn-lt"/>
              </a:rPr>
              <a:t>Global Initiative for Asthma (GINA). Global Strategy for Asthma Management and Prevention. 2021. Available from: https://ginasthma.org/wp-content/uploads/2021/05/GINA-Main-Report-2021-V2-WMS.pdf. Accessed March 1, 2022.</a:t>
            </a:r>
          </a:p>
          <a:p>
            <a:pPr marL="0" marR="0" lvl="0" indent="0" algn="l" defTabSz="914400" rtl="0" eaLnBrk="1" fontAlgn="auto" latinLnBrk="0" hangingPunct="1">
              <a:buClrTx/>
              <a:buSzTx/>
              <a:buFont typeface="Arial" panose="020B0604020202020204" pitchFamily="34" charset="0"/>
              <a:buNone/>
              <a:tabLst/>
              <a:defRPr/>
            </a:pPr>
            <a:endParaRPr lang="en-US" sz="1100"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6004E-350C-3048-904D-E601776AB30A}"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014759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buClrTx/>
              <a:buSzTx/>
              <a:buFontTx/>
              <a:buNone/>
              <a:tabLst/>
              <a:defRPr/>
            </a:pPr>
            <a:r>
              <a:rPr lang="en-US" sz="1100" b="1"/>
              <a:t>Notes:</a:t>
            </a:r>
          </a:p>
          <a:p>
            <a:pPr marL="171450" marR="0" lvl="0" indent="-171450" algn="l" defTabSz="914400" rtl="0" eaLnBrk="1" fontAlgn="auto" latinLnBrk="0" hangingPunct="1">
              <a:buClrTx/>
              <a:buSzTx/>
              <a:buFont typeface="Arial" panose="020B0604020202020204" pitchFamily="34" charset="0"/>
              <a:buChar char="•"/>
              <a:tabLst/>
              <a:defRPr/>
            </a:pPr>
            <a:r>
              <a:rPr lang="en-US" sz="1100"/>
              <a:t>This patient has early-onset asthma with a history of allergic disease</a:t>
            </a:r>
          </a:p>
          <a:p>
            <a:pPr marL="171450" indent="-171450">
              <a:buFont typeface="Arial" panose="020B0604020202020204" pitchFamily="34" charset="0"/>
              <a:buChar char="•"/>
              <a:defRPr/>
            </a:pPr>
            <a:r>
              <a:rPr kumimoji="0" lang="en-US" sz="1100" b="0" i="0" u="none" strike="noStrike" kern="1200" cap="none" spc="0" normalizeH="0" baseline="0">
                <a:ln>
                  <a:noFill/>
                </a:ln>
                <a:effectLst/>
                <a:uLnTx/>
                <a:uFillTx/>
                <a:latin typeface="Calibri"/>
                <a:ea typeface="Roboto"/>
                <a:cs typeface="Calibri"/>
              </a:rPr>
              <a:t>They were hospitalized in FEBRUARY with a severe asthma attack following a viral infection and have since had difficulty with uncontrolled asthma indicated by breathlessness</a:t>
            </a:r>
            <a:r>
              <a:rPr lang="en-US" sz="1100">
                <a:latin typeface="Calibri"/>
                <a:ea typeface="Roboto"/>
                <a:cs typeface="Calibri"/>
              </a:rPr>
              <a:t> </a:t>
            </a:r>
            <a:r>
              <a:rPr kumimoji="0" lang="en-US" sz="1100" b="0" i="0" u="none" strike="noStrike" kern="1200" cap="none" spc="0" normalizeH="0" baseline="0">
                <a:ln>
                  <a:noFill/>
                </a:ln>
                <a:effectLst/>
                <a:uLnTx/>
                <a:uFillTx/>
                <a:latin typeface="Calibri"/>
                <a:ea typeface="Roboto"/>
                <a:cs typeface="Calibri"/>
              </a:rPr>
              <a:t>with exercise and daily SABA use</a:t>
            </a:r>
            <a:endParaRPr lang="en-US" sz="1100" b="0" i="0" u="none" strike="noStrike" kern="1200" cap="none" spc="0" normalizeH="0" baseline="0">
              <a:ln>
                <a:noFill/>
              </a:ln>
              <a:effectLst/>
              <a:uLnTx/>
              <a:uFillTx/>
              <a:latin typeface="Calibri"/>
              <a:ea typeface="Roboto"/>
              <a:cs typeface="Calibri"/>
            </a:endParaRPr>
          </a:p>
          <a:p>
            <a:pPr marL="171450" marR="0" lvl="0" indent="-171450" algn="l" defTabSz="914400" rtl="0" eaLnBrk="1" fontAlgn="auto" latinLnBrk="0" hangingPunct="1">
              <a:buClrTx/>
              <a:buSzTx/>
              <a:buFont typeface="Arial" panose="020B0604020202020204" pitchFamily="34" charset="0"/>
              <a:buChar char="•"/>
              <a:tabLst/>
              <a:defRPr/>
            </a:pPr>
            <a:r>
              <a:rPr kumimoji="0" lang="en-US" sz="1100" b="0" i="0" u="none" strike="noStrike" kern="1200" cap="none" spc="0" normalizeH="0" baseline="0">
                <a:ln>
                  <a:noFill/>
                </a:ln>
                <a:effectLst/>
                <a:uLnTx/>
                <a:uFillTx/>
                <a:latin typeface="Calibri" panose="020F0502020204030204" pitchFamily="34" charset="0"/>
                <a:ea typeface="Roboto" panose="02000000000000000000" pitchFamily="2" charset="0"/>
                <a:cs typeface="Calibri" panose="020F0502020204030204" pitchFamily="34" charset="0"/>
              </a:rPr>
              <a:t>The patient is adherent to their current therapy including LTRA, OCS, and ICS-LABA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ea typeface="Roboto" panose="02000000000000000000" pitchFamily="2" charset="0"/>
                <a:cs typeface="Calibri" panose="020F0502020204030204" pitchFamily="34" charset="0"/>
              </a:rPr>
              <a:t>Their current therapy may be associated with negative long term health impacts</a:t>
            </a:r>
          </a:p>
          <a:p>
            <a:pPr marL="3600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a:ea typeface="Roboto" panose="02000000000000000000" pitchFamily="2" charset="0"/>
                <a:cs typeface="Calibri" panose="020F0502020204030204" pitchFamily="34" charset="0"/>
              </a:rPr>
              <a:t>SABA – overuse can cause down-regulation of </a:t>
            </a:r>
            <a:r>
              <a:rPr lang="el-GR" sz="1100">
                <a:ea typeface="Roboto" panose="02000000000000000000" pitchFamily="2" charset="0"/>
                <a:cs typeface="Calibri" panose="020F0502020204030204" pitchFamily="34" charset="0"/>
              </a:rPr>
              <a:t>β</a:t>
            </a:r>
            <a:r>
              <a:rPr lang="en-GB" sz="1100">
                <a:ea typeface="Roboto" panose="02000000000000000000" pitchFamily="2" charset="0"/>
                <a:cs typeface="Calibri" panose="020F0502020204030204" pitchFamily="34" charset="0"/>
              </a:rPr>
              <a:t>-receptors hence decreasing efficacy and increasing overuse. As SABAs do not treat underlying inflammation, </a:t>
            </a:r>
            <a:r>
              <a:rPr lang="en-GB" sz="1100" strike="noStrike">
                <a:ea typeface="Roboto" panose="02000000000000000000" pitchFamily="2" charset="0"/>
                <a:cs typeface="Calibri" panose="020F0502020204030204" pitchFamily="34" charset="0"/>
              </a:rPr>
              <a:t>it is</a:t>
            </a:r>
            <a:r>
              <a:rPr lang="en-GB" sz="1100">
                <a:ea typeface="Roboto" panose="02000000000000000000" pitchFamily="2" charset="0"/>
                <a:cs typeface="Calibri" panose="020F0502020204030204" pitchFamily="34" charset="0"/>
              </a:rPr>
              <a:t> advised to avoid use where possible</a:t>
            </a:r>
            <a:r>
              <a:rPr lang="en-GB" sz="1100" baseline="30000">
                <a:ea typeface="Roboto" panose="02000000000000000000" pitchFamily="2" charset="0"/>
                <a:cs typeface="Calibri" panose="020F0502020204030204" pitchFamily="34" charset="0"/>
              </a:rPr>
              <a:t>1</a:t>
            </a:r>
            <a:endParaRPr lang="en-GB" sz="1100">
              <a:ea typeface="Roboto" panose="02000000000000000000" pitchFamily="2" charset="0"/>
              <a:cs typeface="Calibri" panose="020F0502020204030204" pitchFamily="34" charset="0"/>
            </a:endParaRPr>
          </a:p>
          <a:p>
            <a:pPr marL="360000" marR="0" lvl="0" indent="-172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ea typeface="Roboto" panose="02000000000000000000" pitchFamily="2" charset="0"/>
                <a:cs typeface="Calibri" panose="020F0502020204030204" pitchFamily="34" charset="0"/>
              </a:rPr>
              <a:t>OCS – associated with multiple adverse effects including depression, cataracts, diabetes, and osteoporosis</a:t>
            </a:r>
            <a:r>
              <a:rPr lang="en-GB" sz="1100" baseline="30000">
                <a:ea typeface="Roboto" panose="02000000000000000000" pitchFamily="2" charset="0"/>
                <a:cs typeface="Calibri" panose="020F0502020204030204" pitchFamily="34" charset="0"/>
              </a:rPr>
              <a:t>1</a:t>
            </a:r>
            <a:endParaRPr kumimoji="0" lang="en-US" sz="1100" b="0" i="0" u="none" strike="noStrike" kern="1200" cap="none" spc="0" normalizeH="0" baseline="0">
              <a:ln>
                <a:noFill/>
              </a:ln>
              <a:effectLst/>
              <a:uLnTx/>
              <a:uFillTx/>
              <a:latin typeface="Calibri" panose="020F0502020204030204" pitchFamily="34" charset="0"/>
              <a:ea typeface="Roboto" panose="02000000000000000000" pitchFamily="2" charset="0"/>
              <a:cs typeface="Calibri" panose="020F0502020204030204" pitchFamily="34" charset="0"/>
            </a:endParaRPr>
          </a:p>
          <a:p>
            <a:pPr marL="0" marR="0" lvl="0" indent="0" algn="l" defTabSz="914400" rtl="0" eaLnBrk="1" fontAlgn="auto" latinLnBrk="0" hangingPunct="1">
              <a:buClrTx/>
              <a:buSzTx/>
              <a:buFont typeface="Arial" panose="020B0604020202020204" pitchFamily="34" charset="0"/>
              <a:buNone/>
              <a:tabLst/>
              <a:defRPr/>
            </a:pPr>
            <a:r>
              <a:rPr kumimoji="0" lang="en-US" sz="1100" b="1" i="0" u="none" strike="noStrike" kern="1200" cap="none" spc="0" normalizeH="0" baseline="0">
                <a:ln>
                  <a:noFill/>
                </a:ln>
                <a:effectLst/>
                <a:uLnTx/>
                <a:uFillTx/>
                <a:latin typeface="Calibri" panose="020F0502020204030204" pitchFamily="34" charset="0"/>
                <a:ea typeface="Roboto" panose="02000000000000000000" pitchFamily="2" charset="0"/>
                <a:cs typeface="Calibri" panose="020F0502020204030204" pitchFamily="34" charset="0"/>
              </a:rPr>
              <a:t>Footnotes:</a:t>
            </a:r>
          </a:p>
          <a:p>
            <a:pPr marL="0" marR="0" lvl="0" indent="0" algn="l" defTabSz="914400" rtl="0" eaLnBrk="1" fontAlgn="auto" latinLnBrk="0" hangingPunct="1">
              <a:buClrTx/>
              <a:buSzTx/>
              <a:buFont typeface="Arial" panose="020B0604020202020204" pitchFamily="34" charset="0"/>
              <a:buNone/>
              <a:tabLst/>
              <a:defRPr/>
            </a:pPr>
            <a:r>
              <a:rPr lang="en-US" sz="1100"/>
              <a:t>ICS = inhaled corticosteroid(s); LABA = long-acting β</a:t>
            </a:r>
            <a:r>
              <a:rPr lang="en-US" sz="1100" baseline="-25000"/>
              <a:t>2</a:t>
            </a:r>
            <a:r>
              <a:rPr lang="en-US" sz="1100"/>
              <a:t>-agonist; LTRA = leukotriene receptor antagonist; OCS = oral corticosteroid(s); SABA = short-acting β</a:t>
            </a:r>
            <a:r>
              <a:rPr lang="en-US" sz="1100" baseline="-25000"/>
              <a:t>2</a:t>
            </a:r>
            <a:r>
              <a:rPr lang="en-US" sz="1100"/>
              <a:t>-agonist​.</a:t>
            </a:r>
          </a:p>
          <a:p>
            <a:pPr>
              <a:defRPr/>
            </a:pPr>
            <a:r>
              <a:rPr lang="en-US" sz="1100" b="1">
                <a:solidFill>
                  <a:schemeClr val="tx1"/>
                </a:solidFill>
              </a:rPr>
              <a:t>Notes References:</a:t>
            </a:r>
          </a:p>
          <a:p>
            <a:pPr>
              <a:defRPr/>
            </a:pPr>
            <a:r>
              <a:rPr lang="en-US" sz="1100" b="0"/>
              <a:t>1. </a:t>
            </a:r>
            <a:r>
              <a:rPr lang="en-US" sz="1100">
                <a:solidFill>
                  <a:schemeClr val="tx1"/>
                </a:solidFill>
                <a:latin typeface="+mn-lt"/>
              </a:rPr>
              <a:t>Global Initiative for Asthma (GINA). Global Strategy for Asthma Management and Prevention. 2021. Available from: https://ginasthma.org/wp-content/uploads/2021/05/GINA-Main-Report-2021-V2-WMS.pdf. Accessed March 1, 2022.</a:t>
            </a:r>
          </a:p>
          <a:p>
            <a:pPr marL="0" marR="0" lvl="0" indent="0" algn="l" defTabSz="914400" rtl="0" eaLnBrk="1" fontAlgn="auto" latinLnBrk="0" hangingPunct="1">
              <a:buClrTx/>
              <a:buSzTx/>
              <a:buFont typeface="Arial" panose="020B0604020202020204" pitchFamily="34" charset="0"/>
              <a:buNone/>
              <a:tabLst/>
              <a:defRPr/>
            </a:pPr>
            <a:endParaRPr lang="en-US" sz="1100"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6004E-350C-3048-904D-E601776AB30A}"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46068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B046004E-350C-3048-904D-E601776AB30A}" type="slidenum">
              <a:rPr lang="en-GB" smtClean="0"/>
              <a:pPr/>
              <a:t>4</a:t>
            </a:fld>
            <a:endParaRPr lang="en-GB"/>
          </a:p>
        </p:txBody>
      </p:sp>
    </p:spTree>
    <p:extLst>
      <p:ext uri="{BB962C8B-B14F-4D97-AF65-F5344CB8AC3E}">
        <p14:creationId xmlns:p14="http://schemas.microsoft.com/office/powerpoint/2010/main" val="25038416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B046004E-350C-3048-904D-E601776AB30A}" type="slidenum">
              <a:rPr lang="en-GB" smtClean="0"/>
              <a:pPr/>
              <a:t>35</a:t>
            </a:fld>
            <a:endParaRPr lang="en-GB"/>
          </a:p>
        </p:txBody>
      </p:sp>
    </p:spTree>
    <p:extLst>
      <p:ext uri="{BB962C8B-B14F-4D97-AF65-F5344CB8AC3E}">
        <p14:creationId xmlns:p14="http://schemas.microsoft.com/office/powerpoint/2010/main" val="26109778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B046004E-350C-3048-904D-E601776AB30A}" type="slidenum">
              <a:rPr lang="en-GB" smtClean="0"/>
              <a:pPr/>
              <a:t>36</a:t>
            </a:fld>
            <a:endParaRPr lang="en-GB"/>
          </a:p>
        </p:txBody>
      </p:sp>
    </p:spTree>
    <p:extLst>
      <p:ext uri="{BB962C8B-B14F-4D97-AF65-F5344CB8AC3E}">
        <p14:creationId xmlns:p14="http://schemas.microsoft.com/office/powerpoint/2010/main" val="622744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B046004E-350C-3048-904D-E601776AB30A}" type="slidenum">
              <a:rPr lang="en-GB" smtClean="0"/>
              <a:pPr/>
              <a:t>5</a:t>
            </a:fld>
            <a:endParaRPr lang="en-GB"/>
          </a:p>
        </p:txBody>
      </p:sp>
    </p:spTree>
    <p:extLst>
      <p:ext uri="{BB962C8B-B14F-4D97-AF65-F5344CB8AC3E}">
        <p14:creationId xmlns:p14="http://schemas.microsoft.com/office/powerpoint/2010/main" val="2515766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B046004E-350C-3048-904D-E601776AB30A}" type="slidenum">
              <a:rPr lang="en-GB" smtClean="0"/>
              <a:pPr/>
              <a:t>7</a:t>
            </a:fld>
            <a:endParaRPr lang="en-GB"/>
          </a:p>
        </p:txBody>
      </p:sp>
    </p:spTree>
    <p:extLst>
      <p:ext uri="{BB962C8B-B14F-4D97-AF65-F5344CB8AC3E}">
        <p14:creationId xmlns:p14="http://schemas.microsoft.com/office/powerpoint/2010/main" val="2465539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B046004E-350C-3048-904D-E601776AB30A}" type="slidenum">
              <a:rPr lang="en-GB" smtClean="0"/>
              <a:pPr/>
              <a:t>8</a:t>
            </a:fld>
            <a:endParaRPr lang="en-GB"/>
          </a:p>
        </p:txBody>
      </p:sp>
    </p:spTree>
    <p:extLst>
      <p:ext uri="{BB962C8B-B14F-4D97-AF65-F5344CB8AC3E}">
        <p14:creationId xmlns:p14="http://schemas.microsoft.com/office/powerpoint/2010/main" val="3891603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B046004E-350C-3048-904D-E601776AB30A}" type="slidenum">
              <a:rPr lang="en-GB" smtClean="0"/>
              <a:pPr/>
              <a:t>9</a:t>
            </a:fld>
            <a:endParaRPr lang="en-GB"/>
          </a:p>
        </p:txBody>
      </p:sp>
    </p:spTree>
    <p:extLst>
      <p:ext uri="{BB962C8B-B14F-4D97-AF65-F5344CB8AC3E}">
        <p14:creationId xmlns:p14="http://schemas.microsoft.com/office/powerpoint/2010/main" val="2344555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B046004E-350C-3048-904D-E601776AB30A}" type="slidenum">
              <a:rPr lang="en-GB" smtClean="0"/>
              <a:pPr/>
              <a:t>10</a:t>
            </a:fld>
            <a:endParaRPr lang="en-GB"/>
          </a:p>
        </p:txBody>
      </p:sp>
    </p:spTree>
    <p:extLst>
      <p:ext uri="{BB962C8B-B14F-4D97-AF65-F5344CB8AC3E}">
        <p14:creationId xmlns:p14="http://schemas.microsoft.com/office/powerpoint/2010/main" val="324610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B046004E-350C-3048-904D-E601776AB30A}" type="slidenum">
              <a:rPr lang="en-GB" smtClean="0"/>
              <a:pPr/>
              <a:t>11</a:t>
            </a:fld>
            <a:endParaRPr lang="en-GB"/>
          </a:p>
        </p:txBody>
      </p:sp>
    </p:spTree>
    <p:extLst>
      <p:ext uri="{BB962C8B-B14F-4D97-AF65-F5344CB8AC3E}">
        <p14:creationId xmlns:p14="http://schemas.microsoft.com/office/powerpoint/2010/main" val="964561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0A33316F-B1D5-114A-BEC0-14F0E4D0EDB4}"/>
              </a:ext>
            </a:extLst>
          </p:cNvPr>
          <p:cNvPicPr>
            <a:picLocks noChangeAspect="1"/>
          </p:cNvPicPr>
          <p:nvPr userDrawn="1"/>
        </p:nvPicPr>
        <p:blipFill>
          <a:blip r:embed="rId2"/>
          <a:stretch>
            <a:fillRect/>
          </a:stretch>
        </p:blipFill>
        <p:spPr>
          <a:xfrm>
            <a:off x="0" y="0"/>
            <a:ext cx="12204800" cy="6865200"/>
          </a:xfrm>
          <a:prstGeom prst="rect">
            <a:avLst/>
          </a:prstGeom>
        </p:spPr>
      </p:pic>
      <p:pic>
        <p:nvPicPr>
          <p:cNvPr id="14" name="Picture 13">
            <a:extLst>
              <a:ext uri="{FF2B5EF4-FFF2-40B4-BE49-F238E27FC236}">
                <a16:creationId xmlns:a16="http://schemas.microsoft.com/office/drawing/2014/main" id="{B9366448-9A2D-6E4B-9F8A-769DE0B745DC}"/>
              </a:ext>
            </a:extLst>
          </p:cNvPr>
          <p:cNvPicPr>
            <a:picLocks noChangeAspect="1"/>
          </p:cNvPicPr>
          <p:nvPr userDrawn="1"/>
        </p:nvPicPr>
        <p:blipFill rotWithShape="1">
          <a:blip r:embed="rId3"/>
          <a:srcRect l="12892" t="50777" r="34380"/>
          <a:stretch/>
        </p:blipFill>
        <p:spPr>
          <a:xfrm>
            <a:off x="1" y="0"/>
            <a:ext cx="12192000" cy="3992400"/>
          </a:xfrm>
          <a:prstGeom prst="rect">
            <a:avLst/>
          </a:prstGeom>
        </p:spPr>
      </p:pic>
      <p:sp>
        <p:nvSpPr>
          <p:cNvPr id="11" name="Title 1">
            <a:extLst>
              <a:ext uri="{FF2B5EF4-FFF2-40B4-BE49-F238E27FC236}">
                <a16:creationId xmlns:a16="http://schemas.microsoft.com/office/drawing/2014/main" id="{59087D1D-B2D6-D44A-900D-872BD4C324E1}"/>
              </a:ext>
            </a:extLst>
          </p:cNvPr>
          <p:cNvSpPr>
            <a:spLocks noGrp="1"/>
          </p:cNvSpPr>
          <p:nvPr>
            <p:ph type="ctrTitle" hasCustomPrompt="1"/>
          </p:nvPr>
        </p:nvSpPr>
        <p:spPr>
          <a:xfrm>
            <a:off x="648000" y="3186000"/>
            <a:ext cx="6480000" cy="18000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bg1"/>
                </a:solidFill>
                <a:latin typeface="Cambria" panose="02040503050406030204" pitchFamily="18" charset="0"/>
                <a:ea typeface="Cambria" panose="02040503050406030204" pitchFamily="18" charset="0"/>
                <a:cs typeface="Cambria" panose="02040503050406030204" pitchFamily="18" charset="0"/>
              </a:defRPr>
            </a:lvl1pPr>
          </a:lstStyle>
          <a:p>
            <a:br>
              <a:rPr lang="en-US"/>
            </a:br>
            <a:r>
              <a:rPr lang="en-US"/>
              <a:t>Click to edit</a:t>
            </a:r>
            <a:br>
              <a:rPr lang="en-US"/>
            </a:br>
            <a:r>
              <a:rPr lang="en-US"/>
              <a:t>presentation title</a:t>
            </a:r>
            <a:endParaRPr lang="en-GB"/>
          </a:p>
        </p:txBody>
      </p:sp>
      <p:sp>
        <p:nvSpPr>
          <p:cNvPr id="19" name="Subtitle 2">
            <a:extLst>
              <a:ext uri="{FF2B5EF4-FFF2-40B4-BE49-F238E27FC236}">
                <a16:creationId xmlns:a16="http://schemas.microsoft.com/office/drawing/2014/main" id="{685BB56C-E7A2-1545-B6B6-4C9C64D10206}"/>
              </a:ext>
            </a:extLst>
          </p:cNvPr>
          <p:cNvSpPr>
            <a:spLocks noGrp="1"/>
          </p:cNvSpPr>
          <p:nvPr>
            <p:ph type="subTitle" idx="1" hasCustomPrompt="1"/>
          </p:nvPr>
        </p:nvSpPr>
        <p:spPr>
          <a:xfrm>
            <a:off x="648000" y="51480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2" name="Footer Placeholder 1">
            <a:extLst>
              <a:ext uri="{FF2B5EF4-FFF2-40B4-BE49-F238E27FC236}">
                <a16:creationId xmlns:a16="http://schemas.microsoft.com/office/drawing/2014/main" id="{8BB34DF1-84BC-413D-8901-57B0C9CA5E3E}"/>
              </a:ext>
            </a:extLst>
          </p:cNvPr>
          <p:cNvSpPr>
            <a:spLocks noGrp="1"/>
          </p:cNvSpPr>
          <p:nvPr>
            <p:ph type="ftr" sz="quarter" idx="10"/>
          </p:nvPr>
        </p:nvSpPr>
        <p:spPr>
          <a:xfrm>
            <a:off x="648000" y="6199200"/>
            <a:ext cx="6480000" cy="288000"/>
          </a:xfrm>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val="130910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F9C8A500-4B81-7B48-A31E-8B8957A3E242}"/>
              </a:ext>
            </a:extLst>
          </p:cNvPr>
          <p:cNvSpPr>
            <a:spLocks noGrp="1"/>
          </p:cNvSpPr>
          <p:nvPr>
            <p:ph type="subTitle" idx="1" hasCustomPrompt="1"/>
          </p:nvPr>
        </p:nvSpPr>
        <p:spPr>
          <a:xfrm>
            <a:off x="648000" y="51480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15" name="Title 1">
            <a:extLst>
              <a:ext uri="{FF2B5EF4-FFF2-40B4-BE49-F238E27FC236}">
                <a16:creationId xmlns:a16="http://schemas.microsoft.com/office/drawing/2014/main" id="{0CF7CA3F-1067-F24A-AC49-D34BAF0EEC2C}"/>
              </a:ext>
            </a:extLst>
          </p:cNvPr>
          <p:cNvSpPr>
            <a:spLocks noGrp="1"/>
          </p:cNvSpPr>
          <p:nvPr>
            <p:ph type="ctrTitle" hasCustomPrompt="1"/>
          </p:nvPr>
        </p:nvSpPr>
        <p:spPr>
          <a:xfrm>
            <a:off x="648000" y="3186000"/>
            <a:ext cx="6480000" cy="18000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presentation title</a:t>
            </a:r>
            <a:endParaRPr lang="en-GB"/>
          </a:p>
        </p:txBody>
      </p:sp>
      <p:pic>
        <p:nvPicPr>
          <p:cNvPr id="3" name="Picture 2">
            <a:extLst>
              <a:ext uri="{FF2B5EF4-FFF2-40B4-BE49-F238E27FC236}">
                <a16:creationId xmlns:a16="http://schemas.microsoft.com/office/drawing/2014/main" id="{FF6CCC59-4C24-6A48-9D5A-52104DDB4F17}"/>
              </a:ext>
            </a:extLst>
          </p:cNvPr>
          <p:cNvPicPr>
            <a:picLocks noChangeAspect="1"/>
          </p:cNvPicPr>
          <p:nvPr userDrawn="1"/>
        </p:nvPicPr>
        <p:blipFill rotWithShape="1">
          <a:blip r:embed="rId2"/>
          <a:srcRect l="13072" t="50777" r="33463"/>
          <a:stretch/>
        </p:blipFill>
        <p:spPr>
          <a:xfrm>
            <a:off x="0" y="0"/>
            <a:ext cx="12192000" cy="3992400"/>
          </a:xfrm>
          <a:prstGeom prst="rect">
            <a:avLst/>
          </a:prstGeom>
          <a:effectLst/>
        </p:spPr>
      </p:pic>
      <p:sp>
        <p:nvSpPr>
          <p:cNvPr id="4" name="Footer Placeholder 3">
            <a:extLst>
              <a:ext uri="{FF2B5EF4-FFF2-40B4-BE49-F238E27FC236}">
                <a16:creationId xmlns:a16="http://schemas.microsoft.com/office/drawing/2014/main" id="{C4E426A2-D813-4668-B846-DD006E76DECE}"/>
              </a:ext>
            </a:extLst>
          </p:cNvPr>
          <p:cNvSpPr>
            <a:spLocks noGrp="1"/>
          </p:cNvSpPr>
          <p:nvPr>
            <p:ph type="ftr" sz="quarter" idx="10"/>
          </p:nvPr>
        </p:nvSpPr>
        <p:spPr>
          <a:xfrm>
            <a:off x="648000" y="6199200"/>
            <a:ext cx="6480000" cy="288000"/>
          </a:xfrm>
        </p:spPr>
        <p:txBody>
          <a:bodyPr/>
          <a:lstStyle/>
          <a:p>
            <a:endParaRPr lang="en-GB"/>
          </a:p>
        </p:txBody>
      </p:sp>
    </p:spTree>
    <p:extLst>
      <p:ext uri="{BB962C8B-B14F-4D97-AF65-F5344CB8AC3E}">
        <p14:creationId xmlns:p14="http://schemas.microsoft.com/office/powerpoint/2010/main" val="2144039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1">
    <p:bg>
      <p:bgRef idx="1001">
        <a:schemeClr val="bg2"/>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FBECC1AF-2988-4AB4-93E1-CF5B1CE82B4A}"/>
              </a:ext>
            </a:extLst>
          </p:cNvPr>
          <p:cNvSpPr/>
          <p:nvPr userDrawn="1"/>
        </p:nvSpPr>
        <p:spPr>
          <a:xfrm>
            <a:off x="11246400" y="6209041"/>
            <a:ext cx="468000" cy="46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A95CC4F6-0757-4B3C-87C4-C2F950410E7F}"/>
              </a:ext>
            </a:extLst>
          </p:cNvPr>
          <p:cNvPicPr>
            <a:picLocks noChangeAspect="1"/>
          </p:cNvPicPr>
          <p:nvPr userDrawn="1"/>
        </p:nvPicPr>
        <p:blipFill rotWithShape="1">
          <a:blip r:embed="rId2">
            <a:alphaModFix amt="50000"/>
          </a:blip>
          <a:srcRect l="2960" t="41940" r="57633"/>
          <a:stretch/>
        </p:blipFill>
        <p:spPr>
          <a:xfrm rot="20836538" flipH="1">
            <a:off x="-798425" y="-1039782"/>
            <a:ext cx="11407289" cy="5977918"/>
          </a:xfrm>
          <a:custGeom>
            <a:avLst/>
            <a:gdLst>
              <a:gd name="connsiteX0" fmla="*/ 10057435 w 11407289"/>
              <a:gd name="connsiteY0" fmla="*/ 0 h 5977918"/>
              <a:gd name="connsiteX1" fmla="*/ 0 w 11407289"/>
              <a:gd name="connsiteY1" fmla="*/ 2271036 h 5977918"/>
              <a:gd name="connsiteX2" fmla="*/ 0 w 11407289"/>
              <a:gd name="connsiteY2" fmla="*/ 5977918 h 5977918"/>
              <a:gd name="connsiteX3" fmla="*/ 11407289 w 11407289"/>
              <a:gd name="connsiteY3" fmla="*/ 5977918 h 5977918"/>
            </a:gdLst>
            <a:ahLst/>
            <a:cxnLst>
              <a:cxn ang="0">
                <a:pos x="connsiteX0" y="connsiteY0"/>
              </a:cxn>
              <a:cxn ang="0">
                <a:pos x="connsiteX1" y="connsiteY1"/>
              </a:cxn>
              <a:cxn ang="0">
                <a:pos x="connsiteX2" y="connsiteY2"/>
              </a:cxn>
              <a:cxn ang="0">
                <a:pos x="connsiteX3" y="connsiteY3"/>
              </a:cxn>
            </a:cxnLst>
            <a:rect l="l" t="t" r="r" b="b"/>
            <a:pathLst>
              <a:path w="11407289" h="5977918">
                <a:moveTo>
                  <a:pt x="10057435" y="0"/>
                </a:moveTo>
                <a:lnTo>
                  <a:pt x="0" y="2271036"/>
                </a:lnTo>
                <a:lnTo>
                  <a:pt x="0" y="5977918"/>
                </a:lnTo>
                <a:lnTo>
                  <a:pt x="11407289" y="5977918"/>
                </a:lnTo>
                <a:close/>
              </a:path>
            </a:pathLst>
          </a:custGeom>
        </p:spPr>
      </p:pic>
      <p:sp>
        <p:nvSpPr>
          <p:cNvPr id="14" name="Title 1">
            <a:extLst>
              <a:ext uri="{FF2B5EF4-FFF2-40B4-BE49-F238E27FC236}">
                <a16:creationId xmlns:a16="http://schemas.microsoft.com/office/drawing/2014/main" id="{07F21C2C-15A4-7F45-B0CB-86AEEB9C4838}"/>
              </a:ext>
            </a:extLst>
          </p:cNvPr>
          <p:cNvSpPr>
            <a:spLocks noGrp="1"/>
          </p:cNvSpPr>
          <p:nvPr>
            <p:ph type="ctrTitle" hasCustomPrompt="1"/>
          </p:nvPr>
        </p:nvSpPr>
        <p:spPr>
          <a:xfrm>
            <a:off x="648000" y="4021055"/>
            <a:ext cx="6480000" cy="11988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section title</a:t>
            </a:r>
            <a:endParaRPr lang="en-GB"/>
          </a:p>
        </p:txBody>
      </p:sp>
      <p:sp>
        <p:nvSpPr>
          <p:cNvPr id="20" name="Subtitle 2">
            <a:extLst>
              <a:ext uri="{FF2B5EF4-FFF2-40B4-BE49-F238E27FC236}">
                <a16:creationId xmlns:a16="http://schemas.microsoft.com/office/drawing/2014/main" id="{AE22EDCA-5C28-E347-ACF4-79FD5EE059C9}"/>
              </a:ext>
            </a:extLst>
          </p:cNvPr>
          <p:cNvSpPr>
            <a:spLocks noGrp="1"/>
          </p:cNvSpPr>
          <p:nvPr>
            <p:ph type="subTitle" idx="1" hasCustomPrompt="1"/>
          </p:nvPr>
        </p:nvSpPr>
        <p:spPr>
          <a:xfrm>
            <a:off x="648000" y="53496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1"/>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pic>
        <p:nvPicPr>
          <p:cNvPr id="11" name="Graphic 10">
            <a:extLst>
              <a:ext uri="{FF2B5EF4-FFF2-40B4-BE49-F238E27FC236}">
                <a16:creationId xmlns:a16="http://schemas.microsoft.com/office/drawing/2014/main" id="{805027B8-451C-0745-8CDE-BE69F40B1678}"/>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223200" y="100800"/>
            <a:ext cx="2739898" cy="1039876"/>
          </a:xfrm>
          <a:prstGeom prst="rect">
            <a:avLst/>
          </a:prstGeom>
        </p:spPr>
      </p:pic>
      <p:sp>
        <p:nvSpPr>
          <p:cNvPr id="12" name="Oval 11">
            <a:extLst>
              <a:ext uri="{FF2B5EF4-FFF2-40B4-BE49-F238E27FC236}">
                <a16:creationId xmlns:a16="http://schemas.microsoft.com/office/drawing/2014/main" id="{4C1C3BD2-E178-F345-B79F-1DD61424D982}"/>
              </a:ext>
            </a:extLst>
          </p:cNvPr>
          <p:cNvSpPr/>
          <p:nvPr userDrawn="1"/>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7188705B-688D-4BBE-AFA8-803C008BA5FF}"/>
              </a:ext>
            </a:extLst>
          </p:cNvPr>
          <p:cNvSpPr>
            <a:spLocks noGrp="1"/>
          </p:cNvSpPr>
          <p:nvPr>
            <p:ph type="ftr" sz="quarter" idx="10"/>
          </p:nvPr>
        </p:nvSpPr>
        <p:spPr>
          <a:xfrm>
            <a:off x="648000" y="6199200"/>
            <a:ext cx="6480000" cy="288000"/>
          </a:xfrm>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C097530E-185C-4015-9C90-EA4D9289A8B7}"/>
              </a:ext>
            </a:extLst>
          </p:cNvPr>
          <p:cNvSpPr>
            <a:spLocks noGrp="1"/>
          </p:cNvSpPr>
          <p:nvPr>
            <p:ph type="sldNum" sz="quarter" idx="11"/>
          </p:nvPr>
        </p:nvSpPr>
        <p:spPr>
          <a:xfrm>
            <a:off x="11264400" y="6331441"/>
            <a:ext cx="432000" cy="223200"/>
          </a:xfrm>
          <a:prstGeom prst="rect">
            <a:avLst/>
          </a:prstGeom>
          <a:noFill/>
        </p:spPr>
        <p:txBody>
          <a:bodyPr/>
          <a:lstStyle>
            <a:lvl1pPr>
              <a:defRPr>
                <a:solidFill>
                  <a:schemeClr val="bg2"/>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42375524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90CEEC2E-124A-4F43-BAB2-FA91BE5909C2}"/>
              </a:ext>
            </a:extLst>
          </p:cNvPr>
          <p:cNvSpPr/>
          <p:nvPr userDrawn="1"/>
        </p:nvSpPr>
        <p:spPr>
          <a:xfrm>
            <a:off x="11246400" y="6209041"/>
            <a:ext cx="468000" cy="46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30CAC459-CD5F-4270-8F31-936D75972770}"/>
              </a:ext>
            </a:extLst>
          </p:cNvPr>
          <p:cNvPicPr>
            <a:picLocks noChangeAspect="1"/>
          </p:cNvPicPr>
          <p:nvPr userDrawn="1"/>
        </p:nvPicPr>
        <p:blipFill rotWithShape="1">
          <a:blip r:embed="rId2">
            <a:alphaModFix amt="50000"/>
          </a:blip>
          <a:srcRect l="-1" t="38029" r="58511"/>
          <a:stretch/>
        </p:blipFill>
        <p:spPr>
          <a:xfrm rot="20820000" flipH="1">
            <a:off x="-850331" y="-1600212"/>
            <a:ext cx="12010007" cy="6380624"/>
          </a:xfrm>
          <a:custGeom>
            <a:avLst/>
            <a:gdLst>
              <a:gd name="connsiteX0" fmla="*/ 0 w 12010007"/>
              <a:gd name="connsiteY0" fmla="*/ 2944750 h 6380624"/>
              <a:gd name="connsiteX1" fmla="*/ 0 w 12010007"/>
              <a:gd name="connsiteY1" fmla="*/ 6380624 h 6380624"/>
              <a:gd name="connsiteX2" fmla="*/ 12010007 w 12010007"/>
              <a:gd name="connsiteY2" fmla="*/ 6380624 h 6380624"/>
              <a:gd name="connsiteX3" fmla="*/ 12010007 w 12010007"/>
              <a:gd name="connsiteY3" fmla="*/ 5755018 h 6380624"/>
              <a:gd name="connsiteX4" fmla="*/ 11893580 w 12010007"/>
              <a:gd name="connsiteY4" fmla="*/ 5781898 h 6380624"/>
              <a:gd name="connsiteX5" fmla="*/ 10669867 w 12010007"/>
              <a:gd name="connsiteY5" fmla="*/ 481418 h 6380624"/>
              <a:gd name="connsiteX6" fmla="*/ 0 w 12010007"/>
              <a:gd name="connsiteY6" fmla="*/ 0 h 6380624"/>
              <a:gd name="connsiteX7" fmla="*/ 0 w 12010007"/>
              <a:gd name="connsiteY7" fmla="*/ 193017 h 6380624"/>
              <a:gd name="connsiteX8" fmla="*/ 836047 w 12010007"/>
              <a:gd name="connsiteY8" fmla="*/ 0 h 638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10007" h="6380624">
                <a:moveTo>
                  <a:pt x="0" y="2944750"/>
                </a:moveTo>
                <a:lnTo>
                  <a:pt x="0" y="6380624"/>
                </a:lnTo>
                <a:lnTo>
                  <a:pt x="12010007" y="6380624"/>
                </a:lnTo>
                <a:lnTo>
                  <a:pt x="12010007" y="5755018"/>
                </a:lnTo>
                <a:lnTo>
                  <a:pt x="11893580" y="5781898"/>
                </a:lnTo>
                <a:lnTo>
                  <a:pt x="10669867" y="481418"/>
                </a:lnTo>
                <a:close/>
                <a:moveTo>
                  <a:pt x="0" y="0"/>
                </a:moveTo>
                <a:lnTo>
                  <a:pt x="0" y="193017"/>
                </a:lnTo>
                <a:lnTo>
                  <a:pt x="836047" y="0"/>
                </a:lnTo>
                <a:close/>
              </a:path>
            </a:pathLst>
          </a:custGeom>
        </p:spPr>
      </p:pic>
      <p:pic>
        <p:nvPicPr>
          <p:cNvPr id="9" name="Graphic 8">
            <a:extLst>
              <a:ext uri="{FF2B5EF4-FFF2-40B4-BE49-F238E27FC236}">
                <a16:creationId xmlns:a16="http://schemas.microsoft.com/office/drawing/2014/main" id="{AEEA461E-D8BF-5C4F-A437-9C7C874F9B3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223200" y="100800"/>
            <a:ext cx="2739898" cy="1039876"/>
          </a:xfrm>
          <a:prstGeom prst="rect">
            <a:avLst/>
          </a:prstGeom>
        </p:spPr>
      </p:pic>
      <p:sp>
        <p:nvSpPr>
          <p:cNvPr id="18" name="Oval 17">
            <a:extLst>
              <a:ext uri="{FF2B5EF4-FFF2-40B4-BE49-F238E27FC236}">
                <a16:creationId xmlns:a16="http://schemas.microsoft.com/office/drawing/2014/main" id="{C95BE32C-A41F-A240-843B-0AD0696F6938}"/>
              </a:ext>
            </a:extLst>
          </p:cNvPr>
          <p:cNvSpPr/>
          <p:nvPr userDrawn="1"/>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7A0B13B9-CAF2-4EC9-A8F3-F68487F92953}"/>
              </a:ext>
            </a:extLst>
          </p:cNvPr>
          <p:cNvSpPr>
            <a:spLocks noGrp="1"/>
          </p:cNvSpPr>
          <p:nvPr>
            <p:ph type="ctrTitle" hasCustomPrompt="1"/>
          </p:nvPr>
        </p:nvSpPr>
        <p:spPr>
          <a:xfrm>
            <a:off x="648000" y="4021200"/>
            <a:ext cx="6480000" cy="11988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section title</a:t>
            </a:r>
            <a:endParaRPr lang="en-GB"/>
          </a:p>
        </p:txBody>
      </p:sp>
      <p:sp>
        <p:nvSpPr>
          <p:cNvPr id="12" name="Subtitle 2">
            <a:extLst>
              <a:ext uri="{FF2B5EF4-FFF2-40B4-BE49-F238E27FC236}">
                <a16:creationId xmlns:a16="http://schemas.microsoft.com/office/drawing/2014/main" id="{53A914C4-D3BA-45F7-9461-428FDE0928E4}"/>
              </a:ext>
            </a:extLst>
          </p:cNvPr>
          <p:cNvSpPr>
            <a:spLocks noGrp="1"/>
          </p:cNvSpPr>
          <p:nvPr>
            <p:ph type="subTitle" idx="1" hasCustomPrompt="1"/>
          </p:nvPr>
        </p:nvSpPr>
        <p:spPr>
          <a:xfrm>
            <a:off x="648000" y="53496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2" name="Footer Placeholder 1">
            <a:extLst>
              <a:ext uri="{FF2B5EF4-FFF2-40B4-BE49-F238E27FC236}">
                <a16:creationId xmlns:a16="http://schemas.microsoft.com/office/drawing/2014/main" id="{749F15BE-4C55-4B27-97B4-2BDB6EB08C0C}"/>
              </a:ext>
            </a:extLst>
          </p:cNvPr>
          <p:cNvSpPr>
            <a:spLocks noGrp="1"/>
          </p:cNvSpPr>
          <p:nvPr>
            <p:ph type="ftr" sz="quarter" idx="10"/>
          </p:nvPr>
        </p:nvSpPr>
        <p:spPr>
          <a:xfrm>
            <a:off x="648000" y="6199200"/>
            <a:ext cx="6480000" cy="288000"/>
          </a:xfrm>
        </p:spPr>
        <p:txBody>
          <a:bodyPr/>
          <a:lstStyle/>
          <a:p>
            <a:endParaRPr lang="en-GB"/>
          </a:p>
        </p:txBody>
      </p:sp>
      <p:sp>
        <p:nvSpPr>
          <p:cNvPr id="5" name="Slide Number Placeholder 4">
            <a:extLst>
              <a:ext uri="{FF2B5EF4-FFF2-40B4-BE49-F238E27FC236}">
                <a16:creationId xmlns:a16="http://schemas.microsoft.com/office/drawing/2014/main" id="{E607CB13-19E5-4C77-B31A-083A9D11C03E}"/>
              </a:ext>
            </a:extLst>
          </p:cNvPr>
          <p:cNvSpPr>
            <a:spLocks noGrp="1"/>
          </p:cNvSpPr>
          <p:nvPr>
            <p:ph type="sldNum" sz="quarter" idx="11"/>
          </p:nvPr>
        </p:nvSpPr>
        <p:spPr>
          <a:xfrm>
            <a:off x="11264400" y="6331441"/>
            <a:ext cx="432000" cy="223200"/>
          </a:xfrm>
          <a:prstGeom prst="rect">
            <a:avLst/>
          </a:prstGeom>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35595855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E0E6-DC75-4B44-AE36-90944DF9C937}"/>
              </a:ext>
            </a:extLst>
          </p:cNvPr>
          <p:cNvSpPr>
            <a:spLocks noGrp="1"/>
          </p:cNvSpPr>
          <p:nvPr>
            <p:ph type="title"/>
          </p:nvPr>
        </p:nvSpPr>
        <p:spPr>
          <a:xfrm>
            <a:off x="548282" y="180000"/>
            <a:ext cx="8640000" cy="72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4AEFFC-91EA-4EA6-9D8A-02E7CDB261BF}"/>
              </a:ext>
            </a:extLst>
          </p:cNvPr>
          <p:cNvSpPr>
            <a:spLocks noGrp="1"/>
          </p:cNvSpPr>
          <p:nvPr>
            <p:ph idx="1"/>
          </p:nvPr>
        </p:nvSpPr>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BB39826C-2064-4F91-A3A3-C86CC191A071}"/>
              </a:ext>
            </a:extLst>
          </p:cNvPr>
          <p:cNvSpPr>
            <a:spLocks noGrp="1"/>
          </p:cNvSpPr>
          <p:nvPr>
            <p:ph type="ftr" sz="quarter" idx="11"/>
          </p:nvPr>
        </p:nvSpPr>
        <p:spPr/>
        <p:txBody>
          <a:bodyPr/>
          <a:lstStyle/>
          <a:p>
            <a:r>
              <a:rPr lang="en-GB" altLang="zh-CN" dirty="0"/>
              <a:t>CN-</a:t>
            </a:r>
            <a:r>
              <a:rPr lang="en-US" altLang="zh-CN" dirty="0"/>
              <a:t>142657</a:t>
            </a:r>
            <a:r>
              <a:rPr lang="en-GB" altLang="zh-CN" dirty="0"/>
              <a:t> | </a:t>
            </a:r>
            <a:r>
              <a:rPr lang="en-US" altLang="zh-CN" dirty="0"/>
              <a:t>DECEMBER</a:t>
            </a:r>
            <a:r>
              <a:rPr lang="en-GB" altLang="zh-CN" dirty="0"/>
              <a:t> 2024</a:t>
            </a:r>
          </a:p>
        </p:txBody>
      </p:sp>
    </p:spTree>
    <p:extLst>
      <p:ext uri="{BB962C8B-B14F-4D97-AF65-F5344CB8AC3E}">
        <p14:creationId xmlns:p14="http://schemas.microsoft.com/office/powerpoint/2010/main" val="28455652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pli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3E7CD-F305-43E9-86B0-12355525B202}"/>
              </a:ext>
            </a:extLst>
          </p:cNvPr>
          <p:cNvSpPr>
            <a:spLocks noGrp="1"/>
          </p:cNvSpPr>
          <p:nvPr>
            <p:ph type="title"/>
          </p:nvPr>
        </p:nvSpPr>
        <p:spPr>
          <a:xfrm>
            <a:off x="548282" y="180000"/>
            <a:ext cx="8640000" cy="72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148EA7-F68C-47EF-BEC4-187C77088E8A}"/>
              </a:ext>
            </a:extLst>
          </p:cNvPr>
          <p:cNvSpPr>
            <a:spLocks noGrp="1"/>
          </p:cNvSpPr>
          <p:nvPr>
            <p:ph sz="half" idx="1"/>
          </p:nvPr>
        </p:nvSpPr>
        <p:spPr>
          <a:xfrm>
            <a:off x="548282" y="1404000"/>
            <a:ext cx="5400000" cy="4608000"/>
          </a:xfrm>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59AFFAC-B44A-4106-AB5E-D7FEA6836822}"/>
              </a:ext>
            </a:extLst>
          </p:cNvPr>
          <p:cNvSpPr>
            <a:spLocks noGrp="1"/>
          </p:cNvSpPr>
          <p:nvPr>
            <p:ph sz="half" idx="2"/>
          </p:nvPr>
        </p:nvSpPr>
        <p:spPr>
          <a:xfrm>
            <a:off x="6243482" y="1404000"/>
            <a:ext cx="5400000" cy="4608000"/>
          </a:xfrm>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24F9E53D-E52D-454C-938F-BD750C99C669}"/>
              </a:ext>
            </a:extLst>
          </p:cNvPr>
          <p:cNvSpPr>
            <a:spLocks noGrp="1"/>
          </p:cNvSpPr>
          <p:nvPr>
            <p:ph type="ftr" sz="quarter" idx="11"/>
          </p:nvPr>
        </p:nvSpPr>
        <p:spPr/>
        <p:txBody>
          <a:bodyPr/>
          <a:lstStyle/>
          <a:p>
            <a:r>
              <a:rPr lang="en-GB" altLang="zh-CN" dirty="0"/>
              <a:t>CN-</a:t>
            </a:r>
            <a:r>
              <a:rPr lang="en-US" altLang="zh-CN" dirty="0"/>
              <a:t>142657</a:t>
            </a:r>
            <a:r>
              <a:rPr lang="en-GB" altLang="zh-CN" dirty="0"/>
              <a:t> | </a:t>
            </a:r>
            <a:r>
              <a:rPr lang="en-US" altLang="zh-CN" dirty="0"/>
              <a:t>DECEMBER</a:t>
            </a:r>
            <a:r>
              <a:rPr lang="en-GB" altLang="zh-CN" dirty="0"/>
              <a:t> 2024</a:t>
            </a:r>
          </a:p>
        </p:txBody>
      </p:sp>
      <p:sp>
        <p:nvSpPr>
          <p:cNvPr id="7" name="Slide Number Placeholder 6">
            <a:extLst>
              <a:ext uri="{FF2B5EF4-FFF2-40B4-BE49-F238E27FC236}">
                <a16:creationId xmlns:a16="http://schemas.microsoft.com/office/drawing/2014/main" id="{2C92742F-FE91-4920-B471-B84AE25750AD}"/>
              </a:ext>
            </a:extLst>
          </p:cNvPr>
          <p:cNvSpPr>
            <a:spLocks noGrp="1"/>
          </p:cNvSpPr>
          <p:nvPr>
            <p:ph type="sldNum" sz="quarter" idx="12"/>
          </p:nvPr>
        </p:nvSpPr>
        <p:spPr>
          <a:xfrm>
            <a:off x="11264400" y="6331998"/>
            <a:ext cx="432000" cy="222086"/>
          </a:xfrm>
          <a:prstGeom prst="rect">
            <a:avLst/>
          </a:prstGeom>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356398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106F4-133B-44D2-AA79-8FBAC23B1257}"/>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0525D279-184B-4E37-B15A-E9263DAE6DDC}"/>
              </a:ext>
            </a:extLst>
          </p:cNvPr>
          <p:cNvSpPr>
            <a:spLocks noGrp="1"/>
          </p:cNvSpPr>
          <p:nvPr>
            <p:ph type="ftr" sz="quarter" idx="11"/>
          </p:nvPr>
        </p:nvSpPr>
        <p:spPr/>
        <p:txBody>
          <a:bodyPr/>
          <a:lstStyle/>
          <a:p>
            <a:r>
              <a:rPr lang="en-GB" altLang="zh-CN" dirty="0"/>
              <a:t>CN-</a:t>
            </a:r>
            <a:r>
              <a:rPr lang="en-US" altLang="zh-CN" dirty="0"/>
              <a:t>142657</a:t>
            </a:r>
            <a:r>
              <a:rPr lang="en-GB" altLang="zh-CN" dirty="0"/>
              <a:t> | </a:t>
            </a:r>
            <a:r>
              <a:rPr lang="en-US" altLang="zh-CN" dirty="0"/>
              <a:t>DECEMBER</a:t>
            </a:r>
            <a:r>
              <a:rPr lang="en-GB" altLang="zh-CN" dirty="0"/>
              <a:t> 2024</a:t>
            </a:r>
          </a:p>
        </p:txBody>
      </p:sp>
      <p:sp>
        <p:nvSpPr>
          <p:cNvPr id="5" name="Slide Number Placeholder 4">
            <a:extLst>
              <a:ext uri="{FF2B5EF4-FFF2-40B4-BE49-F238E27FC236}">
                <a16:creationId xmlns:a16="http://schemas.microsoft.com/office/drawing/2014/main" id="{892B3700-D5D0-420F-B1E0-32686E1D7793}"/>
              </a:ext>
            </a:extLst>
          </p:cNvPr>
          <p:cNvSpPr>
            <a:spLocks noGrp="1"/>
          </p:cNvSpPr>
          <p:nvPr>
            <p:ph type="sldNum" sz="quarter" idx="12"/>
          </p:nvPr>
        </p:nvSpPr>
        <p:spPr>
          <a:xfrm>
            <a:off x="11264400" y="6331998"/>
            <a:ext cx="432000" cy="222086"/>
          </a:xfrm>
          <a:prstGeom prst="rect">
            <a:avLst/>
          </a:prstGeom>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1678215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85FADB3-9D36-42DA-9911-2902163F9A40}"/>
              </a:ext>
            </a:extLst>
          </p:cNvPr>
          <p:cNvSpPr>
            <a:spLocks noGrp="1"/>
          </p:cNvSpPr>
          <p:nvPr>
            <p:ph type="ftr" sz="quarter" idx="11"/>
          </p:nvPr>
        </p:nvSpPr>
        <p:spPr/>
        <p:txBody>
          <a:bodyPr/>
          <a:lstStyle/>
          <a:p>
            <a:r>
              <a:rPr lang="en-GB" altLang="zh-CN" dirty="0"/>
              <a:t>CN-</a:t>
            </a:r>
            <a:r>
              <a:rPr lang="en-US" altLang="zh-CN" dirty="0"/>
              <a:t>142657</a:t>
            </a:r>
            <a:r>
              <a:rPr lang="en-GB" altLang="zh-CN" dirty="0"/>
              <a:t> | </a:t>
            </a:r>
            <a:r>
              <a:rPr lang="en-US" altLang="zh-CN" dirty="0"/>
              <a:t>DECEMBER</a:t>
            </a:r>
            <a:r>
              <a:rPr lang="en-GB" altLang="zh-CN" dirty="0"/>
              <a:t> 2024</a:t>
            </a:r>
          </a:p>
        </p:txBody>
      </p:sp>
      <p:sp>
        <p:nvSpPr>
          <p:cNvPr id="4" name="Slide Number Placeholder 3">
            <a:extLst>
              <a:ext uri="{FF2B5EF4-FFF2-40B4-BE49-F238E27FC236}">
                <a16:creationId xmlns:a16="http://schemas.microsoft.com/office/drawing/2014/main" id="{E8DB33BC-1427-482B-92FA-142499FF11B2}"/>
              </a:ext>
            </a:extLst>
          </p:cNvPr>
          <p:cNvSpPr>
            <a:spLocks noGrp="1"/>
          </p:cNvSpPr>
          <p:nvPr>
            <p:ph type="sldNum" sz="quarter" idx="12"/>
          </p:nvPr>
        </p:nvSpPr>
        <p:spPr>
          <a:xfrm>
            <a:off x="11264400" y="6331998"/>
            <a:ext cx="432000" cy="222086"/>
          </a:xfrm>
          <a:prstGeom prst="rect">
            <a:avLst/>
          </a:prstGeom>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1145339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9" descr="Shape, rectangle&#10;&#10;Description automatically generated">
            <a:extLst>
              <a:ext uri="{FF2B5EF4-FFF2-40B4-BE49-F238E27FC236}">
                <a16:creationId xmlns:a16="http://schemas.microsoft.com/office/drawing/2014/main" id="{A3A3EF61-82F0-4FC3-AA94-9B4DC9F89509}"/>
              </a:ext>
            </a:extLst>
          </p:cNvPr>
          <p:cNvPicPr>
            <a:picLocks noChangeAspect="1"/>
          </p:cNvPicPr>
          <p:nvPr userDrawn="1"/>
        </p:nvPicPr>
        <p:blipFill>
          <a:blip r:embed="rId10"/>
          <a:stretch>
            <a:fillRect/>
          </a:stretch>
        </p:blipFill>
        <p:spPr>
          <a:xfrm>
            <a:off x="0" y="0"/>
            <a:ext cx="12191999" cy="1141125"/>
          </a:xfrm>
          <a:prstGeom prst="rect">
            <a:avLst/>
          </a:prstGeom>
        </p:spPr>
      </p:pic>
      <p:pic>
        <p:nvPicPr>
          <p:cNvPr id="22" name="Picture 21">
            <a:extLst>
              <a:ext uri="{FF2B5EF4-FFF2-40B4-BE49-F238E27FC236}">
                <a16:creationId xmlns:a16="http://schemas.microsoft.com/office/drawing/2014/main" id="{470CB6ED-94F4-43D5-A7E6-1775F1190F7E}"/>
              </a:ext>
            </a:extLst>
          </p:cNvPr>
          <p:cNvPicPr>
            <a:picLocks noChangeAspect="1"/>
          </p:cNvPicPr>
          <p:nvPr userDrawn="1"/>
        </p:nvPicPr>
        <p:blipFill rotWithShape="1">
          <a:blip r:embed="rId11">
            <a:alphaModFix amt="10000"/>
          </a:blip>
          <a:srcRect l="59157" t="44809"/>
          <a:stretch/>
        </p:blipFill>
        <p:spPr>
          <a:xfrm>
            <a:off x="-1" y="0"/>
            <a:ext cx="7097485" cy="3411301"/>
          </a:xfrm>
          <a:prstGeom prst="rect">
            <a:avLst/>
          </a:prstGeom>
          <a:effectLst/>
        </p:spPr>
      </p:pic>
      <p:sp>
        <p:nvSpPr>
          <p:cNvPr id="3" name="Text Placeholder 2">
            <a:extLst>
              <a:ext uri="{FF2B5EF4-FFF2-40B4-BE49-F238E27FC236}">
                <a16:creationId xmlns:a16="http://schemas.microsoft.com/office/drawing/2014/main" id="{BBDFCBA9-E3AE-429C-BF56-B86D80AA05F7}"/>
              </a:ext>
            </a:extLst>
          </p:cNvPr>
          <p:cNvSpPr>
            <a:spLocks noGrp="1"/>
          </p:cNvSpPr>
          <p:nvPr>
            <p:ph type="body" idx="1"/>
          </p:nvPr>
        </p:nvSpPr>
        <p:spPr>
          <a:xfrm>
            <a:off x="548282" y="1404000"/>
            <a:ext cx="11095200" cy="4608000"/>
          </a:xfrm>
          <a:prstGeom prst="rect">
            <a:avLst/>
          </a:prstGeom>
        </p:spPr>
        <p:txBody>
          <a:bodyPr vert="horz" lIns="0" tIns="0" rIns="0" bIns="0" rtlCol="0">
            <a:noAutofit/>
          </a:bodyPr>
          <a:lstStyle/>
          <a:p>
            <a:pPr marL="288000" lvl="0" indent="-288000" algn="l" defTabSz="914400" rtl="0" eaLnBrk="1" latinLnBrk="0" hangingPunct="1">
              <a:lnSpc>
                <a:spcPct val="100000"/>
              </a:lnSpc>
              <a:spcBef>
                <a:spcPts val="1200"/>
              </a:spcBef>
              <a:buClr>
                <a:schemeClr val="tx1"/>
              </a:buClr>
              <a:buFontTx/>
              <a:buBlip>
                <a:blip r:embed="rId12">
                  <a:extLst>
                    <a:ext uri="{96DAC541-7B7A-43D3-8B79-37D633B846F1}">
                      <asvg:svgBlip xmlns:asvg="http://schemas.microsoft.com/office/drawing/2016/SVG/main" r:embed="rId13"/>
                    </a:ext>
                  </a:extLst>
                </a:blip>
              </a:buBlip>
            </a:pPr>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C59A56D7-EF10-4FA1-90DA-39844C4B5817}"/>
              </a:ext>
            </a:extLst>
          </p:cNvPr>
          <p:cNvSpPr>
            <a:spLocks noGrp="1"/>
          </p:cNvSpPr>
          <p:nvPr>
            <p:ph type="ftr" sz="quarter" idx="3"/>
          </p:nvPr>
        </p:nvSpPr>
        <p:spPr>
          <a:xfrm>
            <a:off x="548282" y="6303600"/>
            <a:ext cx="10512000" cy="288000"/>
          </a:xfrm>
          <a:prstGeom prst="rect">
            <a:avLst/>
          </a:prstGeom>
        </p:spPr>
        <p:txBody>
          <a:bodyPr vert="horz" lIns="0" tIns="0" rIns="0" bIns="0" rtlCol="0" anchor="b" anchorCtr="0">
            <a:noAutofit/>
          </a:bodyPr>
          <a:lstStyle>
            <a:lvl1pPr algn="l">
              <a:defRPr sz="900" spc="20" baseline="0">
                <a:solidFill>
                  <a:schemeClr val="tx1"/>
                </a:solidFill>
              </a:defRPr>
            </a:lvl1pPr>
          </a:lstStyle>
          <a:p>
            <a:endParaRPr lang="en-GB"/>
          </a:p>
        </p:txBody>
      </p:sp>
      <p:sp>
        <p:nvSpPr>
          <p:cNvPr id="2" name="Title Placeholder 1">
            <a:extLst>
              <a:ext uri="{FF2B5EF4-FFF2-40B4-BE49-F238E27FC236}">
                <a16:creationId xmlns:a16="http://schemas.microsoft.com/office/drawing/2014/main" id="{4E595B33-58AD-4532-AEF7-AB747A047888}"/>
              </a:ext>
            </a:extLst>
          </p:cNvPr>
          <p:cNvSpPr>
            <a:spLocks noGrp="1"/>
          </p:cNvSpPr>
          <p:nvPr>
            <p:ph type="title"/>
          </p:nvPr>
        </p:nvSpPr>
        <p:spPr>
          <a:xfrm>
            <a:off x="548282" y="180000"/>
            <a:ext cx="11095200" cy="720000"/>
          </a:xfrm>
          <a:prstGeom prst="rect">
            <a:avLst/>
          </a:prstGeom>
        </p:spPr>
        <p:txBody>
          <a:bodyPr vert="horz" lIns="0" tIns="0" rIns="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66563982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79" r:id="rId5"/>
    <p:sldLayoutId id="2147483681" r:id="rId6"/>
    <p:sldLayoutId id="2147483683" r:id="rId7"/>
    <p:sldLayoutId id="2147483684" r:id="rId8"/>
  </p:sldLayoutIdLst>
  <p:txStyles>
    <p:titleStyle>
      <a:lvl1pPr algn="l" defTabSz="914400" rtl="0" eaLnBrk="1" latinLnBrk="0" hangingPunct="1">
        <a:lnSpc>
          <a:spcPct val="90000"/>
        </a:lnSpc>
        <a:spcBef>
          <a:spcPct val="0"/>
        </a:spcBef>
        <a:buNone/>
        <a:defRPr sz="26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Tx/>
        <a:buBlip>
          <a:blip r:embed="rId14"/>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image" Target="../media/image38.png"/><Relationship Id="rId7" Type="http://schemas.openxmlformats.org/officeDocument/2006/relationships/image" Target="../media/image41.svg"/><Relationship Id="rId12" Type="http://schemas.openxmlformats.org/officeDocument/2006/relationships/slide" Target="slide8.xml"/><Relationship Id="rId2" Type="http://schemas.openxmlformats.org/officeDocument/2006/relationships/notesSlide" Target="../notesSlides/notesSlide8.xml"/><Relationship Id="rId16" Type="http://schemas.openxmlformats.org/officeDocument/2006/relationships/image" Target="../media/image43.svg"/><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27.svg"/><Relationship Id="rId5" Type="http://schemas.openxmlformats.org/officeDocument/2006/relationships/image" Target="../media/image39.png"/><Relationship Id="rId15" Type="http://schemas.openxmlformats.org/officeDocument/2006/relationships/image" Target="../media/image42.png"/><Relationship Id="rId10" Type="http://schemas.openxmlformats.org/officeDocument/2006/relationships/image" Target="../media/image26.png"/><Relationship Id="rId4" Type="http://schemas.openxmlformats.org/officeDocument/2006/relationships/image" Target="../media/image30.jpeg"/><Relationship Id="rId9" Type="http://schemas.openxmlformats.org/officeDocument/2006/relationships/image" Target="../media/image25.svg"/><Relationship Id="rId14" Type="http://schemas.openxmlformats.org/officeDocument/2006/relationships/image" Target="../media/image29.sv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image" Target="../media/image38.png"/><Relationship Id="rId7" Type="http://schemas.openxmlformats.org/officeDocument/2006/relationships/image" Target="../media/image41.svg"/><Relationship Id="rId12" Type="http://schemas.openxmlformats.org/officeDocument/2006/relationships/slide" Target="slide8.xml"/><Relationship Id="rId17" Type="http://schemas.openxmlformats.org/officeDocument/2006/relationships/image" Target="../media/image43.svg"/><Relationship Id="rId2" Type="http://schemas.openxmlformats.org/officeDocument/2006/relationships/notesSlide" Target="../notesSlides/notesSlide9.xml"/><Relationship Id="rId16" Type="http://schemas.openxmlformats.org/officeDocument/2006/relationships/image" Target="../media/image42.png"/><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27.svg"/><Relationship Id="rId5" Type="http://schemas.openxmlformats.org/officeDocument/2006/relationships/image" Target="../media/image39.png"/><Relationship Id="rId15" Type="http://schemas.openxmlformats.org/officeDocument/2006/relationships/image" Target="../media/image45.png"/><Relationship Id="rId10" Type="http://schemas.openxmlformats.org/officeDocument/2006/relationships/image" Target="../media/image26.png"/><Relationship Id="rId4" Type="http://schemas.openxmlformats.org/officeDocument/2006/relationships/image" Target="../media/image30.jpeg"/><Relationship Id="rId9" Type="http://schemas.openxmlformats.org/officeDocument/2006/relationships/image" Target="../media/image25.svg"/><Relationship Id="rId14" Type="http://schemas.openxmlformats.org/officeDocument/2006/relationships/image" Target="../media/image29.sv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image" Target="../media/image38.png"/><Relationship Id="rId7" Type="http://schemas.openxmlformats.org/officeDocument/2006/relationships/image" Target="../media/image41.svg"/><Relationship Id="rId12" Type="http://schemas.openxmlformats.org/officeDocument/2006/relationships/slide" Target="slide8.xml"/><Relationship Id="rId17" Type="http://schemas.openxmlformats.org/officeDocument/2006/relationships/image" Target="../media/image43.svg"/><Relationship Id="rId2" Type="http://schemas.openxmlformats.org/officeDocument/2006/relationships/notesSlide" Target="../notesSlides/notesSlide10.xml"/><Relationship Id="rId16" Type="http://schemas.openxmlformats.org/officeDocument/2006/relationships/image" Target="../media/image42.png"/><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27.svg"/><Relationship Id="rId5" Type="http://schemas.openxmlformats.org/officeDocument/2006/relationships/image" Target="../media/image39.png"/><Relationship Id="rId15" Type="http://schemas.openxmlformats.org/officeDocument/2006/relationships/image" Target="../media/image46.png"/><Relationship Id="rId10" Type="http://schemas.openxmlformats.org/officeDocument/2006/relationships/image" Target="../media/image26.png"/><Relationship Id="rId4" Type="http://schemas.openxmlformats.org/officeDocument/2006/relationships/image" Target="../media/image30.jpeg"/><Relationship Id="rId9" Type="http://schemas.openxmlformats.org/officeDocument/2006/relationships/image" Target="../media/image25.svg"/><Relationship Id="rId14" Type="http://schemas.openxmlformats.org/officeDocument/2006/relationships/image" Target="../media/image29.sv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image" Target="../media/image38.png"/><Relationship Id="rId7" Type="http://schemas.openxmlformats.org/officeDocument/2006/relationships/image" Target="../media/image41.svg"/><Relationship Id="rId12" Type="http://schemas.openxmlformats.org/officeDocument/2006/relationships/slide" Target="slide8.xml"/><Relationship Id="rId17" Type="http://schemas.openxmlformats.org/officeDocument/2006/relationships/image" Target="../media/image43.svg"/><Relationship Id="rId2" Type="http://schemas.openxmlformats.org/officeDocument/2006/relationships/notesSlide" Target="../notesSlides/notesSlide11.xml"/><Relationship Id="rId16" Type="http://schemas.openxmlformats.org/officeDocument/2006/relationships/image" Target="../media/image42.png"/><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27.svg"/><Relationship Id="rId5" Type="http://schemas.openxmlformats.org/officeDocument/2006/relationships/image" Target="../media/image39.png"/><Relationship Id="rId15" Type="http://schemas.openxmlformats.org/officeDocument/2006/relationships/image" Target="../media/image47.png"/><Relationship Id="rId10" Type="http://schemas.openxmlformats.org/officeDocument/2006/relationships/image" Target="../media/image26.png"/><Relationship Id="rId4" Type="http://schemas.openxmlformats.org/officeDocument/2006/relationships/image" Target="../media/image30.jpeg"/><Relationship Id="rId9" Type="http://schemas.openxmlformats.org/officeDocument/2006/relationships/image" Target="../media/image25.svg"/><Relationship Id="rId14" Type="http://schemas.openxmlformats.org/officeDocument/2006/relationships/image" Target="../media/image29.sv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image" Target="../media/image38.png"/><Relationship Id="rId7" Type="http://schemas.openxmlformats.org/officeDocument/2006/relationships/image" Target="../media/image41.svg"/><Relationship Id="rId12" Type="http://schemas.openxmlformats.org/officeDocument/2006/relationships/slide" Target="slide8.xml"/><Relationship Id="rId17" Type="http://schemas.openxmlformats.org/officeDocument/2006/relationships/image" Target="../media/image43.svg"/><Relationship Id="rId2" Type="http://schemas.openxmlformats.org/officeDocument/2006/relationships/notesSlide" Target="../notesSlides/notesSlide12.xml"/><Relationship Id="rId16" Type="http://schemas.openxmlformats.org/officeDocument/2006/relationships/image" Target="../media/image42.png"/><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27.svg"/><Relationship Id="rId5" Type="http://schemas.openxmlformats.org/officeDocument/2006/relationships/image" Target="../media/image39.png"/><Relationship Id="rId15" Type="http://schemas.openxmlformats.org/officeDocument/2006/relationships/image" Target="../media/image48.png"/><Relationship Id="rId10" Type="http://schemas.openxmlformats.org/officeDocument/2006/relationships/image" Target="../media/image26.png"/><Relationship Id="rId4" Type="http://schemas.openxmlformats.org/officeDocument/2006/relationships/image" Target="../media/image30.jpeg"/><Relationship Id="rId9" Type="http://schemas.openxmlformats.org/officeDocument/2006/relationships/image" Target="../media/image25.svg"/><Relationship Id="rId14" Type="http://schemas.openxmlformats.org/officeDocument/2006/relationships/image" Target="../media/image29.sv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image" Target="../media/image38.png"/><Relationship Id="rId7" Type="http://schemas.openxmlformats.org/officeDocument/2006/relationships/image" Target="../media/image41.svg"/><Relationship Id="rId12" Type="http://schemas.openxmlformats.org/officeDocument/2006/relationships/slide" Target="slide8.xml"/><Relationship Id="rId17" Type="http://schemas.openxmlformats.org/officeDocument/2006/relationships/image" Target="../media/image43.svg"/><Relationship Id="rId2" Type="http://schemas.openxmlformats.org/officeDocument/2006/relationships/notesSlide" Target="../notesSlides/notesSlide13.xml"/><Relationship Id="rId16" Type="http://schemas.openxmlformats.org/officeDocument/2006/relationships/image" Target="../media/image42.png"/><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27.sv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26.png"/><Relationship Id="rId4" Type="http://schemas.openxmlformats.org/officeDocument/2006/relationships/image" Target="../media/image30.jpeg"/><Relationship Id="rId9" Type="http://schemas.openxmlformats.org/officeDocument/2006/relationships/image" Target="../media/image25.svg"/><Relationship Id="rId14" Type="http://schemas.openxmlformats.org/officeDocument/2006/relationships/image" Target="../media/image29.sv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image" Target="../media/image38.png"/><Relationship Id="rId7" Type="http://schemas.openxmlformats.org/officeDocument/2006/relationships/image" Target="../media/image41.svg"/><Relationship Id="rId12" Type="http://schemas.openxmlformats.org/officeDocument/2006/relationships/slide" Target="slide8.xml"/><Relationship Id="rId2" Type="http://schemas.openxmlformats.org/officeDocument/2006/relationships/notesSlide" Target="../notesSlides/notesSlide14.xml"/><Relationship Id="rId16" Type="http://schemas.openxmlformats.org/officeDocument/2006/relationships/image" Target="../media/image43.svg"/><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27.svg"/><Relationship Id="rId5" Type="http://schemas.openxmlformats.org/officeDocument/2006/relationships/image" Target="../media/image39.png"/><Relationship Id="rId15" Type="http://schemas.openxmlformats.org/officeDocument/2006/relationships/image" Target="../media/image42.png"/><Relationship Id="rId10" Type="http://schemas.openxmlformats.org/officeDocument/2006/relationships/image" Target="../media/image26.png"/><Relationship Id="rId4" Type="http://schemas.openxmlformats.org/officeDocument/2006/relationships/image" Target="../media/image30.jpeg"/><Relationship Id="rId9" Type="http://schemas.openxmlformats.org/officeDocument/2006/relationships/image" Target="../media/image25.svg"/><Relationship Id="rId14" Type="http://schemas.openxmlformats.org/officeDocument/2006/relationships/image" Target="../media/image29.sv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image" Target="../media/image38.png"/><Relationship Id="rId7" Type="http://schemas.openxmlformats.org/officeDocument/2006/relationships/image" Target="../media/image41.svg"/><Relationship Id="rId12" Type="http://schemas.openxmlformats.org/officeDocument/2006/relationships/slide" Target="slide8.xml"/><Relationship Id="rId17" Type="http://schemas.openxmlformats.org/officeDocument/2006/relationships/image" Target="../media/image43.svg"/><Relationship Id="rId2" Type="http://schemas.openxmlformats.org/officeDocument/2006/relationships/notesSlide" Target="../notesSlides/notesSlide15.xml"/><Relationship Id="rId16" Type="http://schemas.openxmlformats.org/officeDocument/2006/relationships/image" Target="../media/image42.png"/><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27.svg"/><Relationship Id="rId5" Type="http://schemas.openxmlformats.org/officeDocument/2006/relationships/image" Target="../media/image39.png"/><Relationship Id="rId15" Type="http://schemas.openxmlformats.org/officeDocument/2006/relationships/image" Target="../media/image50.png"/><Relationship Id="rId10" Type="http://schemas.openxmlformats.org/officeDocument/2006/relationships/image" Target="../media/image26.png"/><Relationship Id="rId4" Type="http://schemas.openxmlformats.org/officeDocument/2006/relationships/image" Target="../media/image30.jpeg"/><Relationship Id="rId9" Type="http://schemas.openxmlformats.org/officeDocument/2006/relationships/image" Target="../media/image25.svg"/><Relationship Id="rId14" Type="http://schemas.openxmlformats.org/officeDocument/2006/relationships/image" Target="../media/image29.sv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image" Target="../media/image38.png"/><Relationship Id="rId7" Type="http://schemas.openxmlformats.org/officeDocument/2006/relationships/image" Target="../media/image41.svg"/><Relationship Id="rId12" Type="http://schemas.openxmlformats.org/officeDocument/2006/relationships/slide" Target="slide8.xml"/><Relationship Id="rId17" Type="http://schemas.openxmlformats.org/officeDocument/2006/relationships/image" Target="../media/image43.svg"/><Relationship Id="rId2" Type="http://schemas.openxmlformats.org/officeDocument/2006/relationships/notesSlide" Target="../notesSlides/notesSlide16.xml"/><Relationship Id="rId16" Type="http://schemas.openxmlformats.org/officeDocument/2006/relationships/image" Target="../media/image42.png"/><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27.svg"/><Relationship Id="rId5" Type="http://schemas.openxmlformats.org/officeDocument/2006/relationships/image" Target="../media/image39.png"/><Relationship Id="rId15" Type="http://schemas.openxmlformats.org/officeDocument/2006/relationships/image" Target="../media/image51.png"/><Relationship Id="rId10" Type="http://schemas.openxmlformats.org/officeDocument/2006/relationships/image" Target="../media/image26.png"/><Relationship Id="rId4" Type="http://schemas.openxmlformats.org/officeDocument/2006/relationships/image" Target="../media/image30.jpeg"/><Relationship Id="rId9" Type="http://schemas.openxmlformats.org/officeDocument/2006/relationships/image" Target="../media/image25.svg"/><Relationship Id="rId14" Type="http://schemas.openxmlformats.org/officeDocument/2006/relationships/image" Target="../media/image29.sv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image" Target="../media/image38.png"/><Relationship Id="rId7" Type="http://schemas.openxmlformats.org/officeDocument/2006/relationships/image" Target="../media/image41.svg"/><Relationship Id="rId12" Type="http://schemas.openxmlformats.org/officeDocument/2006/relationships/slide" Target="slide8.xml"/><Relationship Id="rId17" Type="http://schemas.openxmlformats.org/officeDocument/2006/relationships/image" Target="../media/image43.svg"/><Relationship Id="rId2" Type="http://schemas.openxmlformats.org/officeDocument/2006/relationships/notesSlide" Target="../notesSlides/notesSlide17.xml"/><Relationship Id="rId16" Type="http://schemas.openxmlformats.org/officeDocument/2006/relationships/image" Target="../media/image42.png"/><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27.svg"/><Relationship Id="rId5" Type="http://schemas.openxmlformats.org/officeDocument/2006/relationships/image" Target="../media/image39.png"/><Relationship Id="rId15" Type="http://schemas.openxmlformats.org/officeDocument/2006/relationships/image" Target="../media/image52.png"/><Relationship Id="rId10" Type="http://schemas.openxmlformats.org/officeDocument/2006/relationships/image" Target="../media/image26.png"/><Relationship Id="rId4" Type="http://schemas.openxmlformats.org/officeDocument/2006/relationships/image" Target="../media/image30.jpeg"/><Relationship Id="rId9" Type="http://schemas.openxmlformats.org/officeDocument/2006/relationships/image" Target="../media/image25.svg"/><Relationship Id="rId14" Type="http://schemas.openxmlformats.org/officeDocument/2006/relationships/image" Target="../media/image29.svg"/></Relationships>
</file>

<file path=ppt/slides/_rels/slide2.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notesSlide" Target="../notesSlides/notesSlide1.xml"/><Relationship Id="rId16" Type="http://schemas.openxmlformats.org/officeDocument/2006/relationships/image" Target="../media/image25.svg"/><Relationship Id="rId1" Type="http://schemas.openxmlformats.org/officeDocument/2006/relationships/slideLayout" Target="../slideLayouts/slideLayout5.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image" Target="../media/image38.png"/><Relationship Id="rId7" Type="http://schemas.openxmlformats.org/officeDocument/2006/relationships/image" Target="../media/image41.svg"/><Relationship Id="rId12" Type="http://schemas.openxmlformats.org/officeDocument/2006/relationships/slide" Target="slide8.xml"/><Relationship Id="rId17" Type="http://schemas.openxmlformats.org/officeDocument/2006/relationships/image" Target="../media/image43.svg"/><Relationship Id="rId2" Type="http://schemas.openxmlformats.org/officeDocument/2006/relationships/notesSlide" Target="../notesSlides/notesSlide18.xml"/><Relationship Id="rId16" Type="http://schemas.openxmlformats.org/officeDocument/2006/relationships/image" Target="../media/image42.png"/><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27.svg"/><Relationship Id="rId5" Type="http://schemas.openxmlformats.org/officeDocument/2006/relationships/image" Target="../media/image39.png"/><Relationship Id="rId15" Type="http://schemas.openxmlformats.org/officeDocument/2006/relationships/image" Target="../media/image53.png"/><Relationship Id="rId10" Type="http://schemas.openxmlformats.org/officeDocument/2006/relationships/image" Target="../media/image26.png"/><Relationship Id="rId4" Type="http://schemas.openxmlformats.org/officeDocument/2006/relationships/image" Target="../media/image30.jpeg"/><Relationship Id="rId9" Type="http://schemas.openxmlformats.org/officeDocument/2006/relationships/image" Target="../media/image25.svg"/><Relationship Id="rId14" Type="http://schemas.openxmlformats.org/officeDocument/2006/relationships/image" Target="../media/image29.svg"/></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1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1.svg"/><Relationship Id="rId12" Type="http://schemas.openxmlformats.org/officeDocument/2006/relationships/slide" Target="slide8.xml"/><Relationship Id="rId17" Type="http://schemas.openxmlformats.org/officeDocument/2006/relationships/image" Target="../media/image42.png"/><Relationship Id="rId2" Type="http://schemas.openxmlformats.org/officeDocument/2006/relationships/notesSlide" Target="../notesSlides/notesSlide19.xml"/><Relationship Id="rId16" Type="http://schemas.openxmlformats.org/officeDocument/2006/relationships/image" Target="../media/image54.png"/><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27.svg"/><Relationship Id="rId5" Type="http://schemas.openxmlformats.org/officeDocument/2006/relationships/image" Target="../media/image39.png"/><Relationship Id="rId15" Type="http://schemas.openxmlformats.org/officeDocument/2006/relationships/slide" Target="slide9.xml"/><Relationship Id="rId10" Type="http://schemas.openxmlformats.org/officeDocument/2006/relationships/image" Target="../media/image26.png"/><Relationship Id="rId4" Type="http://schemas.openxmlformats.org/officeDocument/2006/relationships/image" Target="../media/image30.jpeg"/><Relationship Id="rId9" Type="http://schemas.openxmlformats.org/officeDocument/2006/relationships/image" Target="../media/image25.svg"/><Relationship Id="rId14" Type="http://schemas.openxmlformats.org/officeDocument/2006/relationships/image" Target="../media/image29.svg"/></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image" Target="../media/image30.jpeg"/><Relationship Id="rId7" Type="http://schemas.openxmlformats.org/officeDocument/2006/relationships/image" Target="../media/image41.svg"/><Relationship Id="rId12" Type="http://schemas.openxmlformats.org/officeDocument/2006/relationships/slide" Target="slide8.xml"/><Relationship Id="rId2" Type="http://schemas.openxmlformats.org/officeDocument/2006/relationships/notesSlide" Target="../notesSlides/notesSlide20.xml"/><Relationship Id="rId16" Type="http://schemas.openxmlformats.org/officeDocument/2006/relationships/image" Target="../media/image43.svg"/><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27.svg"/><Relationship Id="rId5" Type="http://schemas.openxmlformats.org/officeDocument/2006/relationships/image" Target="../media/image39.png"/><Relationship Id="rId15" Type="http://schemas.openxmlformats.org/officeDocument/2006/relationships/image" Target="../media/image42.png"/><Relationship Id="rId10" Type="http://schemas.openxmlformats.org/officeDocument/2006/relationships/image" Target="../media/image26.png"/><Relationship Id="rId4" Type="http://schemas.openxmlformats.org/officeDocument/2006/relationships/image" Target="../media/image38.png"/><Relationship Id="rId9" Type="http://schemas.openxmlformats.org/officeDocument/2006/relationships/image" Target="../media/image25.svg"/><Relationship Id="rId14" Type="http://schemas.openxmlformats.org/officeDocument/2006/relationships/image" Target="../media/image29.svg"/></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svg"/><Relationship Id="rId7" Type="http://schemas.openxmlformats.org/officeDocument/2006/relationships/slide" Target="slide3.xml"/><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55.png"/><Relationship Id="rId4" Type="http://schemas.openxmlformats.org/officeDocument/2006/relationships/slide" Target="slide37.xml"/><Relationship Id="rId9" Type="http://schemas.openxmlformats.org/officeDocument/2006/relationships/image" Target="../media/image29.svg"/></Relationships>
</file>

<file path=ppt/slides/_rels/slide24.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29.svg"/><Relationship Id="rId3" Type="http://schemas.openxmlformats.org/officeDocument/2006/relationships/image" Target="../media/image56.png"/><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59.png"/><Relationship Id="rId11" Type="http://schemas.openxmlformats.org/officeDocument/2006/relationships/slide" Target="slide3.xml"/><Relationship Id="rId5" Type="http://schemas.openxmlformats.org/officeDocument/2006/relationships/image" Target="../media/image58.svg"/><Relationship Id="rId10" Type="http://schemas.openxmlformats.org/officeDocument/2006/relationships/image" Target="../media/image27.svg"/><Relationship Id="rId4" Type="http://schemas.openxmlformats.org/officeDocument/2006/relationships/image" Target="../media/image57.png"/><Relationship Id="rId9" Type="http://schemas.openxmlformats.org/officeDocument/2006/relationships/image" Target="../media/image26.png"/></Relationships>
</file>

<file path=ppt/slides/_rels/slide25.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28.png"/><Relationship Id="rId3" Type="http://schemas.openxmlformats.org/officeDocument/2006/relationships/image" Target="../media/image60.png"/><Relationship Id="rId7" Type="http://schemas.openxmlformats.org/officeDocument/2006/relationships/image" Target="../media/image24.png"/><Relationship Id="rId12" Type="http://schemas.openxmlformats.org/officeDocument/2006/relationships/slide" Target="slide3.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63.svg"/><Relationship Id="rId11" Type="http://schemas.openxmlformats.org/officeDocument/2006/relationships/image" Target="../media/image27.svg"/><Relationship Id="rId5" Type="http://schemas.openxmlformats.org/officeDocument/2006/relationships/image" Target="../media/image62.png"/><Relationship Id="rId10" Type="http://schemas.openxmlformats.org/officeDocument/2006/relationships/image" Target="../media/image26.png"/><Relationship Id="rId4" Type="http://schemas.openxmlformats.org/officeDocument/2006/relationships/image" Target="../media/image61.svg"/><Relationship Id="rId9" Type="http://schemas.openxmlformats.org/officeDocument/2006/relationships/slide" Target="slide37.xml"/><Relationship Id="rId14" Type="http://schemas.openxmlformats.org/officeDocument/2006/relationships/image" Target="../media/image29.svg"/></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60.png"/><Relationship Id="rId7" Type="http://schemas.openxmlformats.org/officeDocument/2006/relationships/slide" Target="slide37.xml"/><Relationship Id="rId12" Type="http://schemas.openxmlformats.org/officeDocument/2006/relationships/image" Target="../media/image29.sv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25.svg"/><Relationship Id="rId11" Type="http://schemas.openxmlformats.org/officeDocument/2006/relationships/image" Target="../media/image28.png"/><Relationship Id="rId5" Type="http://schemas.openxmlformats.org/officeDocument/2006/relationships/image" Target="../media/image24.png"/><Relationship Id="rId10" Type="http://schemas.openxmlformats.org/officeDocument/2006/relationships/slide" Target="slide3.xml"/><Relationship Id="rId4" Type="http://schemas.openxmlformats.org/officeDocument/2006/relationships/image" Target="../media/image61.svg"/><Relationship Id="rId9" Type="http://schemas.openxmlformats.org/officeDocument/2006/relationships/image" Target="../media/image27.svg"/></Relationships>
</file>

<file path=ppt/slides/_rels/slide2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64.png"/><Relationship Id="rId7" Type="http://schemas.openxmlformats.org/officeDocument/2006/relationships/image" Target="../media/image25.svg"/><Relationship Id="rId12" Type="http://schemas.openxmlformats.org/officeDocument/2006/relationships/image" Target="../media/image29.sv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58.svg"/><Relationship Id="rId10" Type="http://schemas.openxmlformats.org/officeDocument/2006/relationships/slide" Target="slide3.xml"/><Relationship Id="rId4" Type="http://schemas.openxmlformats.org/officeDocument/2006/relationships/image" Target="../media/image57.png"/><Relationship Id="rId9" Type="http://schemas.openxmlformats.org/officeDocument/2006/relationships/image" Target="../media/image27.svg"/></Relationships>
</file>

<file path=ppt/slides/_rels/slide28.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28.png"/><Relationship Id="rId3" Type="http://schemas.openxmlformats.org/officeDocument/2006/relationships/image" Target="../media/image65.png"/><Relationship Id="rId7" Type="http://schemas.openxmlformats.org/officeDocument/2006/relationships/image" Target="../media/image24.png"/><Relationship Id="rId12" Type="http://schemas.openxmlformats.org/officeDocument/2006/relationships/slide" Target="slide3.xm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68.svg"/><Relationship Id="rId11" Type="http://schemas.openxmlformats.org/officeDocument/2006/relationships/image" Target="../media/image27.svg"/><Relationship Id="rId5" Type="http://schemas.openxmlformats.org/officeDocument/2006/relationships/image" Target="../media/image67.png"/><Relationship Id="rId10" Type="http://schemas.openxmlformats.org/officeDocument/2006/relationships/image" Target="../media/image26.png"/><Relationship Id="rId4" Type="http://schemas.openxmlformats.org/officeDocument/2006/relationships/image" Target="../media/image66.svg"/><Relationship Id="rId9" Type="http://schemas.openxmlformats.org/officeDocument/2006/relationships/slide" Target="slide37.xml"/><Relationship Id="rId14" Type="http://schemas.openxmlformats.org/officeDocument/2006/relationships/image" Target="../media/image29.svg"/></Relationships>
</file>

<file path=ppt/slides/_rels/slide2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65.png"/><Relationship Id="rId7" Type="http://schemas.openxmlformats.org/officeDocument/2006/relationships/slide" Target="slide37.xml"/><Relationship Id="rId12" Type="http://schemas.openxmlformats.org/officeDocument/2006/relationships/image" Target="../media/image29.sv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25.svg"/><Relationship Id="rId11" Type="http://schemas.openxmlformats.org/officeDocument/2006/relationships/image" Target="../media/image28.png"/><Relationship Id="rId5" Type="http://schemas.openxmlformats.org/officeDocument/2006/relationships/image" Target="../media/image24.png"/><Relationship Id="rId10" Type="http://schemas.openxmlformats.org/officeDocument/2006/relationships/slide" Target="slide3.xml"/><Relationship Id="rId4" Type="http://schemas.openxmlformats.org/officeDocument/2006/relationships/image" Target="../media/image66.svg"/><Relationship Id="rId9" Type="http://schemas.openxmlformats.org/officeDocument/2006/relationships/image" Target="../media/image27.svg"/></Relationships>
</file>

<file path=ppt/slides/_rels/slide3.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4.png"/><Relationship Id="rId7" Type="http://schemas.openxmlformats.org/officeDocument/2006/relationships/image" Target="../media/image27.sv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slide" Target="slide37.xml"/><Relationship Id="rId10" Type="http://schemas.openxmlformats.org/officeDocument/2006/relationships/image" Target="../media/image29.svg"/><Relationship Id="rId4" Type="http://schemas.openxmlformats.org/officeDocument/2006/relationships/image" Target="../media/image25.svg"/><Relationship Id="rId9" Type="http://schemas.openxmlformats.org/officeDocument/2006/relationships/image" Target="../media/image28.png"/></Relationships>
</file>

<file path=ppt/slides/_rels/slide3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69.png"/><Relationship Id="rId7" Type="http://schemas.openxmlformats.org/officeDocument/2006/relationships/image" Target="../media/image25.svg"/><Relationship Id="rId12" Type="http://schemas.openxmlformats.org/officeDocument/2006/relationships/image" Target="../media/image29.sv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58.svg"/><Relationship Id="rId10" Type="http://schemas.openxmlformats.org/officeDocument/2006/relationships/slide" Target="slide30.xml"/><Relationship Id="rId4" Type="http://schemas.openxmlformats.org/officeDocument/2006/relationships/image" Target="../media/image57.png"/><Relationship Id="rId9" Type="http://schemas.openxmlformats.org/officeDocument/2006/relationships/image" Target="../media/image27.svg"/></Relationships>
</file>

<file path=ppt/slides/_rels/slide31.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28.png"/><Relationship Id="rId3" Type="http://schemas.openxmlformats.org/officeDocument/2006/relationships/image" Target="../media/image70.png"/><Relationship Id="rId7" Type="http://schemas.openxmlformats.org/officeDocument/2006/relationships/image" Target="../media/image24.png"/><Relationship Id="rId12" Type="http://schemas.openxmlformats.org/officeDocument/2006/relationships/slide" Target="slide3.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73.svg"/><Relationship Id="rId11" Type="http://schemas.openxmlformats.org/officeDocument/2006/relationships/image" Target="../media/image27.svg"/><Relationship Id="rId5" Type="http://schemas.openxmlformats.org/officeDocument/2006/relationships/image" Target="../media/image72.png"/><Relationship Id="rId10" Type="http://schemas.openxmlformats.org/officeDocument/2006/relationships/image" Target="../media/image26.png"/><Relationship Id="rId4" Type="http://schemas.openxmlformats.org/officeDocument/2006/relationships/image" Target="../media/image71.svg"/><Relationship Id="rId9" Type="http://schemas.openxmlformats.org/officeDocument/2006/relationships/slide" Target="slide37.xml"/><Relationship Id="rId14" Type="http://schemas.openxmlformats.org/officeDocument/2006/relationships/image" Target="../media/image29.svg"/></Relationships>
</file>

<file path=ppt/slides/_rels/slide3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70.png"/><Relationship Id="rId7" Type="http://schemas.openxmlformats.org/officeDocument/2006/relationships/slide" Target="slide37.xml"/><Relationship Id="rId12" Type="http://schemas.openxmlformats.org/officeDocument/2006/relationships/image" Target="../media/image29.sv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25.svg"/><Relationship Id="rId11" Type="http://schemas.openxmlformats.org/officeDocument/2006/relationships/image" Target="../media/image28.png"/><Relationship Id="rId5" Type="http://schemas.openxmlformats.org/officeDocument/2006/relationships/image" Target="../media/image24.png"/><Relationship Id="rId10" Type="http://schemas.openxmlformats.org/officeDocument/2006/relationships/slide" Target="slide3.xml"/><Relationship Id="rId4" Type="http://schemas.openxmlformats.org/officeDocument/2006/relationships/image" Target="../media/image71.svg"/><Relationship Id="rId9" Type="http://schemas.openxmlformats.org/officeDocument/2006/relationships/image" Target="../media/image27.svg"/></Relationships>
</file>

<file path=ppt/slides/_rels/slide3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svg"/><Relationship Id="rId7" Type="http://schemas.openxmlformats.org/officeDocument/2006/relationships/slide" Target="slide3.xml"/><Relationship Id="rId2" Type="http://schemas.openxmlformats.org/officeDocument/2006/relationships/image" Target="../media/image24.png"/><Relationship Id="rId1" Type="http://schemas.openxmlformats.org/officeDocument/2006/relationships/slideLayout" Target="../slideLayouts/slideLayout5.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slide" Target="slide37.xml"/><Relationship Id="rId9" Type="http://schemas.openxmlformats.org/officeDocument/2006/relationships/image" Target="../media/image29.svg"/></Relationships>
</file>

<file path=ppt/slides/_rels/slide3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75.png"/><Relationship Id="rId7" Type="http://schemas.openxmlformats.org/officeDocument/2006/relationships/image" Target="../media/image26.png"/><Relationship Id="rId2" Type="http://schemas.openxmlformats.org/officeDocument/2006/relationships/image" Target="../media/image74.jpeg"/><Relationship Id="rId1" Type="http://schemas.openxmlformats.org/officeDocument/2006/relationships/slideLayout" Target="../slideLayouts/slideLayout2.xml"/><Relationship Id="rId6" Type="http://schemas.openxmlformats.org/officeDocument/2006/relationships/slide" Target="slide37.xml"/><Relationship Id="rId11" Type="http://schemas.openxmlformats.org/officeDocument/2006/relationships/image" Target="../media/image29.svg"/><Relationship Id="rId5" Type="http://schemas.openxmlformats.org/officeDocument/2006/relationships/image" Target="../media/image25.svg"/><Relationship Id="rId10" Type="http://schemas.openxmlformats.org/officeDocument/2006/relationships/image" Target="../media/image28.png"/><Relationship Id="rId4" Type="http://schemas.openxmlformats.org/officeDocument/2006/relationships/image" Target="../media/image24.png"/><Relationship Id="rId9" Type="http://schemas.openxmlformats.org/officeDocument/2006/relationships/slide" Target="slide3.xml"/></Relationships>
</file>

<file path=ppt/slides/_rels/slide35.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27.svg"/><Relationship Id="rId3" Type="http://schemas.openxmlformats.org/officeDocument/2006/relationships/image" Target="../media/image44.png"/><Relationship Id="rId7" Type="http://schemas.openxmlformats.org/officeDocument/2006/relationships/image" Target="../media/image49.png"/><Relationship Id="rId12" Type="http://schemas.openxmlformats.org/officeDocument/2006/relationships/image" Target="../media/image26.png"/><Relationship Id="rId2" Type="http://schemas.openxmlformats.org/officeDocument/2006/relationships/notesSlide" Target="../notesSlides/notesSlide30.xml"/><Relationship Id="rId16" Type="http://schemas.openxmlformats.org/officeDocument/2006/relationships/image" Target="../media/image29.svg"/><Relationship Id="rId1" Type="http://schemas.openxmlformats.org/officeDocument/2006/relationships/slideLayout" Target="../slideLayouts/slideLayout5.xml"/><Relationship Id="rId6" Type="http://schemas.openxmlformats.org/officeDocument/2006/relationships/image" Target="../media/image46.png"/><Relationship Id="rId11" Type="http://schemas.openxmlformats.org/officeDocument/2006/relationships/slide" Target="slide37.xml"/><Relationship Id="rId5" Type="http://schemas.openxmlformats.org/officeDocument/2006/relationships/image" Target="../media/image45.png"/><Relationship Id="rId15" Type="http://schemas.openxmlformats.org/officeDocument/2006/relationships/image" Target="../media/image28.png"/><Relationship Id="rId10" Type="http://schemas.openxmlformats.org/officeDocument/2006/relationships/image" Target="../media/image25.svg"/><Relationship Id="rId4" Type="http://schemas.openxmlformats.org/officeDocument/2006/relationships/image" Target="../media/image47.png"/><Relationship Id="rId9" Type="http://schemas.openxmlformats.org/officeDocument/2006/relationships/image" Target="../media/image24.png"/><Relationship Id="rId14" Type="http://schemas.openxmlformats.org/officeDocument/2006/relationships/slide" Target="slide3.xml"/></Relationships>
</file>

<file path=ppt/slides/_rels/slide36.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54.png"/><Relationship Id="rId3" Type="http://schemas.openxmlformats.org/officeDocument/2006/relationships/image" Target="../media/image24.png"/><Relationship Id="rId7" Type="http://schemas.openxmlformats.org/officeDocument/2006/relationships/image" Target="../media/image27.svg"/><Relationship Id="rId12" Type="http://schemas.openxmlformats.org/officeDocument/2006/relationships/slide" Target="slide9.xml"/><Relationship Id="rId2" Type="http://schemas.openxmlformats.org/officeDocument/2006/relationships/notesSlide" Target="../notesSlides/notesSlide31.xml"/><Relationship Id="rId16" Type="http://schemas.openxmlformats.org/officeDocument/2006/relationships/image" Target="../media/image50.png"/><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52.png"/><Relationship Id="rId5" Type="http://schemas.openxmlformats.org/officeDocument/2006/relationships/slide" Target="slide37.xml"/><Relationship Id="rId15" Type="http://schemas.openxmlformats.org/officeDocument/2006/relationships/image" Target="../media/image51.png"/><Relationship Id="rId10" Type="http://schemas.openxmlformats.org/officeDocument/2006/relationships/image" Target="../media/image29.svg"/><Relationship Id="rId4" Type="http://schemas.openxmlformats.org/officeDocument/2006/relationships/image" Target="../media/image25.svg"/><Relationship Id="rId9" Type="http://schemas.openxmlformats.org/officeDocument/2006/relationships/image" Target="../media/image28.png"/><Relationship Id="rId14" Type="http://schemas.openxmlformats.org/officeDocument/2006/relationships/image" Target="../media/image53.png"/></Relationships>
</file>

<file path=ppt/slides/_rels/slide3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5.svg"/><Relationship Id="rId7" Type="http://schemas.openxmlformats.org/officeDocument/2006/relationships/image" Target="../media/image26.png"/><Relationship Id="rId12"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slide" Target="slide37.xml"/><Relationship Id="rId11" Type="http://schemas.openxmlformats.org/officeDocument/2006/relationships/image" Target="../media/image29.svg"/><Relationship Id="rId5" Type="http://schemas.openxmlformats.org/officeDocument/2006/relationships/image" Target="../media/image77.svg"/><Relationship Id="rId10" Type="http://schemas.openxmlformats.org/officeDocument/2006/relationships/image" Target="../media/image28.png"/><Relationship Id="rId4" Type="http://schemas.openxmlformats.org/officeDocument/2006/relationships/image" Target="../media/image76.png"/><Relationship Id="rId9" Type="http://schemas.openxmlformats.org/officeDocument/2006/relationships/slide" Target="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30.jpe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slide" Target="slide37.xml"/><Relationship Id="rId11" Type="http://schemas.openxmlformats.org/officeDocument/2006/relationships/image" Target="../media/image29.svg"/><Relationship Id="rId5" Type="http://schemas.openxmlformats.org/officeDocument/2006/relationships/image" Target="../media/image25.svg"/><Relationship Id="rId10" Type="http://schemas.openxmlformats.org/officeDocument/2006/relationships/image" Target="../media/image28.png"/><Relationship Id="rId4" Type="http://schemas.openxmlformats.org/officeDocument/2006/relationships/image" Target="../media/image24.png"/><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image" Target="../media/image29.svg"/><Relationship Id="rId3" Type="http://schemas.openxmlformats.org/officeDocument/2006/relationships/hyperlink" Target="https://global.epicentralmed.com/epifundamentals/find-out-more-about-airway-hyperresponsiveness" TargetMode="External"/><Relationship Id="rId7" Type="http://schemas.openxmlformats.org/officeDocument/2006/relationships/image" Target="../media/image25.svg"/><Relationship Id="rId12"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4.png"/><Relationship Id="rId11" Type="http://schemas.openxmlformats.org/officeDocument/2006/relationships/slide" Target="slide3.xml"/><Relationship Id="rId5" Type="http://schemas.openxmlformats.org/officeDocument/2006/relationships/image" Target="../media/image32.svg"/><Relationship Id="rId10" Type="http://schemas.openxmlformats.org/officeDocument/2006/relationships/image" Target="../media/image27.svg"/><Relationship Id="rId4" Type="http://schemas.openxmlformats.org/officeDocument/2006/relationships/image" Target="../media/image31.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26.png"/><Relationship Id="rId3" Type="http://schemas.openxmlformats.org/officeDocument/2006/relationships/image" Target="../media/image34.svg"/><Relationship Id="rId7" Type="http://schemas.openxmlformats.org/officeDocument/2006/relationships/hyperlink" Target="https://global.epicentralmed.com/epifundamentals/complexity-severe-asthma" TargetMode="External"/><Relationship Id="rId12" Type="http://schemas.openxmlformats.org/officeDocument/2006/relationships/slide" Target="slide37.xml"/><Relationship Id="rId17" Type="http://schemas.openxmlformats.org/officeDocument/2006/relationships/image" Target="../media/image29.svg"/><Relationship Id="rId2" Type="http://schemas.openxmlformats.org/officeDocument/2006/relationships/image" Target="../media/image33.png"/><Relationship Id="rId16" Type="http://schemas.openxmlformats.org/officeDocument/2006/relationships/image" Target="../media/image28.png"/><Relationship Id="rId1" Type="http://schemas.openxmlformats.org/officeDocument/2006/relationships/slideLayout" Target="../slideLayouts/slideLayout5.xml"/><Relationship Id="rId6" Type="http://schemas.openxmlformats.org/officeDocument/2006/relationships/image" Target="../media/image37.png"/><Relationship Id="rId11" Type="http://schemas.openxmlformats.org/officeDocument/2006/relationships/image" Target="../media/image25.svg"/><Relationship Id="rId5" Type="http://schemas.openxmlformats.org/officeDocument/2006/relationships/image" Target="../media/image36.svg"/><Relationship Id="rId15" Type="http://schemas.openxmlformats.org/officeDocument/2006/relationships/slide" Target="slide3.xml"/><Relationship Id="rId10" Type="http://schemas.openxmlformats.org/officeDocument/2006/relationships/image" Target="../media/image24.png"/><Relationship Id="rId4" Type="http://schemas.openxmlformats.org/officeDocument/2006/relationships/image" Target="../media/image35.png"/><Relationship Id="rId9" Type="http://schemas.openxmlformats.org/officeDocument/2006/relationships/image" Target="../media/image32.svg"/><Relationship Id="rId14" Type="http://schemas.openxmlformats.org/officeDocument/2006/relationships/image" Target="../media/image27.svg"/></Relationships>
</file>

<file path=ppt/slides/_rels/slide7.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4.png"/><Relationship Id="rId7" Type="http://schemas.openxmlformats.org/officeDocument/2006/relationships/image" Target="../media/image27.sv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slide" Target="slide37.xml"/><Relationship Id="rId10" Type="http://schemas.openxmlformats.org/officeDocument/2006/relationships/image" Target="../media/image29.svg"/><Relationship Id="rId4" Type="http://schemas.openxmlformats.org/officeDocument/2006/relationships/image" Target="../media/image25.sv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image" Target="../media/image30.jpeg"/><Relationship Id="rId7" Type="http://schemas.openxmlformats.org/officeDocument/2006/relationships/image" Target="../media/image41.svg"/><Relationship Id="rId12" Type="http://schemas.openxmlformats.org/officeDocument/2006/relationships/slide" Target="slide8.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27.svg"/><Relationship Id="rId5" Type="http://schemas.openxmlformats.org/officeDocument/2006/relationships/image" Target="../media/image39.png"/><Relationship Id="rId10" Type="http://schemas.openxmlformats.org/officeDocument/2006/relationships/image" Target="../media/image26.png"/><Relationship Id="rId4" Type="http://schemas.openxmlformats.org/officeDocument/2006/relationships/image" Target="../media/image38.png"/><Relationship Id="rId9" Type="http://schemas.openxmlformats.org/officeDocument/2006/relationships/image" Target="../media/image25.svg"/><Relationship Id="rId14" Type="http://schemas.openxmlformats.org/officeDocument/2006/relationships/image" Target="../media/image29.sv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image" Target="../media/image38.png"/><Relationship Id="rId7" Type="http://schemas.openxmlformats.org/officeDocument/2006/relationships/image" Target="../media/image41.svg"/><Relationship Id="rId12" Type="http://schemas.openxmlformats.org/officeDocument/2006/relationships/slide" Target="slide8.xml"/><Relationship Id="rId17" Type="http://schemas.openxmlformats.org/officeDocument/2006/relationships/image" Target="../media/image44.png"/><Relationship Id="rId2" Type="http://schemas.openxmlformats.org/officeDocument/2006/relationships/notesSlide" Target="../notesSlides/notesSlide7.xml"/><Relationship Id="rId16" Type="http://schemas.openxmlformats.org/officeDocument/2006/relationships/image" Target="../media/image43.svg"/><Relationship Id="rId1" Type="http://schemas.openxmlformats.org/officeDocument/2006/relationships/slideLayout" Target="../slideLayouts/slideLayout5.xml"/><Relationship Id="rId6" Type="http://schemas.openxmlformats.org/officeDocument/2006/relationships/image" Target="../media/image40.png"/><Relationship Id="rId11" Type="http://schemas.openxmlformats.org/officeDocument/2006/relationships/image" Target="../media/image27.svg"/><Relationship Id="rId5" Type="http://schemas.openxmlformats.org/officeDocument/2006/relationships/image" Target="../media/image39.png"/><Relationship Id="rId15" Type="http://schemas.openxmlformats.org/officeDocument/2006/relationships/image" Target="../media/image42.png"/><Relationship Id="rId10" Type="http://schemas.openxmlformats.org/officeDocument/2006/relationships/image" Target="../media/image26.png"/><Relationship Id="rId4" Type="http://schemas.openxmlformats.org/officeDocument/2006/relationships/image" Target="../media/image30.jpeg"/><Relationship Id="rId9" Type="http://schemas.openxmlformats.org/officeDocument/2006/relationships/image" Target="../media/image25.svg"/><Relationship Id="rId1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FA6BFC-0BEE-6742-B0BE-0DAAF034AFD1}"/>
              </a:ext>
            </a:extLst>
          </p:cNvPr>
          <p:cNvSpPr>
            <a:spLocks noGrp="1"/>
          </p:cNvSpPr>
          <p:nvPr>
            <p:ph type="ctrTitle"/>
          </p:nvPr>
        </p:nvSpPr>
        <p:spPr>
          <a:xfrm>
            <a:off x="648000" y="3186000"/>
            <a:ext cx="6480000" cy="1800000"/>
          </a:xfrm>
        </p:spPr>
        <p:txBody>
          <a:bodyPr rIns="0"/>
          <a:lstStyle/>
          <a:p>
            <a:r>
              <a:rPr lang="en-GB"/>
              <a:t>The fundamentals of airway immunology in severe asthma</a:t>
            </a:r>
          </a:p>
        </p:txBody>
      </p:sp>
      <p:sp>
        <p:nvSpPr>
          <p:cNvPr id="5" name="Subtitle 4">
            <a:extLst>
              <a:ext uri="{FF2B5EF4-FFF2-40B4-BE49-F238E27FC236}">
                <a16:creationId xmlns:a16="http://schemas.microsoft.com/office/drawing/2014/main" id="{E64A0543-F226-9C48-B3BC-816EDC5E9996}"/>
              </a:ext>
            </a:extLst>
          </p:cNvPr>
          <p:cNvSpPr>
            <a:spLocks noGrp="1"/>
          </p:cNvSpPr>
          <p:nvPr>
            <p:ph type="subTitle" idx="1"/>
          </p:nvPr>
        </p:nvSpPr>
        <p:spPr>
          <a:xfrm>
            <a:off x="648000" y="5148000"/>
            <a:ext cx="6480000" cy="612000"/>
          </a:xfrm>
        </p:spPr>
        <p:txBody>
          <a:bodyPr/>
          <a:lstStyle/>
          <a:p>
            <a:r>
              <a:rPr lang="en-GB" sz="1600"/>
              <a:t>An overview of the inflammatory pathways and cellular mechanisms that drive asthma and its symptoms</a:t>
            </a:r>
          </a:p>
          <a:p>
            <a:endParaRPr lang="en-GB" sz="1600" b="0">
              <a:solidFill>
                <a:schemeClr val="bg1"/>
              </a:solidFill>
            </a:endParaRPr>
          </a:p>
          <a:p>
            <a:r>
              <a:rPr lang="en-GB" sz="1400">
                <a:solidFill>
                  <a:schemeClr val="bg1"/>
                </a:solidFill>
              </a:rPr>
              <a:t>This slide deck was developed in collaboration with Professor Lena Uller</a:t>
            </a:r>
          </a:p>
        </p:txBody>
      </p:sp>
      <p:sp>
        <p:nvSpPr>
          <p:cNvPr id="9" name="Footer Placeholder 8">
            <a:extLst>
              <a:ext uri="{FF2B5EF4-FFF2-40B4-BE49-F238E27FC236}">
                <a16:creationId xmlns:a16="http://schemas.microsoft.com/office/drawing/2014/main" id="{71AECA1A-01C4-7348-A6C1-7E803B11C9F9}"/>
              </a:ext>
            </a:extLst>
          </p:cNvPr>
          <p:cNvSpPr>
            <a:spLocks noGrp="1"/>
          </p:cNvSpPr>
          <p:nvPr>
            <p:ph type="ftr" sz="quarter" idx="10"/>
          </p:nvPr>
        </p:nvSpPr>
        <p:spPr>
          <a:xfrm>
            <a:off x="648000" y="6669088"/>
            <a:ext cx="11229575" cy="144000"/>
          </a:xfrm>
        </p:spPr>
        <p:txBody>
          <a:bodyPr/>
          <a:lstStyle/>
          <a:p>
            <a:r>
              <a:rPr lang="en-GB" sz="900" dirty="0"/>
              <a:t>CN-</a:t>
            </a:r>
            <a:r>
              <a:rPr lang="en-US" altLang="zh-CN" sz="900" dirty="0"/>
              <a:t>142657; </a:t>
            </a:r>
            <a:r>
              <a:rPr lang="en-GB" sz="900" dirty="0"/>
              <a:t>date of preparation: Dec 2024.         © 2025 AstraZeneca. All Rights Reserved. This information is intended for healthcare professionals only. EpiCentral is sponsored and developed by Amgen and AstraZeneca.</a:t>
            </a:r>
          </a:p>
        </p:txBody>
      </p:sp>
      <p:sp>
        <p:nvSpPr>
          <p:cNvPr id="11" name="Date Placeholder 9">
            <a:extLst>
              <a:ext uri="{FF2B5EF4-FFF2-40B4-BE49-F238E27FC236}">
                <a16:creationId xmlns:a16="http://schemas.microsoft.com/office/drawing/2014/main" id="{AA8CF5B6-82C2-9449-949A-779FD2BC4571}"/>
              </a:ext>
            </a:extLst>
          </p:cNvPr>
          <p:cNvSpPr txBox="1">
            <a:spLocks/>
          </p:cNvSpPr>
          <p:nvPr/>
        </p:nvSpPr>
        <p:spPr>
          <a:xfrm>
            <a:off x="1794738" y="2569999"/>
            <a:ext cx="2743200" cy="222181"/>
          </a:xfrm>
          <a:prstGeom prst="rect">
            <a:avLst/>
          </a:prstGeom>
          <a:noFill/>
        </p:spPr>
        <p:txBody>
          <a:bodyPr lIns="0" rIns="0" anchor="ctr"/>
          <a:lstStyle>
            <a:defPPr>
              <a:defRPr lang="en-US"/>
            </a:defPPr>
            <a:lvl1pPr marL="0" algn="r" defTabSz="914400" rtl="0" eaLnBrk="1" latinLnBrk="0" hangingPunct="1">
              <a:defRPr lang="en-GB" sz="900" b="1" i="0" kern="1200" spc="20" smtClean="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GB" b="0">
              <a:latin typeface="Calibri" panose="020F0502020204030204" pitchFamily="34" charset="0"/>
              <a:cs typeface="Calibri" panose="020F0502020204030204" pitchFamily="34" charset="0"/>
            </a:endParaRPr>
          </a:p>
        </p:txBody>
      </p:sp>
      <p:sp>
        <p:nvSpPr>
          <p:cNvPr id="2" name="Rectangle: Rounded Corners 1">
            <a:hlinkClick r:id="rId2" action="ppaction://hlinksldjump"/>
            <a:extLst>
              <a:ext uri="{FF2B5EF4-FFF2-40B4-BE49-F238E27FC236}">
                <a16:creationId xmlns:a16="http://schemas.microsoft.com/office/drawing/2014/main" id="{1FD12268-53F5-CEE4-9070-373B5CB21A56}"/>
              </a:ext>
            </a:extLst>
          </p:cNvPr>
          <p:cNvSpPr/>
          <p:nvPr/>
        </p:nvSpPr>
        <p:spPr>
          <a:xfrm>
            <a:off x="10261600" y="6309360"/>
            <a:ext cx="1513840" cy="35972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t>Click here to start</a:t>
            </a:r>
          </a:p>
        </p:txBody>
      </p:sp>
    </p:spTree>
    <p:extLst>
      <p:ext uri="{BB962C8B-B14F-4D97-AF65-F5344CB8AC3E}">
        <p14:creationId xmlns:p14="http://schemas.microsoft.com/office/powerpoint/2010/main" val="22947446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65A704BD-97AC-850A-8ED5-9AB99ECD8A50}"/>
              </a:ext>
            </a:extLst>
          </p:cNvPr>
          <p:cNvSpPr txBox="1"/>
          <p:nvPr/>
        </p:nvSpPr>
        <p:spPr>
          <a:xfrm>
            <a:off x="9496222" y="4608408"/>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28" name="TextBox 27">
            <a:extLst>
              <a:ext uri="{FF2B5EF4-FFF2-40B4-BE49-F238E27FC236}">
                <a16:creationId xmlns:a16="http://schemas.microsoft.com/office/drawing/2014/main" id="{EF603C3A-D1BB-2894-2D09-39849FC9391A}"/>
              </a:ext>
            </a:extLst>
          </p:cNvPr>
          <p:cNvSpPr txBox="1"/>
          <p:nvPr/>
        </p:nvSpPr>
        <p:spPr>
          <a:xfrm>
            <a:off x="8832419" y="4129627"/>
            <a:ext cx="278923"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sp>
        <p:nvSpPr>
          <p:cNvPr id="8" name="Footer Placeholder 1">
            <a:extLst>
              <a:ext uri="{FF2B5EF4-FFF2-40B4-BE49-F238E27FC236}">
                <a16:creationId xmlns:a16="http://schemas.microsoft.com/office/drawing/2014/main" id="{7D5DEB82-0593-EF50-63FD-98C86D673BD9}"/>
              </a:ext>
            </a:extLst>
          </p:cNvPr>
          <p:cNvSpPr>
            <a:spLocks noGrp="1"/>
          </p:cNvSpPr>
          <p:nvPr>
            <p:ph type="ftr" sz="quarter" idx="11"/>
          </p:nvPr>
        </p:nvSpPr>
        <p:spPr>
          <a:xfrm>
            <a:off x="551118" y="5463418"/>
            <a:ext cx="10312790" cy="1335150"/>
          </a:xfrm>
        </p:spPr>
        <p:txBody>
          <a:bodyPr/>
          <a:lstStyle/>
          <a:p>
            <a:pPr>
              <a:lnSpc>
                <a:spcPct val="107000"/>
              </a:lnSpc>
              <a:spcAft>
                <a:spcPts val="800"/>
              </a:spcAft>
            </a:pPr>
            <a:br>
              <a:rPr lang="en-GB" sz="750" b="1" dirty="0"/>
            </a:br>
            <a:br>
              <a:rPr lang="en-GB" sz="750" dirty="0"/>
            </a:br>
            <a:r>
              <a:rPr lang="en-GB" sz="750" b="1" dirty="0"/>
              <a:t>Mechanisms underlying non-eosinophilic inflammation in asthma and the relevance of TSLP in its potential effects on macrophages both require further elucidation. The information presented in this image has been simplified for illustration purposes only and does not imply clinical benefit or relevance. </a:t>
            </a:r>
            <a:r>
              <a:rPr lang="en-GB" sz="750" dirty="0"/>
              <a:t>Figure adapted from Gauvreau GM, et al. Expert </a:t>
            </a:r>
            <a:r>
              <a:rPr lang="en-GB" sz="750" dirty="0" err="1"/>
              <a:t>Opin</a:t>
            </a:r>
            <a:r>
              <a:rPr lang="en-GB" sz="750" dirty="0"/>
              <a:t> </a:t>
            </a:r>
            <a:r>
              <a:rPr lang="en-GB" sz="750" dirty="0" err="1"/>
              <a:t>Ther</a:t>
            </a:r>
            <a:r>
              <a:rPr lang="en-GB" sz="750" dirty="0"/>
              <a:t> Targets. 2020;24:777–792, which was based on </a:t>
            </a:r>
            <a:r>
              <a:rPr lang="en-GB" sz="750" dirty="0" err="1"/>
              <a:t>Brusselle</a:t>
            </a:r>
            <a:r>
              <a:rPr lang="en-GB" sz="750" dirty="0"/>
              <a:t> G, </a:t>
            </a:r>
            <a:r>
              <a:rPr lang="en-GB" sz="750" dirty="0" err="1"/>
              <a:t>Bracke</a:t>
            </a:r>
            <a:r>
              <a:rPr lang="en-GB" sz="750" dirty="0"/>
              <a:t> K. Ann Am </a:t>
            </a:r>
            <a:r>
              <a:rPr lang="en-GB" sz="750" dirty="0" err="1"/>
              <a:t>Thorac</a:t>
            </a:r>
            <a:r>
              <a:rPr lang="en-GB" sz="750" dirty="0"/>
              <a:t> Soc. 2014;11:S322–S328, </a:t>
            </a:r>
            <a:r>
              <a:rPr lang="en-GB" sz="750" dirty="0" err="1"/>
              <a:t>Brusselle</a:t>
            </a:r>
            <a:r>
              <a:rPr lang="en-GB" sz="750" dirty="0"/>
              <a:t> G, et al. Nat Med. 2013;19:977–979; Lambrecht BN, Hammad H. Nat Immunol. 2015;16:45–56; and </a:t>
            </a:r>
            <a:r>
              <a:rPr lang="en-GB" sz="750" dirty="0" err="1">
                <a:effectLst/>
                <a:latin typeface="Calibri"/>
                <a:ea typeface="Calibri" panose="020F0502020204030204" pitchFamily="34" charset="0"/>
                <a:cs typeface="Times New Roman"/>
              </a:rPr>
              <a:t>Brightling</a:t>
            </a:r>
            <a:r>
              <a:rPr lang="en-GB" sz="750" dirty="0">
                <a:effectLst/>
                <a:latin typeface="Calibri"/>
                <a:ea typeface="Calibri" panose="020F0502020204030204" pitchFamily="34" charset="0"/>
                <a:cs typeface="Times New Roman"/>
              </a:rPr>
              <a:t> CE, et al. N </a:t>
            </a:r>
            <a:r>
              <a:rPr lang="en-GB" sz="750" dirty="0" err="1">
                <a:effectLst/>
                <a:latin typeface="Calibri"/>
                <a:ea typeface="Calibri" panose="020F0502020204030204" pitchFamily="34" charset="0"/>
                <a:cs typeface="Times New Roman"/>
              </a:rPr>
              <a:t>Engl</a:t>
            </a:r>
            <a:r>
              <a:rPr lang="en-GB" sz="750" dirty="0">
                <a:effectLst/>
                <a:latin typeface="Calibri"/>
                <a:ea typeface="Calibri" panose="020F0502020204030204" pitchFamily="34" charset="0"/>
                <a:cs typeface="Times New Roman"/>
              </a:rPr>
              <a:t> J Med. 2021;385(18):1669–1679. Additional figure adaptations</a:t>
            </a:r>
            <a:r>
              <a:rPr lang="en-GB" sz="750" dirty="0">
                <a:latin typeface="Calibri"/>
                <a:ea typeface="Calibri" panose="020F0502020204030204" pitchFamily="34" charset="0"/>
                <a:cs typeface="Times New Roman"/>
              </a:rPr>
              <a:t> from Davis JD, et al. Mucosal Immunol. 2021;14:978–990. </a:t>
            </a:r>
            <a:r>
              <a:rPr lang="en-GB" sz="750" dirty="0"/>
              <a:t>*Blockade of TSLP has suggested inhibition of pathways beyond type 2 inflammation. More recent evidence also suggests that Th1/17-driven neutrophilic pathways may not be key drivers of this type of inflammation.</a:t>
            </a:r>
            <a:r>
              <a:rPr lang="en-GB" sz="750" baseline="30000" dirty="0"/>
              <a:t>17–19</a:t>
            </a:r>
            <a:r>
              <a:rPr lang="en-GB" sz="750" dirty="0"/>
              <a:t> </a:t>
            </a:r>
            <a:r>
              <a:rPr lang="en-GB" sz="750" b="1" dirty="0"/>
              <a:t>Abbreviations</a:t>
            </a:r>
            <a:r>
              <a:rPr lang="en-GB" sz="750" dirty="0"/>
              <a:t>: </a:t>
            </a:r>
            <a:r>
              <a:rPr lang="en-GB" sz="750" dirty="0" err="1"/>
              <a:t>IgE</a:t>
            </a:r>
            <a:r>
              <a:rPr lang="en-GB" sz="750" dirty="0"/>
              <a:t>, immunoglobulin E; IL, interleukin; ILC2, type 2 innate lymphoid cell; T2, type 2; Th, T helper; TSLP, thymic stromal lymphopoietin. </a:t>
            </a:r>
            <a:r>
              <a:rPr lang="en-GB" sz="750" b="1" dirty="0"/>
              <a:t>References</a:t>
            </a:r>
            <a:r>
              <a:rPr lang="en-GB" sz="750" dirty="0"/>
              <a:t>: 1. Gauvreau GM, et al. Expert </a:t>
            </a:r>
            <a:r>
              <a:rPr lang="en-GB" sz="750" dirty="0" err="1"/>
              <a:t>Opin</a:t>
            </a:r>
            <a:r>
              <a:rPr lang="en-GB" sz="750" dirty="0"/>
              <a:t> </a:t>
            </a:r>
            <a:r>
              <a:rPr lang="en-GB" sz="750" dirty="0" err="1"/>
              <a:t>Ther</a:t>
            </a:r>
            <a:r>
              <a:rPr lang="en-GB" sz="750" dirty="0"/>
              <a:t> Targets. 2020;24:777–792; 2. </a:t>
            </a:r>
            <a:r>
              <a:rPr lang="en-GB" sz="750" dirty="0" err="1"/>
              <a:t>Porsbjerg</a:t>
            </a:r>
            <a:r>
              <a:rPr lang="en-GB" sz="750" dirty="0"/>
              <a:t> CM, et al. </a:t>
            </a:r>
            <a:r>
              <a:rPr lang="en-GB" sz="750" dirty="0" err="1"/>
              <a:t>Eur</a:t>
            </a:r>
            <a:r>
              <a:rPr lang="en-GB" sz="750" dirty="0"/>
              <a:t> Respir J. 2020;56:2000260; 3. Roan F, et al. J Clin Invest. 2019;129:1441–1451; 4. </a:t>
            </a:r>
            <a:r>
              <a:rPr lang="en-GB" sz="750" dirty="0" err="1"/>
              <a:t>Varricchi</a:t>
            </a:r>
            <a:r>
              <a:rPr lang="en-GB" sz="750" dirty="0"/>
              <a:t> G, et al. Front Immunol. 2018;9:1595; 5. Altman MC, et al. J Clin Invest. 2019;129:4979–4991; 6. </a:t>
            </a:r>
            <a:r>
              <a:rPr lang="en-GB" sz="750" dirty="0" err="1"/>
              <a:t>Allakhverdi</a:t>
            </a:r>
            <a:r>
              <a:rPr lang="en-GB" sz="750" dirty="0"/>
              <a:t> Z, et al. J Exp Med. 2007;204:253–258; 7. Kato A, et al. J Immunol. 2007;179:1080–1087; 8. </a:t>
            </a:r>
            <a:r>
              <a:rPr lang="en-GB" sz="750" dirty="0" err="1"/>
              <a:t>Kouzaki</a:t>
            </a:r>
            <a:r>
              <a:rPr lang="en-GB" sz="750" dirty="0"/>
              <a:t> H, et al. J Immunol. 2009;183(2)1427–1434; 9. Cohn L. J Clin Invest. 2006;116(2):306–308; 10. </a:t>
            </a:r>
            <a:r>
              <a:rPr lang="en-GB" sz="750" dirty="0" err="1"/>
              <a:t>Brusselle</a:t>
            </a:r>
            <a:r>
              <a:rPr lang="en-GB" sz="750" dirty="0"/>
              <a:t> GG and </a:t>
            </a:r>
            <a:r>
              <a:rPr lang="en-GB" sz="750" dirty="0" err="1"/>
              <a:t>Koppelman</a:t>
            </a:r>
            <a:r>
              <a:rPr lang="en-GB" sz="750" dirty="0"/>
              <a:t> GH. N </a:t>
            </a:r>
            <a:r>
              <a:rPr lang="en-GB" sz="750" dirty="0" err="1"/>
              <a:t>Engl</a:t>
            </a:r>
            <a:r>
              <a:rPr lang="en-GB" sz="750" dirty="0"/>
              <a:t> J Med. 2022;386(2):157–171; 11. </a:t>
            </a:r>
            <a:r>
              <a:rPr lang="en-US" sz="750" dirty="0"/>
              <a:t>Janeway ICA et al. Immunobiology: The Immune System in Health and Disease. 5th edition. New York: Garland Science; 2001. Glossary. Available from: https://www.ncbi.nlm.nih.gov/books/NBK10759/; 12. </a:t>
            </a:r>
            <a:r>
              <a:rPr lang="en-GB" sz="750" dirty="0"/>
              <a:t>Davis JD and </a:t>
            </a:r>
            <a:r>
              <a:rPr lang="en-GB" sz="750" dirty="0" err="1"/>
              <a:t>Wypych</a:t>
            </a:r>
            <a:r>
              <a:rPr lang="en-GB" sz="750" dirty="0"/>
              <a:t> TP. Mucosal Immunology. 2021;14:978–990; 13. </a:t>
            </a:r>
            <a:r>
              <a:rPr lang="en-GB" sz="750" dirty="0" err="1">
                <a:effectLst/>
                <a:latin typeface="Calibri"/>
                <a:ea typeface="Calibri" panose="020F0502020204030204" pitchFamily="34" charset="0"/>
                <a:cs typeface="Times New Roman"/>
              </a:rPr>
              <a:t>Brightling</a:t>
            </a:r>
            <a:r>
              <a:rPr lang="en-GB" sz="750" dirty="0">
                <a:effectLst/>
                <a:latin typeface="Calibri"/>
                <a:ea typeface="Calibri" panose="020F0502020204030204" pitchFamily="34" charset="0"/>
                <a:cs typeface="Times New Roman"/>
              </a:rPr>
              <a:t> CE, et al. N </a:t>
            </a:r>
            <a:r>
              <a:rPr lang="en-GB" sz="750" dirty="0" err="1">
                <a:effectLst/>
                <a:latin typeface="Calibri"/>
                <a:ea typeface="Calibri" panose="020F0502020204030204" pitchFamily="34" charset="0"/>
                <a:cs typeface="Times New Roman"/>
              </a:rPr>
              <a:t>Engl</a:t>
            </a:r>
            <a:r>
              <a:rPr lang="en-GB" sz="750" dirty="0">
                <a:effectLst/>
                <a:latin typeface="Calibri"/>
                <a:ea typeface="Calibri" panose="020F0502020204030204" pitchFamily="34" charset="0"/>
                <a:cs typeface="Times New Roman"/>
              </a:rPr>
              <a:t> J Med. 2002; 346:1699–1705; 14. </a:t>
            </a:r>
            <a:r>
              <a:rPr lang="da-DK" sz="750" dirty="0">
                <a:effectLst/>
                <a:latin typeface="Calibri"/>
                <a:ea typeface="Calibri" panose="020F0502020204030204" pitchFamily="34" charset="0"/>
                <a:cs typeface="Times New Roman"/>
              </a:rPr>
              <a:t>Begueret H, et al. Thorax. 2007;62:8–15; 15. Krystel-Whittemore M, et al. Front Immunol. 2016;6:620; 16. </a:t>
            </a:r>
            <a:r>
              <a:rPr kumimoji="0" lang="en-GB" sz="750" b="0" i="0" u="none" strike="noStrike" kern="1200" cap="none" spc="20" normalizeH="0" baseline="0" noProof="0" dirty="0">
                <a:ln>
                  <a:noFill/>
                </a:ln>
                <a:solidFill>
                  <a:srgbClr val="656665"/>
                </a:solidFill>
                <a:effectLst/>
                <a:uLnTx/>
                <a:uFillTx/>
                <a:latin typeface="Calibri"/>
                <a:ea typeface="+mn-ea"/>
                <a:cs typeface="+mn-cs"/>
              </a:rPr>
              <a:t>Gao H et al. J Immunol Res. 2017;3743048; </a:t>
            </a:r>
            <a:r>
              <a:rPr lang="en-GB" sz="750" dirty="0">
                <a:solidFill>
                  <a:srgbClr val="656665"/>
                </a:solidFill>
                <a:latin typeface="Calibri"/>
              </a:rPr>
              <a:t>17. Diver S, et al. Lancet Respir Med. 2021;9(11):1299–1312; 18. </a:t>
            </a:r>
            <a:r>
              <a:rPr lang="en-GB" sz="750" dirty="0" err="1">
                <a:solidFill>
                  <a:srgbClr val="656665"/>
                </a:solidFill>
                <a:latin typeface="Calibri"/>
              </a:rPr>
              <a:t>Sverrild</a:t>
            </a:r>
            <a:r>
              <a:rPr lang="en-GB" sz="750" dirty="0">
                <a:solidFill>
                  <a:srgbClr val="656665"/>
                </a:solidFill>
                <a:latin typeface="Calibri"/>
              </a:rPr>
              <a:t> A, et al. </a:t>
            </a:r>
            <a:r>
              <a:rPr lang="en-GB" sz="750" dirty="0" err="1">
                <a:solidFill>
                  <a:srgbClr val="656665"/>
                </a:solidFill>
                <a:latin typeface="Calibri"/>
              </a:rPr>
              <a:t>Eur</a:t>
            </a:r>
            <a:r>
              <a:rPr lang="en-GB" sz="750" dirty="0">
                <a:solidFill>
                  <a:srgbClr val="656665"/>
                </a:solidFill>
                <a:latin typeface="Calibri"/>
              </a:rPr>
              <a:t> Respir J. 2022;59:2101296; 19. </a:t>
            </a:r>
            <a:r>
              <a:rPr lang="en-GB" sz="750" dirty="0" err="1">
                <a:solidFill>
                  <a:srgbClr val="656665"/>
                </a:solidFill>
                <a:latin typeface="Calibri"/>
              </a:rPr>
              <a:t>Brightling</a:t>
            </a:r>
            <a:r>
              <a:rPr lang="en-GB" sz="750" dirty="0">
                <a:solidFill>
                  <a:srgbClr val="656665"/>
                </a:solidFill>
                <a:latin typeface="Calibri"/>
              </a:rPr>
              <a:t> CE, et al. N Eng J Med. 2021;385:1669-1679. </a:t>
            </a:r>
            <a:br>
              <a:rPr lang="en-GB" sz="750" dirty="0">
                <a:highlight>
                  <a:srgbClr val="FFFF00"/>
                </a:highlight>
              </a:rPr>
            </a:br>
            <a:r>
              <a:rPr lang="en-GB" altLang="zh-CN" sz="700" dirty="0"/>
              <a:t>CN-</a:t>
            </a:r>
            <a:r>
              <a:rPr lang="en-US" altLang="zh-CN" sz="700" dirty="0"/>
              <a:t>142657</a:t>
            </a:r>
            <a:r>
              <a:rPr lang="en-GB" altLang="zh-CN" sz="700" dirty="0"/>
              <a:t> | </a:t>
            </a:r>
            <a:r>
              <a:rPr lang="en-US" altLang="zh-CN" sz="700" dirty="0"/>
              <a:t>DECEMBER</a:t>
            </a:r>
            <a:r>
              <a:rPr lang="en-GB" altLang="zh-CN" sz="700" dirty="0"/>
              <a:t> 2024</a:t>
            </a:r>
          </a:p>
        </p:txBody>
      </p:sp>
      <p:pic>
        <p:nvPicPr>
          <p:cNvPr id="23" name="Picture 22">
            <a:extLst>
              <a:ext uri="{FF2B5EF4-FFF2-40B4-BE49-F238E27FC236}">
                <a16:creationId xmlns:a16="http://schemas.microsoft.com/office/drawing/2014/main" id="{F8027554-8449-D979-218E-E4F664EDED9D}"/>
              </a:ext>
            </a:extLst>
          </p:cNvPr>
          <p:cNvPicPr>
            <a:picLocks noChangeAspect="1"/>
          </p:cNvPicPr>
          <p:nvPr/>
        </p:nvPicPr>
        <p:blipFill>
          <a:blip r:embed="rId3"/>
          <a:stretch>
            <a:fillRect/>
          </a:stretch>
        </p:blipFill>
        <p:spPr>
          <a:xfrm>
            <a:off x="1108427" y="1249014"/>
            <a:ext cx="9321592" cy="3444539"/>
          </a:xfrm>
          <a:prstGeom prst="rect">
            <a:avLst/>
          </a:prstGeom>
        </p:spPr>
      </p:pic>
      <p:sp>
        <p:nvSpPr>
          <p:cNvPr id="24" name="TextBox 23">
            <a:extLst>
              <a:ext uri="{FF2B5EF4-FFF2-40B4-BE49-F238E27FC236}">
                <a16:creationId xmlns:a16="http://schemas.microsoft.com/office/drawing/2014/main" id="{DDA5FEAE-38FB-6FA8-3760-8F5417A35B59}"/>
              </a:ext>
            </a:extLst>
          </p:cNvPr>
          <p:cNvSpPr txBox="1"/>
          <p:nvPr/>
        </p:nvSpPr>
        <p:spPr>
          <a:xfrm>
            <a:off x="8085055" y="2949020"/>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7" name="TextBox 16">
            <a:extLst>
              <a:ext uri="{FF2B5EF4-FFF2-40B4-BE49-F238E27FC236}">
                <a16:creationId xmlns:a16="http://schemas.microsoft.com/office/drawing/2014/main" id="{94354AB1-12B7-8893-4229-0AB64A9EE51A}"/>
              </a:ext>
            </a:extLst>
          </p:cNvPr>
          <p:cNvSpPr txBox="1"/>
          <p:nvPr/>
        </p:nvSpPr>
        <p:spPr>
          <a:xfrm>
            <a:off x="9576028" y="2181074"/>
            <a:ext cx="51457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Goblet cell</a:t>
            </a:r>
          </a:p>
        </p:txBody>
      </p:sp>
      <p:sp>
        <p:nvSpPr>
          <p:cNvPr id="18" name="TextBox 17">
            <a:extLst>
              <a:ext uri="{FF2B5EF4-FFF2-40B4-BE49-F238E27FC236}">
                <a16:creationId xmlns:a16="http://schemas.microsoft.com/office/drawing/2014/main" id="{5F79DE04-1265-4D4F-B8CF-BA7F954350B2}"/>
              </a:ext>
            </a:extLst>
          </p:cNvPr>
          <p:cNvSpPr txBox="1"/>
          <p:nvPr/>
        </p:nvSpPr>
        <p:spPr>
          <a:xfrm>
            <a:off x="8863209" y="2181074"/>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19" name="TextBox 18">
            <a:extLst>
              <a:ext uri="{FF2B5EF4-FFF2-40B4-BE49-F238E27FC236}">
                <a16:creationId xmlns:a16="http://schemas.microsoft.com/office/drawing/2014/main" id="{246CE4DB-3DBC-F068-D331-BEC9B9F1F225}"/>
              </a:ext>
            </a:extLst>
          </p:cNvPr>
          <p:cNvSpPr txBox="1"/>
          <p:nvPr/>
        </p:nvSpPr>
        <p:spPr>
          <a:xfrm>
            <a:off x="7538482" y="2220830"/>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Tuft cell</a:t>
            </a:r>
          </a:p>
        </p:txBody>
      </p:sp>
      <p:pic>
        <p:nvPicPr>
          <p:cNvPr id="21" name="Picture 12">
            <a:extLst>
              <a:ext uri="{FF2B5EF4-FFF2-40B4-BE49-F238E27FC236}">
                <a16:creationId xmlns:a16="http://schemas.microsoft.com/office/drawing/2014/main" id="{1E825F3C-A05A-F9C5-1546-87EC2AF0BC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556"/>
          <a:stretch/>
        </p:blipFill>
        <p:spPr bwMode="auto">
          <a:xfrm>
            <a:off x="0" y="1951931"/>
            <a:ext cx="1254141" cy="282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a:extLst>
              <a:ext uri="{FF2B5EF4-FFF2-40B4-BE49-F238E27FC236}">
                <a16:creationId xmlns:a16="http://schemas.microsoft.com/office/drawing/2014/main" id="{FA79FF24-2831-88FA-F027-13D2FFFFD5E2}"/>
              </a:ext>
            </a:extLst>
          </p:cNvPr>
          <p:cNvPicPr>
            <a:picLocks noChangeAspect="1"/>
          </p:cNvPicPr>
          <p:nvPr/>
        </p:nvPicPr>
        <p:blipFill>
          <a:blip r:embed="rId5"/>
          <a:stretch>
            <a:fillRect/>
          </a:stretch>
        </p:blipFill>
        <p:spPr>
          <a:xfrm>
            <a:off x="2511903" y="4739941"/>
            <a:ext cx="8061297" cy="426747"/>
          </a:xfrm>
          <a:prstGeom prst="rect">
            <a:avLst/>
          </a:prstGeom>
        </p:spPr>
      </p:pic>
      <p:grpSp>
        <p:nvGrpSpPr>
          <p:cNvPr id="61" name="Group 60">
            <a:extLst>
              <a:ext uri="{FF2B5EF4-FFF2-40B4-BE49-F238E27FC236}">
                <a16:creationId xmlns:a16="http://schemas.microsoft.com/office/drawing/2014/main" id="{36B9BE2B-332A-C6F7-E188-00F53EE2966E}"/>
              </a:ext>
            </a:extLst>
          </p:cNvPr>
          <p:cNvGrpSpPr/>
          <p:nvPr/>
        </p:nvGrpSpPr>
        <p:grpSpPr>
          <a:xfrm>
            <a:off x="1429449" y="3311834"/>
            <a:ext cx="990108" cy="1228226"/>
            <a:chOff x="1340815" y="3354727"/>
            <a:chExt cx="990088" cy="1228201"/>
          </a:xfrm>
        </p:grpSpPr>
        <p:sp>
          <p:nvSpPr>
            <p:cNvPr id="2497" name="Freeform 2436">
              <a:extLst>
                <a:ext uri="{FF2B5EF4-FFF2-40B4-BE49-F238E27FC236}">
                  <a16:creationId xmlns:a16="http://schemas.microsoft.com/office/drawing/2014/main" id="{1EEB372B-D232-53FE-781A-8958E2436234}"/>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8" name="Freeform 2438">
              <a:extLst>
                <a:ext uri="{FF2B5EF4-FFF2-40B4-BE49-F238E27FC236}">
                  <a16:creationId xmlns:a16="http://schemas.microsoft.com/office/drawing/2014/main" id="{2B565085-0676-924A-B74E-A72DE874DBDA}"/>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63" name="Group 62">
            <a:extLst>
              <a:ext uri="{FF2B5EF4-FFF2-40B4-BE49-F238E27FC236}">
                <a16:creationId xmlns:a16="http://schemas.microsoft.com/office/drawing/2014/main" id="{89483CD2-663B-C1FC-5FF4-FE87CAAC5146}"/>
              </a:ext>
            </a:extLst>
          </p:cNvPr>
          <p:cNvGrpSpPr/>
          <p:nvPr/>
        </p:nvGrpSpPr>
        <p:grpSpPr>
          <a:xfrm rot="16200000">
            <a:off x="1429450" y="1949595"/>
            <a:ext cx="990108" cy="1228226"/>
            <a:chOff x="1340815" y="3354727"/>
            <a:chExt cx="990088" cy="1228201"/>
          </a:xfrm>
        </p:grpSpPr>
        <p:sp>
          <p:nvSpPr>
            <p:cNvPr id="2495" name="Freeform 2491">
              <a:extLst>
                <a:ext uri="{FF2B5EF4-FFF2-40B4-BE49-F238E27FC236}">
                  <a16:creationId xmlns:a16="http://schemas.microsoft.com/office/drawing/2014/main" id="{F2BD4B2B-4985-C746-B328-CFB19726DDA6}"/>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6" name="Freeform 2499">
              <a:extLst>
                <a:ext uri="{FF2B5EF4-FFF2-40B4-BE49-F238E27FC236}">
                  <a16:creationId xmlns:a16="http://schemas.microsoft.com/office/drawing/2014/main" id="{23F1DF92-00B6-67EB-50EF-D92CA3427562}"/>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29" name="TextBox 128">
            <a:extLst>
              <a:ext uri="{FF2B5EF4-FFF2-40B4-BE49-F238E27FC236}">
                <a16:creationId xmlns:a16="http://schemas.microsoft.com/office/drawing/2014/main" id="{EAB83B4C-30C8-2D9D-8467-F1893E5E65EB}"/>
              </a:ext>
            </a:extLst>
          </p:cNvPr>
          <p:cNvSpPr txBox="1"/>
          <p:nvPr/>
        </p:nvSpPr>
        <p:spPr>
          <a:xfrm>
            <a:off x="2352788" y="1531477"/>
            <a:ext cx="605947" cy="16158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Epithelium</a:t>
            </a:r>
          </a:p>
        </p:txBody>
      </p:sp>
      <p:sp>
        <p:nvSpPr>
          <p:cNvPr id="130" name="TextBox 129">
            <a:extLst>
              <a:ext uri="{FF2B5EF4-FFF2-40B4-BE49-F238E27FC236}">
                <a16:creationId xmlns:a16="http://schemas.microsoft.com/office/drawing/2014/main" id="{BEB7D6AB-86FA-06F5-F1AC-FB1B877A87B7}"/>
              </a:ext>
            </a:extLst>
          </p:cNvPr>
          <p:cNvSpPr txBox="1"/>
          <p:nvPr/>
        </p:nvSpPr>
        <p:spPr>
          <a:xfrm>
            <a:off x="3240103" y="1149911"/>
            <a:ext cx="4488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Allergens</a:t>
            </a:r>
          </a:p>
        </p:txBody>
      </p:sp>
      <p:sp>
        <p:nvSpPr>
          <p:cNvPr id="131" name="TextBox 130">
            <a:extLst>
              <a:ext uri="{FF2B5EF4-FFF2-40B4-BE49-F238E27FC236}">
                <a16:creationId xmlns:a16="http://schemas.microsoft.com/office/drawing/2014/main" id="{F8911E8A-B2E7-6EC4-26E6-6270572B4745}"/>
              </a:ext>
            </a:extLst>
          </p:cNvPr>
          <p:cNvSpPr txBox="1"/>
          <p:nvPr/>
        </p:nvSpPr>
        <p:spPr>
          <a:xfrm>
            <a:off x="3879365" y="1149911"/>
            <a:ext cx="46969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Cytokines</a:t>
            </a:r>
          </a:p>
        </p:txBody>
      </p:sp>
      <p:sp>
        <p:nvSpPr>
          <p:cNvPr id="132" name="TextBox 131">
            <a:extLst>
              <a:ext uri="{FF2B5EF4-FFF2-40B4-BE49-F238E27FC236}">
                <a16:creationId xmlns:a16="http://schemas.microsoft.com/office/drawing/2014/main" id="{BE056434-2477-FF93-45C9-0E9BF7B49BBF}"/>
              </a:ext>
            </a:extLst>
          </p:cNvPr>
          <p:cNvSpPr txBox="1"/>
          <p:nvPr/>
        </p:nvSpPr>
        <p:spPr>
          <a:xfrm>
            <a:off x="4545877" y="1149911"/>
            <a:ext cx="2612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Fungi</a:t>
            </a:r>
          </a:p>
        </p:txBody>
      </p:sp>
      <p:sp>
        <p:nvSpPr>
          <p:cNvPr id="133" name="TextBox 132">
            <a:extLst>
              <a:ext uri="{FF2B5EF4-FFF2-40B4-BE49-F238E27FC236}">
                <a16:creationId xmlns:a16="http://schemas.microsoft.com/office/drawing/2014/main" id="{54E0F28F-1789-E27F-CB62-8E81ACF13E56}"/>
              </a:ext>
            </a:extLst>
          </p:cNvPr>
          <p:cNvSpPr txBox="1"/>
          <p:nvPr/>
        </p:nvSpPr>
        <p:spPr>
          <a:xfrm>
            <a:off x="2353065" y="2383753"/>
            <a:ext cx="229235"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34" name="TextBox 133">
            <a:extLst>
              <a:ext uri="{FF2B5EF4-FFF2-40B4-BE49-F238E27FC236}">
                <a16:creationId xmlns:a16="http://schemas.microsoft.com/office/drawing/2014/main" id="{7790D845-C1F4-9DC1-64EA-1531AA47C8D2}"/>
              </a:ext>
            </a:extLst>
          </p:cNvPr>
          <p:cNvSpPr txBox="1"/>
          <p:nvPr/>
        </p:nvSpPr>
        <p:spPr>
          <a:xfrm>
            <a:off x="3259300" y="2219072"/>
            <a:ext cx="190762" cy="23083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p:txBody>
      </p:sp>
      <p:sp>
        <p:nvSpPr>
          <p:cNvPr id="135" name="TextBox 134">
            <a:extLst>
              <a:ext uri="{FF2B5EF4-FFF2-40B4-BE49-F238E27FC236}">
                <a16:creationId xmlns:a16="http://schemas.microsoft.com/office/drawing/2014/main" id="{C10D4BB3-1D43-FACB-0A4B-0FB1430E7E8C}"/>
              </a:ext>
            </a:extLst>
          </p:cNvPr>
          <p:cNvSpPr txBox="1"/>
          <p:nvPr/>
        </p:nvSpPr>
        <p:spPr>
          <a:xfrm>
            <a:off x="2901642" y="2649934"/>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36" name="TextBox 135">
            <a:extLst>
              <a:ext uri="{FF2B5EF4-FFF2-40B4-BE49-F238E27FC236}">
                <a16:creationId xmlns:a16="http://schemas.microsoft.com/office/drawing/2014/main" id="{EEBFABFB-BA05-4348-8093-268782D4279F}"/>
              </a:ext>
            </a:extLst>
          </p:cNvPr>
          <p:cNvSpPr txBox="1"/>
          <p:nvPr/>
        </p:nvSpPr>
        <p:spPr>
          <a:xfrm>
            <a:off x="4490892"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IL-25</a:t>
            </a:r>
          </a:p>
        </p:txBody>
      </p:sp>
      <p:sp>
        <p:nvSpPr>
          <p:cNvPr id="138" name="TextBox 137">
            <a:extLst>
              <a:ext uri="{FF2B5EF4-FFF2-40B4-BE49-F238E27FC236}">
                <a16:creationId xmlns:a16="http://schemas.microsoft.com/office/drawing/2014/main" id="{9B33153D-FAB2-C724-353C-D95F6AE4DF1E}"/>
              </a:ext>
            </a:extLst>
          </p:cNvPr>
          <p:cNvSpPr txBox="1"/>
          <p:nvPr/>
        </p:nvSpPr>
        <p:spPr>
          <a:xfrm>
            <a:off x="4152617" y="2757251"/>
            <a:ext cx="3991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Basophil</a:t>
            </a:r>
          </a:p>
        </p:txBody>
      </p:sp>
      <p:sp>
        <p:nvSpPr>
          <p:cNvPr id="139" name="TextBox 138">
            <a:extLst>
              <a:ext uri="{FF2B5EF4-FFF2-40B4-BE49-F238E27FC236}">
                <a16:creationId xmlns:a16="http://schemas.microsoft.com/office/drawing/2014/main" id="{38440A5D-6BC2-6397-B464-D80409700EA9}"/>
              </a:ext>
            </a:extLst>
          </p:cNvPr>
          <p:cNvSpPr txBox="1"/>
          <p:nvPr/>
        </p:nvSpPr>
        <p:spPr>
          <a:xfrm>
            <a:off x="5272911" y="2697503"/>
            <a:ext cx="61717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Dendritic cell</a:t>
            </a:r>
          </a:p>
        </p:txBody>
      </p:sp>
      <p:sp>
        <p:nvSpPr>
          <p:cNvPr id="140" name="TextBox 139">
            <a:extLst>
              <a:ext uri="{FF2B5EF4-FFF2-40B4-BE49-F238E27FC236}">
                <a16:creationId xmlns:a16="http://schemas.microsoft.com/office/drawing/2014/main" id="{7DB8BA8A-3DDA-AC78-E3A1-9637FF9A6A3C}"/>
              </a:ext>
            </a:extLst>
          </p:cNvPr>
          <p:cNvSpPr txBox="1"/>
          <p:nvPr/>
        </p:nvSpPr>
        <p:spPr>
          <a:xfrm>
            <a:off x="5190770" y="2860070"/>
            <a:ext cx="266103"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Naïve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T cell</a:t>
            </a:r>
          </a:p>
        </p:txBody>
      </p:sp>
      <p:sp>
        <p:nvSpPr>
          <p:cNvPr id="141" name="TextBox 140">
            <a:extLst>
              <a:ext uri="{FF2B5EF4-FFF2-40B4-BE49-F238E27FC236}">
                <a16:creationId xmlns:a16="http://schemas.microsoft.com/office/drawing/2014/main" id="{30976C78-C5B3-597B-F785-BF89AE86373A}"/>
              </a:ext>
            </a:extLst>
          </p:cNvPr>
          <p:cNvSpPr txBox="1"/>
          <p:nvPr/>
        </p:nvSpPr>
        <p:spPr>
          <a:xfrm>
            <a:off x="5834612" y="3987181"/>
            <a:ext cx="53220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Eosinophils</a:t>
            </a:r>
          </a:p>
        </p:txBody>
      </p:sp>
      <p:sp>
        <p:nvSpPr>
          <p:cNvPr id="142" name="TextBox 141">
            <a:extLst>
              <a:ext uri="{FF2B5EF4-FFF2-40B4-BE49-F238E27FC236}">
                <a16:creationId xmlns:a16="http://schemas.microsoft.com/office/drawing/2014/main" id="{88954A83-7C4D-EDAC-A4B6-99A024DD8408}"/>
              </a:ext>
            </a:extLst>
          </p:cNvPr>
          <p:cNvSpPr txBox="1"/>
          <p:nvPr/>
        </p:nvSpPr>
        <p:spPr>
          <a:xfrm>
            <a:off x="3012769" y="4119989"/>
            <a:ext cx="2933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 cells</a:t>
            </a:r>
          </a:p>
        </p:txBody>
      </p:sp>
      <p:sp>
        <p:nvSpPr>
          <p:cNvPr id="144" name="TextBox 143">
            <a:extLst>
              <a:ext uri="{FF2B5EF4-FFF2-40B4-BE49-F238E27FC236}">
                <a16:creationId xmlns:a16="http://schemas.microsoft.com/office/drawing/2014/main" id="{400AEB78-494A-0D9D-15B1-CDCAF7AB7CCD}"/>
              </a:ext>
            </a:extLst>
          </p:cNvPr>
          <p:cNvSpPr txBox="1"/>
          <p:nvPr/>
        </p:nvSpPr>
        <p:spPr>
          <a:xfrm>
            <a:off x="3127071" y="3665954"/>
            <a:ext cx="1394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IgE</a:t>
            </a:r>
          </a:p>
        </p:txBody>
      </p:sp>
      <p:sp>
        <p:nvSpPr>
          <p:cNvPr id="145" name="TextBox 144">
            <a:extLst>
              <a:ext uri="{FF2B5EF4-FFF2-40B4-BE49-F238E27FC236}">
                <a16:creationId xmlns:a16="http://schemas.microsoft.com/office/drawing/2014/main" id="{D668B483-3C03-FD1C-ABC6-008C1CFFCAD2}"/>
              </a:ext>
            </a:extLst>
          </p:cNvPr>
          <p:cNvSpPr txBox="1"/>
          <p:nvPr/>
        </p:nvSpPr>
        <p:spPr>
          <a:xfrm>
            <a:off x="2307905" y="3291297"/>
            <a:ext cx="62197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Histamine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Leukotrienes</a:t>
            </a:r>
          </a:p>
        </p:txBody>
      </p:sp>
      <p:sp>
        <p:nvSpPr>
          <p:cNvPr id="146" name="TextBox 145">
            <a:extLst>
              <a:ext uri="{FF2B5EF4-FFF2-40B4-BE49-F238E27FC236}">
                <a16:creationId xmlns:a16="http://schemas.microsoft.com/office/drawing/2014/main" id="{36B84444-7D81-89DB-DD9D-B004991F0472}"/>
              </a:ext>
            </a:extLst>
          </p:cNvPr>
          <p:cNvSpPr txBox="1"/>
          <p:nvPr/>
        </p:nvSpPr>
        <p:spPr>
          <a:xfrm>
            <a:off x="3820740" y="3094390"/>
            <a:ext cx="184350" cy="11541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p:txBody>
      </p:sp>
      <p:sp>
        <p:nvSpPr>
          <p:cNvPr id="147" name="TextBox 146">
            <a:extLst>
              <a:ext uri="{FF2B5EF4-FFF2-40B4-BE49-F238E27FC236}">
                <a16:creationId xmlns:a16="http://schemas.microsoft.com/office/drawing/2014/main" id="{E9A3007D-A74B-0A0F-F1B5-EF3571A88B08}"/>
              </a:ext>
            </a:extLst>
          </p:cNvPr>
          <p:cNvSpPr txBox="1"/>
          <p:nvPr/>
        </p:nvSpPr>
        <p:spPr>
          <a:xfrm rot="19568916">
            <a:off x="4148277" y="3800744"/>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8" name="TextBox 147">
            <a:extLst>
              <a:ext uri="{FF2B5EF4-FFF2-40B4-BE49-F238E27FC236}">
                <a16:creationId xmlns:a16="http://schemas.microsoft.com/office/drawing/2014/main" id="{04B7C501-9AFC-4C91-85A5-B2932AEBE345}"/>
              </a:ext>
            </a:extLst>
          </p:cNvPr>
          <p:cNvSpPr txBox="1"/>
          <p:nvPr/>
        </p:nvSpPr>
        <p:spPr>
          <a:xfrm rot="18326695">
            <a:off x="3739837" y="3393029"/>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9" name="TextBox 148">
            <a:extLst>
              <a:ext uri="{FF2B5EF4-FFF2-40B4-BE49-F238E27FC236}">
                <a16:creationId xmlns:a16="http://schemas.microsoft.com/office/drawing/2014/main" id="{D911F860-5691-B0CE-BB72-EF0646E6BF7A}"/>
              </a:ext>
            </a:extLst>
          </p:cNvPr>
          <p:cNvSpPr txBox="1"/>
          <p:nvPr/>
        </p:nvSpPr>
        <p:spPr>
          <a:xfrm>
            <a:off x="4397698" y="4118600"/>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endParaRPr kumimoji="0" lang="en-US" sz="8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endParaRPr>
          </a:p>
        </p:txBody>
      </p:sp>
      <p:sp>
        <p:nvSpPr>
          <p:cNvPr id="150" name="TextBox 149">
            <a:extLst>
              <a:ext uri="{FF2B5EF4-FFF2-40B4-BE49-F238E27FC236}">
                <a16:creationId xmlns:a16="http://schemas.microsoft.com/office/drawing/2014/main" id="{75ED537C-0097-A31E-F5C6-58DF3218A922}"/>
              </a:ext>
            </a:extLst>
          </p:cNvPr>
          <p:cNvSpPr txBox="1"/>
          <p:nvPr/>
        </p:nvSpPr>
        <p:spPr>
          <a:xfrm>
            <a:off x="4643458" y="3318538"/>
            <a:ext cx="20518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cells</a:t>
            </a:r>
          </a:p>
        </p:txBody>
      </p:sp>
      <p:sp>
        <p:nvSpPr>
          <p:cNvPr id="151" name="TextBox 150">
            <a:extLst>
              <a:ext uri="{FF2B5EF4-FFF2-40B4-BE49-F238E27FC236}">
                <a16:creationId xmlns:a16="http://schemas.microsoft.com/office/drawing/2014/main" id="{C358ACB1-1AB8-F32B-31A5-A6FB3093AF58}"/>
              </a:ext>
            </a:extLst>
          </p:cNvPr>
          <p:cNvSpPr txBox="1"/>
          <p:nvPr/>
        </p:nvSpPr>
        <p:spPr>
          <a:xfrm rot="2099857">
            <a:off x="5445883" y="350753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IL-5</a:t>
            </a:r>
          </a:p>
        </p:txBody>
      </p:sp>
      <p:sp>
        <p:nvSpPr>
          <p:cNvPr id="152" name="TextBox 151">
            <a:extLst>
              <a:ext uri="{FF2B5EF4-FFF2-40B4-BE49-F238E27FC236}">
                <a16:creationId xmlns:a16="http://schemas.microsoft.com/office/drawing/2014/main" id="{1A362EFF-D3B6-12DF-8318-650FB26E4275}"/>
              </a:ext>
            </a:extLst>
          </p:cNvPr>
          <p:cNvSpPr txBox="1"/>
          <p:nvPr/>
        </p:nvSpPr>
        <p:spPr>
          <a:xfrm rot="19585287">
            <a:off x="5592192" y="297338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3" name="TextBox 152">
            <a:extLst>
              <a:ext uri="{FF2B5EF4-FFF2-40B4-BE49-F238E27FC236}">
                <a16:creationId xmlns:a16="http://schemas.microsoft.com/office/drawing/2014/main" id="{00A62D6E-50F3-4034-29B6-F124818F3202}"/>
              </a:ext>
            </a:extLst>
          </p:cNvPr>
          <p:cNvSpPr txBox="1"/>
          <p:nvPr/>
        </p:nvSpPr>
        <p:spPr>
          <a:xfrm rot="1721568">
            <a:off x="5229446" y="4266257"/>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4" name="TextBox 153">
            <a:extLst>
              <a:ext uri="{FF2B5EF4-FFF2-40B4-BE49-F238E27FC236}">
                <a16:creationId xmlns:a16="http://schemas.microsoft.com/office/drawing/2014/main" id="{C2FE5A82-7E21-C1CF-D87E-BA92CC3F01BB}"/>
              </a:ext>
            </a:extLst>
          </p:cNvPr>
          <p:cNvSpPr txBox="1"/>
          <p:nvPr/>
        </p:nvSpPr>
        <p:spPr>
          <a:xfrm rot="19476609">
            <a:off x="6618670" y="350980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IL-5</a:t>
            </a:r>
          </a:p>
        </p:txBody>
      </p:sp>
      <p:sp>
        <p:nvSpPr>
          <p:cNvPr id="155" name="TextBox 154">
            <a:extLst>
              <a:ext uri="{FF2B5EF4-FFF2-40B4-BE49-F238E27FC236}">
                <a16:creationId xmlns:a16="http://schemas.microsoft.com/office/drawing/2014/main" id="{9643C610-F222-F945-67C7-EADE65930604}"/>
              </a:ext>
            </a:extLst>
          </p:cNvPr>
          <p:cNvSpPr txBox="1"/>
          <p:nvPr/>
        </p:nvSpPr>
        <p:spPr>
          <a:xfrm rot="2077529">
            <a:off x="6376152" y="2953478"/>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6" name="TextBox 155">
            <a:extLst>
              <a:ext uri="{FF2B5EF4-FFF2-40B4-BE49-F238E27FC236}">
                <a16:creationId xmlns:a16="http://schemas.microsoft.com/office/drawing/2014/main" id="{6DF598F2-CC1F-BC51-7053-039BE078BC62}"/>
              </a:ext>
            </a:extLst>
          </p:cNvPr>
          <p:cNvSpPr txBox="1"/>
          <p:nvPr/>
        </p:nvSpPr>
        <p:spPr>
          <a:xfrm rot="19935994">
            <a:off x="6695353" y="426686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7" name="TextBox 156">
            <a:extLst>
              <a:ext uri="{FF2B5EF4-FFF2-40B4-BE49-F238E27FC236}">
                <a16:creationId xmlns:a16="http://schemas.microsoft.com/office/drawing/2014/main" id="{AD7521A3-C761-7FED-D22F-9CE5BEDBBDDB}"/>
              </a:ext>
            </a:extLst>
          </p:cNvPr>
          <p:cNvSpPr txBox="1"/>
          <p:nvPr/>
        </p:nvSpPr>
        <p:spPr>
          <a:xfrm>
            <a:off x="7047204" y="305939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158" name="TextBox 157">
            <a:extLst>
              <a:ext uri="{FF2B5EF4-FFF2-40B4-BE49-F238E27FC236}">
                <a16:creationId xmlns:a16="http://schemas.microsoft.com/office/drawing/2014/main" id="{DBEC77BB-542C-C107-044B-2E94568786ED}"/>
              </a:ext>
            </a:extLst>
          </p:cNvPr>
          <p:cNvSpPr txBox="1"/>
          <p:nvPr/>
        </p:nvSpPr>
        <p:spPr>
          <a:xfrm>
            <a:off x="6752640"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IL-25</a:t>
            </a:r>
          </a:p>
        </p:txBody>
      </p:sp>
      <p:sp>
        <p:nvSpPr>
          <p:cNvPr id="159" name="TextBox 158">
            <a:extLst>
              <a:ext uri="{FF2B5EF4-FFF2-40B4-BE49-F238E27FC236}">
                <a16:creationId xmlns:a16="http://schemas.microsoft.com/office/drawing/2014/main" id="{2C13EB76-B508-31A9-5A26-22E5C303711C}"/>
              </a:ext>
            </a:extLst>
          </p:cNvPr>
          <p:cNvSpPr txBox="1"/>
          <p:nvPr/>
        </p:nvSpPr>
        <p:spPr>
          <a:xfrm>
            <a:off x="8274547" y="2256850"/>
            <a:ext cx="321169" cy="226591"/>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35FAC">
                    <a:lumMod val="75000"/>
                  </a:srgbClr>
                </a:solidFill>
                <a:effectLst/>
                <a:uLnTx/>
                <a:uFillTx/>
                <a:latin typeface="Calibri"/>
                <a:ea typeface="+mn-ea"/>
                <a:cs typeface="Calibri"/>
              </a:rPr>
              <a:t>TSLP</a:t>
            </a:r>
          </a:p>
        </p:txBody>
      </p:sp>
      <p:sp>
        <p:nvSpPr>
          <p:cNvPr id="161" name="TextBox 160">
            <a:extLst>
              <a:ext uri="{FF2B5EF4-FFF2-40B4-BE49-F238E27FC236}">
                <a16:creationId xmlns:a16="http://schemas.microsoft.com/office/drawing/2014/main" id="{86A5E76A-7E60-8958-6A1D-C9ED5201C4EB}"/>
              </a:ext>
            </a:extLst>
          </p:cNvPr>
          <p:cNvSpPr txBox="1"/>
          <p:nvPr/>
        </p:nvSpPr>
        <p:spPr>
          <a:xfrm>
            <a:off x="7048944" y="4260513"/>
            <a:ext cx="724572"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Smooth muscle</a:t>
            </a:r>
          </a:p>
        </p:txBody>
      </p:sp>
      <p:sp>
        <p:nvSpPr>
          <p:cNvPr id="164" name="TextBox 163">
            <a:extLst>
              <a:ext uri="{FF2B5EF4-FFF2-40B4-BE49-F238E27FC236}">
                <a16:creationId xmlns:a16="http://schemas.microsoft.com/office/drawing/2014/main" id="{854BBB09-2639-DC71-3C1B-DB92A42AAF15}"/>
              </a:ext>
            </a:extLst>
          </p:cNvPr>
          <p:cNvSpPr txBox="1"/>
          <p:nvPr/>
        </p:nvSpPr>
        <p:spPr>
          <a:xfrm>
            <a:off x="9610310" y="4129627"/>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IL-6</a:t>
            </a:r>
          </a:p>
        </p:txBody>
      </p:sp>
      <p:sp>
        <p:nvSpPr>
          <p:cNvPr id="165" name="TextBox 164">
            <a:extLst>
              <a:ext uri="{FF2B5EF4-FFF2-40B4-BE49-F238E27FC236}">
                <a16:creationId xmlns:a16="http://schemas.microsoft.com/office/drawing/2014/main" id="{3CBED91A-B912-93F3-BA79-F08D54B3390D}"/>
              </a:ext>
            </a:extLst>
          </p:cNvPr>
          <p:cNvSpPr txBox="1"/>
          <p:nvPr/>
        </p:nvSpPr>
        <p:spPr>
          <a:xfrm>
            <a:off x="9267706" y="3337769"/>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Fibroblast</a:t>
            </a:r>
          </a:p>
        </p:txBody>
      </p:sp>
      <p:sp>
        <p:nvSpPr>
          <p:cNvPr id="166" name="TextBox 165">
            <a:extLst>
              <a:ext uri="{FF2B5EF4-FFF2-40B4-BE49-F238E27FC236}">
                <a16:creationId xmlns:a16="http://schemas.microsoft.com/office/drawing/2014/main" id="{FB1E327C-0197-FA35-937D-3CA4D101C7D1}"/>
              </a:ext>
            </a:extLst>
          </p:cNvPr>
          <p:cNvSpPr txBox="1"/>
          <p:nvPr/>
        </p:nvSpPr>
        <p:spPr>
          <a:xfrm>
            <a:off x="9093828" y="2542446"/>
            <a:ext cx="4039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Collagen</a:t>
            </a:r>
          </a:p>
        </p:txBody>
      </p:sp>
      <p:sp>
        <p:nvSpPr>
          <p:cNvPr id="168" name="TextBox 167">
            <a:extLst>
              <a:ext uri="{FF2B5EF4-FFF2-40B4-BE49-F238E27FC236}">
                <a16:creationId xmlns:a16="http://schemas.microsoft.com/office/drawing/2014/main" id="{2C4BCB92-4A53-CBFB-F841-B70F998EA530}"/>
              </a:ext>
            </a:extLst>
          </p:cNvPr>
          <p:cNvSpPr txBox="1"/>
          <p:nvPr/>
        </p:nvSpPr>
        <p:spPr>
          <a:xfrm>
            <a:off x="7945735" y="3407020"/>
            <a:ext cx="248471" cy="15389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grpSp>
        <p:nvGrpSpPr>
          <p:cNvPr id="169" name="Graphic 2442">
            <a:extLst>
              <a:ext uri="{FF2B5EF4-FFF2-40B4-BE49-F238E27FC236}">
                <a16:creationId xmlns:a16="http://schemas.microsoft.com/office/drawing/2014/main" id="{64BA3ED3-9446-0537-C3E7-C1D0E7C62347}"/>
              </a:ext>
            </a:extLst>
          </p:cNvPr>
          <p:cNvGrpSpPr/>
          <p:nvPr/>
        </p:nvGrpSpPr>
        <p:grpSpPr>
          <a:xfrm rot="401577">
            <a:off x="3880668" y="3315678"/>
            <a:ext cx="257941" cy="478206"/>
            <a:chOff x="7388833" y="5476246"/>
            <a:chExt cx="373677" cy="630032"/>
          </a:xfrm>
          <a:solidFill>
            <a:srgbClr val="A21383"/>
          </a:solidFill>
        </p:grpSpPr>
        <p:sp>
          <p:nvSpPr>
            <p:cNvPr id="2493" name="Freeform 2445">
              <a:extLst>
                <a:ext uri="{FF2B5EF4-FFF2-40B4-BE49-F238E27FC236}">
                  <a16:creationId xmlns:a16="http://schemas.microsoft.com/office/drawing/2014/main" id="{DAD6A2E2-FEFF-BA1C-FC71-342A11688F75}"/>
                </a:ext>
              </a:extLst>
            </p:cNvPr>
            <p:cNvSpPr/>
            <p:nvPr/>
          </p:nvSpPr>
          <p:spPr>
            <a:xfrm>
              <a:off x="7411227" y="5476246"/>
              <a:ext cx="351283" cy="592220"/>
            </a:xfrm>
            <a:custGeom>
              <a:avLst/>
              <a:gdLst>
                <a:gd name="connsiteX0" fmla="*/ 351285 w 351284"/>
                <a:gd name="connsiteY0" fmla="*/ 0 h 592224"/>
                <a:gd name="connsiteX1" fmla="*/ 0 w 351284"/>
                <a:gd name="connsiteY1" fmla="*/ 592224 h 592224"/>
              </a:gdLst>
              <a:ahLst/>
              <a:cxnLst>
                <a:cxn ang="0">
                  <a:pos x="connsiteX0" y="connsiteY0"/>
                </a:cxn>
                <a:cxn ang="0">
                  <a:pos x="connsiteX1" y="connsiteY1"/>
                </a:cxn>
              </a:cxnLst>
              <a:rect l="l" t="t" r="r" b="b"/>
              <a:pathLst>
                <a:path w="351284" h="592224">
                  <a:moveTo>
                    <a:pt x="351285" y="0"/>
                  </a:moveTo>
                  <a:lnTo>
                    <a:pt x="0" y="592224"/>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4" name="Freeform 2446">
              <a:extLst>
                <a:ext uri="{FF2B5EF4-FFF2-40B4-BE49-F238E27FC236}">
                  <a16:creationId xmlns:a16="http://schemas.microsoft.com/office/drawing/2014/main" id="{87CC8198-2681-1490-8319-61BC2973F085}"/>
                </a:ext>
              </a:extLst>
            </p:cNvPr>
            <p:cNvSpPr/>
            <p:nvPr/>
          </p:nvSpPr>
          <p:spPr>
            <a:xfrm>
              <a:off x="7388833" y="6045244"/>
              <a:ext cx="53261" cy="61034"/>
            </a:xfrm>
            <a:custGeom>
              <a:avLst/>
              <a:gdLst>
                <a:gd name="connsiteX0" fmla="*/ 735 w 53261"/>
                <a:gd name="connsiteY0" fmla="*/ 0 h 61034"/>
                <a:gd name="connsiteX1" fmla="*/ 0 w 53261"/>
                <a:gd name="connsiteY1" fmla="*/ 61034 h 61034"/>
                <a:gd name="connsiteX2" fmla="*/ 53262 w 53261"/>
                <a:gd name="connsiteY2" fmla="*/ 31160 h 61034"/>
                <a:gd name="connsiteX3" fmla="*/ 735 w 53261"/>
                <a:gd name="connsiteY3" fmla="*/ 0 h 61034"/>
              </a:gdLst>
              <a:ahLst/>
              <a:cxnLst>
                <a:cxn ang="0">
                  <a:pos x="connsiteX0" y="connsiteY0"/>
                </a:cxn>
                <a:cxn ang="0">
                  <a:pos x="connsiteX1" y="connsiteY1"/>
                </a:cxn>
                <a:cxn ang="0">
                  <a:pos x="connsiteX2" y="connsiteY2"/>
                </a:cxn>
                <a:cxn ang="0">
                  <a:pos x="connsiteX3" y="connsiteY3"/>
                </a:cxn>
              </a:cxnLst>
              <a:rect l="l" t="t" r="r" b="b"/>
              <a:pathLst>
                <a:path w="53261" h="61034">
                  <a:moveTo>
                    <a:pt x="735" y="0"/>
                  </a:moveTo>
                  <a:lnTo>
                    <a:pt x="0" y="61034"/>
                  </a:lnTo>
                  <a:lnTo>
                    <a:pt x="53262" y="31160"/>
                  </a:lnTo>
                  <a:lnTo>
                    <a:pt x="735"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0" name="Group 169">
            <a:extLst>
              <a:ext uri="{FF2B5EF4-FFF2-40B4-BE49-F238E27FC236}">
                <a16:creationId xmlns:a16="http://schemas.microsoft.com/office/drawing/2014/main" id="{CEB2A609-E194-E0FF-B2A5-1092FD8353A7}"/>
              </a:ext>
            </a:extLst>
          </p:cNvPr>
          <p:cNvGrpSpPr/>
          <p:nvPr/>
        </p:nvGrpSpPr>
        <p:grpSpPr>
          <a:xfrm>
            <a:off x="3958667" y="3665104"/>
            <a:ext cx="880704" cy="577321"/>
            <a:chOff x="3869982" y="3713634"/>
            <a:chExt cx="880686" cy="577309"/>
          </a:xfrm>
        </p:grpSpPr>
        <p:sp>
          <p:nvSpPr>
            <p:cNvPr id="2490" name="Freeform 2448">
              <a:extLst>
                <a:ext uri="{FF2B5EF4-FFF2-40B4-BE49-F238E27FC236}">
                  <a16:creationId xmlns:a16="http://schemas.microsoft.com/office/drawing/2014/main" id="{7D135CD5-3A11-85C7-A8B2-7D2B09D8B463}"/>
                </a:ext>
              </a:extLst>
            </p:cNvPr>
            <p:cNvSpPr/>
            <p:nvPr/>
          </p:nvSpPr>
          <p:spPr>
            <a:xfrm>
              <a:off x="3906774" y="3713634"/>
              <a:ext cx="843894" cy="553210"/>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1" name="Freeform 2449">
              <a:extLst>
                <a:ext uri="{FF2B5EF4-FFF2-40B4-BE49-F238E27FC236}">
                  <a16:creationId xmlns:a16="http://schemas.microsoft.com/office/drawing/2014/main" id="{63BF1CFA-C4F7-7460-E921-0CE7B7F11F4D}"/>
                </a:ext>
              </a:extLst>
            </p:cNvPr>
            <p:cNvSpPr/>
            <p:nvPr/>
          </p:nvSpPr>
          <p:spPr>
            <a:xfrm>
              <a:off x="3869982" y="4236370"/>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1" name="Graphic 2442">
            <a:extLst>
              <a:ext uri="{FF2B5EF4-FFF2-40B4-BE49-F238E27FC236}">
                <a16:creationId xmlns:a16="http://schemas.microsoft.com/office/drawing/2014/main" id="{B9BE2857-561E-9417-4A5D-13E54C5AB7E1}"/>
              </a:ext>
            </a:extLst>
          </p:cNvPr>
          <p:cNvGrpSpPr/>
          <p:nvPr/>
        </p:nvGrpSpPr>
        <p:grpSpPr>
          <a:xfrm>
            <a:off x="4325109" y="4042216"/>
            <a:ext cx="61137" cy="392465"/>
            <a:chOff x="7893108" y="6127558"/>
            <a:chExt cx="61036" cy="391820"/>
          </a:xfrm>
          <a:solidFill>
            <a:srgbClr val="A21383"/>
          </a:solidFill>
        </p:grpSpPr>
        <p:sp>
          <p:nvSpPr>
            <p:cNvPr id="2487" name="Freeform 2451">
              <a:extLst>
                <a:ext uri="{FF2B5EF4-FFF2-40B4-BE49-F238E27FC236}">
                  <a16:creationId xmlns:a16="http://schemas.microsoft.com/office/drawing/2014/main" id="{9A9911A8-5604-1521-F3A7-79F1D8D6271F}"/>
                </a:ext>
              </a:extLst>
            </p:cNvPr>
            <p:cNvSpPr/>
            <p:nvPr/>
          </p:nvSpPr>
          <p:spPr>
            <a:xfrm>
              <a:off x="7923553" y="6127558"/>
              <a:ext cx="6122" cy="347904"/>
            </a:xfrm>
            <a:custGeom>
              <a:avLst/>
              <a:gdLst>
                <a:gd name="connsiteX0" fmla="*/ 0 w 6122"/>
                <a:gd name="connsiteY0" fmla="*/ 0 h 347902"/>
                <a:gd name="connsiteX1" fmla="*/ 0 w 6122"/>
                <a:gd name="connsiteY1" fmla="*/ 347903 h 347902"/>
              </a:gdLst>
              <a:ahLst/>
              <a:cxnLst>
                <a:cxn ang="0">
                  <a:pos x="connsiteX0" y="connsiteY0"/>
                </a:cxn>
                <a:cxn ang="0">
                  <a:pos x="connsiteX1" y="connsiteY1"/>
                </a:cxn>
              </a:cxnLst>
              <a:rect l="l" t="t" r="r" b="b"/>
              <a:pathLst>
                <a:path w="6122" h="347902">
                  <a:moveTo>
                    <a:pt x="0" y="0"/>
                  </a:moveTo>
                  <a:lnTo>
                    <a:pt x="0" y="347903"/>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8" name="Freeform 2452">
              <a:extLst>
                <a:ext uri="{FF2B5EF4-FFF2-40B4-BE49-F238E27FC236}">
                  <a16:creationId xmlns:a16="http://schemas.microsoft.com/office/drawing/2014/main" id="{3E209F00-BF18-9F13-FE23-0A75B103D310}"/>
                </a:ext>
              </a:extLst>
            </p:cNvPr>
            <p:cNvSpPr/>
            <p:nvPr/>
          </p:nvSpPr>
          <p:spPr>
            <a:xfrm>
              <a:off x="7893108" y="6466486"/>
              <a:ext cx="61036" cy="52892"/>
            </a:xfrm>
            <a:custGeom>
              <a:avLst/>
              <a:gdLst>
                <a:gd name="connsiteX0" fmla="*/ 0 w 61036"/>
                <a:gd name="connsiteY0" fmla="*/ 0 h 52892"/>
                <a:gd name="connsiteX1" fmla="*/ 30488 w 61036"/>
                <a:gd name="connsiteY1" fmla="*/ 52892 h 52892"/>
                <a:gd name="connsiteX2" fmla="*/ 61037 w 61036"/>
                <a:gd name="connsiteY2" fmla="*/ 0 h 52892"/>
                <a:gd name="connsiteX3" fmla="*/ 0 w 61036"/>
                <a:gd name="connsiteY3" fmla="*/ 0 h 52892"/>
              </a:gdLst>
              <a:ahLst/>
              <a:cxnLst>
                <a:cxn ang="0">
                  <a:pos x="connsiteX0" y="connsiteY0"/>
                </a:cxn>
                <a:cxn ang="0">
                  <a:pos x="connsiteX1" y="connsiteY1"/>
                </a:cxn>
                <a:cxn ang="0">
                  <a:pos x="connsiteX2" y="connsiteY2"/>
                </a:cxn>
                <a:cxn ang="0">
                  <a:pos x="connsiteX3" y="connsiteY3"/>
                </a:cxn>
              </a:cxnLst>
              <a:rect l="l" t="t" r="r" b="b"/>
              <a:pathLst>
                <a:path w="61036" h="52892">
                  <a:moveTo>
                    <a:pt x="0" y="0"/>
                  </a:moveTo>
                  <a:lnTo>
                    <a:pt x="30488" y="52892"/>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72" name="Freeform 2453">
            <a:extLst>
              <a:ext uri="{FF2B5EF4-FFF2-40B4-BE49-F238E27FC236}">
                <a16:creationId xmlns:a16="http://schemas.microsoft.com/office/drawing/2014/main" id="{BD4BE16C-A1B5-4173-0B0E-6B30DACCFEAA}"/>
              </a:ext>
            </a:extLst>
          </p:cNvPr>
          <p:cNvSpPr/>
          <p:nvPr/>
        </p:nvSpPr>
        <p:spPr>
          <a:xfrm>
            <a:off x="4355605" y="3312947"/>
            <a:ext cx="6132" cy="364972"/>
          </a:xfrm>
          <a:custGeom>
            <a:avLst/>
            <a:gdLst>
              <a:gd name="connsiteX0" fmla="*/ 0 w 6122"/>
              <a:gd name="connsiteY0" fmla="*/ 0 h 364370"/>
              <a:gd name="connsiteX1" fmla="*/ 0 w 6122"/>
              <a:gd name="connsiteY1" fmla="*/ 364370 h 364370"/>
            </a:gdLst>
            <a:ahLst/>
            <a:cxnLst>
              <a:cxn ang="0">
                <a:pos x="connsiteX0" y="connsiteY0"/>
              </a:cxn>
              <a:cxn ang="0">
                <a:pos x="connsiteX1" y="connsiteY1"/>
              </a:cxn>
            </a:cxnLst>
            <a:rect l="l" t="t" r="r" b="b"/>
            <a:pathLst>
              <a:path w="6122" h="364370">
                <a:moveTo>
                  <a:pt x="0" y="0"/>
                </a:moveTo>
                <a:lnTo>
                  <a:pt x="0" y="36437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nvGrpSpPr>
          <p:cNvPr id="173" name="Graphic 2442">
            <a:extLst>
              <a:ext uri="{FF2B5EF4-FFF2-40B4-BE49-F238E27FC236}">
                <a16:creationId xmlns:a16="http://schemas.microsoft.com/office/drawing/2014/main" id="{B1AABD42-D4D2-C91E-DE13-10E9969BF9B7}"/>
              </a:ext>
            </a:extLst>
          </p:cNvPr>
          <p:cNvGrpSpPr/>
          <p:nvPr/>
        </p:nvGrpSpPr>
        <p:grpSpPr>
          <a:xfrm>
            <a:off x="5344098" y="3549028"/>
            <a:ext cx="307834" cy="204233"/>
            <a:chOff x="8910534" y="5635163"/>
            <a:chExt cx="307329" cy="203897"/>
          </a:xfrm>
          <a:solidFill>
            <a:srgbClr val="A21383"/>
          </a:solidFill>
        </p:grpSpPr>
        <p:sp>
          <p:nvSpPr>
            <p:cNvPr id="2485" name="Freeform 2461">
              <a:extLst>
                <a:ext uri="{FF2B5EF4-FFF2-40B4-BE49-F238E27FC236}">
                  <a16:creationId xmlns:a16="http://schemas.microsoft.com/office/drawing/2014/main" id="{FCE7EE6F-FAEA-4494-A727-790C07A2D30E}"/>
                </a:ext>
              </a:extLst>
            </p:cNvPr>
            <p:cNvSpPr/>
            <p:nvPr/>
          </p:nvSpPr>
          <p:spPr>
            <a:xfrm>
              <a:off x="8910534" y="5635163"/>
              <a:ext cx="270781" cy="179614"/>
            </a:xfrm>
            <a:custGeom>
              <a:avLst/>
              <a:gdLst>
                <a:gd name="connsiteX0" fmla="*/ 270779 w 270779"/>
                <a:gd name="connsiteY0" fmla="*/ 179614 h 179613"/>
                <a:gd name="connsiteX1" fmla="*/ 0 w 270779"/>
                <a:gd name="connsiteY1" fmla="*/ 0 h 179613"/>
              </a:gdLst>
              <a:ahLst/>
              <a:cxnLst>
                <a:cxn ang="0">
                  <a:pos x="connsiteX0" y="connsiteY0"/>
                </a:cxn>
                <a:cxn ang="0">
                  <a:pos x="connsiteX1" y="connsiteY1"/>
                </a:cxn>
              </a:cxnLst>
              <a:rect l="l" t="t" r="r" b="b"/>
              <a:pathLst>
                <a:path w="270779" h="179613">
                  <a:moveTo>
                    <a:pt x="270779" y="179614"/>
                  </a:moveTo>
                  <a:lnTo>
                    <a:pt x="0"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6" name="Freeform 2462">
              <a:extLst>
                <a:ext uri="{FF2B5EF4-FFF2-40B4-BE49-F238E27FC236}">
                  <a16:creationId xmlns:a16="http://schemas.microsoft.com/office/drawing/2014/main" id="{0202CBB5-53AB-4669-8BB1-0B1EDF8652C0}"/>
                </a:ext>
              </a:extLst>
            </p:cNvPr>
            <p:cNvSpPr/>
            <p:nvPr/>
          </p:nvSpPr>
          <p:spPr>
            <a:xfrm>
              <a:off x="9156949" y="5784393"/>
              <a:ext cx="60914" cy="54667"/>
            </a:xfrm>
            <a:custGeom>
              <a:avLst/>
              <a:gdLst>
                <a:gd name="connsiteX0" fmla="*/ 33733 w 60914"/>
                <a:gd name="connsiteY0" fmla="*/ 0 h 54667"/>
                <a:gd name="connsiteX1" fmla="*/ 60915 w 60914"/>
                <a:gd name="connsiteY1" fmla="*/ 54668 h 54667"/>
                <a:gd name="connsiteX2" fmla="*/ 0 w 60914"/>
                <a:gd name="connsiteY2" fmla="*/ 50872 h 54667"/>
                <a:gd name="connsiteX3" fmla="*/ 33733 w 60914"/>
                <a:gd name="connsiteY3" fmla="*/ 0 h 54667"/>
              </a:gdLst>
              <a:ahLst/>
              <a:cxnLst>
                <a:cxn ang="0">
                  <a:pos x="connsiteX0" y="connsiteY0"/>
                </a:cxn>
                <a:cxn ang="0">
                  <a:pos x="connsiteX1" y="connsiteY1"/>
                </a:cxn>
                <a:cxn ang="0">
                  <a:pos x="connsiteX2" y="connsiteY2"/>
                </a:cxn>
                <a:cxn ang="0">
                  <a:pos x="connsiteX3" y="connsiteY3"/>
                </a:cxn>
              </a:cxnLst>
              <a:rect l="l" t="t" r="r" b="b"/>
              <a:pathLst>
                <a:path w="60914" h="54667">
                  <a:moveTo>
                    <a:pt x="33733" y="0"/>
                  </a:moveTo>
                  <a:lnTo>
                    <a:pt x="60915" y="54668"/>
                  </a:lnTo>
                  <a:lnTo>
                    <a:pt x="0" y="50872"/>
                  </a:lnTo>
                  <a:lnTo>
                    <a:pt x="33733"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4" name="Graphic 2442">
            <a:extLst>
              <a:ext uri="{FF2B5EF4-FFF2-40B4-BE49-F238E27FC236}">
                <a16:creationId xmlns:a16="http://schemas.microsoft.com/office/drawing/2014/main" id="{733A77EC-BE23-6CCA-5F97-F28FA344784C}"/>
              </a:ext>
            </a:extLst>
          </p:cNvPr>
          <p:cNvGrpSpPr/>
          <p:nvPr/>
        </p:nvGrpSpPr>
        <p:grpSpPr>
          <a:xfrm>
            <a:off x="5066742" y="3139242"/>
            <a:ext cx="88671" cy="165411"/>
            <a:chOff x="8633512" y="5226050"/>
            <a:chExt cx="88524" cy="165139"/>
          </a:xfrm>
          <a:solidFill>
            <a:srgbClr val="A21383"/>
          </a:solidFill>
        </p:grpSpPr>
        <p:sp>
          <p:nvSpPr>
            <p:cNvPr id="2483" name="Freeform 2464">
              <a:extLst>
                <a:ext uri="{FF2B5EF4-FFF2-40B4-BE49-F238E27FC236}">
                  <a16:creationId xmlns:a16="http://schemas.microsoft.com/office/drawing/2014/main" id="{0E9C77F4-E566-9E35-FEF5-7C5CBDD503E1}"/>
                </a:ext>
              </a:extLst>
            </p:cNvPr>
            <p:cNvSpPr/>
            <p:nvPr/>
          </p:nvSpPr>
          <p:spPr>
            <a:xfrm>
              <a:off x="8677725" y="5226050"/>
              <a:ext cx="6122" cy="126844"/>
            </a:xfrm>
            <a:custGeom>
              <a:avLst/>
              <a:gdLst>
                <a:gd name="connsiteX0" fmla="*/ 0 w 6122"/>
                <a:gd name="connsiteY0" fmla="*/ 126844 h 126843"/>
                <a:gd name="connsiteX1" fmla="*/ 0 w 6122"/>
                <a:gd name="connsiteY1" fmla="*/ 0 h 126843"/>
              </a:gdLst>
              <a:ahLst/>
              <a:cxnLst>
                <a:cxn ang="0">
                  <a:pos x="connsiteX0" y="connsiteY0"/>
                </a:cxn>
                <a:cxn ang="0">
                  <a:pos x="connsiteX1" y="connsiteY1"/>
                </a:cxn>
              </a:cxnLst>
              <a:rect l="l" t="t" r="r" b="b"/>
              <a:pathLst>
                <a:path w="6122" h="126843">
                  <a:moveTo>
                    <a:pt x="0" y="126844"/>
                  </a:moveTo>
                  <a:lnTo>
                    <a:pt x="0" y="0"/>
                  </a:lnTo>
                </a:path>
              </a:pathLst>
            </a:custGeom>
            <a:ln w="444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4" name="Freeform 2465">
              <a:extLst>
                <a:ext uri="{FF2B5EF4-FFF2-40B4-BE49-F238E27FC236}">
                  <a16:creationId xmlns:a16="http://schemas.microsoft.com/office/drawing/2014/main" id="{6FDD8C30-BB7D-544E-11C3-B2130FA76F61}"/>
                </a:ext>
              </a:extLst>
            </p:cNvPr>
            <p:cNvSpPr/>
            <p:nvPr/>
          </p:nvSpPr>
          <p:spPr>
            <a:xfrm>
              <a:off x="8633512" y="5346929"/>
              <a:ext cx="88524" cy="44260"/>
            </a:xfrm>
            <a:custGeom>
              <a:avLst/>
              <a:gdLst>
                <a:gd name="connsiteX0" fmla="*/ 0 w 88524"/>
                <a:gd name="connsiteY0" fmla="*/ 0 h 44260"/>
                <a:gd name="connsiteX1" fmla="*/ 88525 w 88524"/>
                <a:gd name="connsiteY1" fmla="*/ 0 h 44260"/>
                <a:gd name="connsiteX2" fmla="*/ 44262 w 88524"/>
                <a:gd name="connsiteY2" fmla="*/ 44261 h 44260"/>
                <a:gd name="connsiteX3" fmla="*/ 0 w 88524"/>
                <a:gd name="connsiteY3" fmla="*/ 0 h 44260"/>
              </a:gdLst>
              <a:ahLst/>
              <a:cxnLst>
                <a:cxn ang="0">
                  <a:pos x="connsiteX0" y="connsiteY0"/>
                </a:cxn>
                <a:cxn ang="0">
                  <a:pos x="connsiteX1" y="connsiteY1"/>
                </a:cxn>
                <a:cxn ang="0">
                  <a:pos x="connsiteX2" y="connsiteY2"/>
                </a:cxn>
                <a:cxn ang="0">
                  <a:pos x="connsiteX3" y="connsiteY3"/>
                </a:cxn>
              </a:cxnLst>
              <a:rect l="l" t="t" r="r" b="b"/>
              <a:pathLst>
                <a:path w="88524" h="44260">
                  <a:moveTo>
                    <a:pt x="0" y="0"/>
                  </a:moveTo>
                  <a:lnTo>
                    <a:pt x="88525" y="0"/>
                  </a:lnTo>
                  <a:lnTo>
                    <a:pt x="44262" y="44261"/>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5" name="Graphic 2442">
            <a:extLst>
              <a:ext uri="{FF2B5EF4-FFF2-40B4-BE49-F238E27FC236}">
                <a16:creationId xmlns:a16="http://schemas.microsoft.com/office/drawing/2014/main" id="{B0F86DCB-B5CE-1009-0DB4-4FD48BE58239}"/>
              </a:ext>
            </a:extLst>
          </p:cNvPr>
          <p:cNvGrpSpPr/>
          <p:nvPr/>
        </p:nvGrpSpPr>
        <p:grpSpPr>
          <a:xfrm>
            <a:off x="7996110" y="3697949"/>
            <a:ext cx="236051" cy="639113"/>
            <a:chOff x="11812378" y="5783858"/>
            <a:chExt cx="235661" cy="638063"/>
          </a:xfrm>
        </p:grpSpPr>
        <p:sp>
          <p:nvSpPr>
            <p:cNvPr id="2481" name="Freeform 2473">
              <a:extLst>
                <a:ext uri="{FF2B5EF4-FFF2-40B4-BE49-F238E27FC236}">
                  <a16:creationId xmlns:a16="http://schemas.microsoft.com/office/drawing/2014/main" id="{EFF0DC84-22BE-F7E4-7246-847A8B43DBB2}"/>
                </a:ext>
              </a:extLst>
            </p:cNvPr>
            <p:cNvSpPr/>
            <p:nvPr/>
          </p:nvSpPr>
          <p:spPr>
            <a:xfrm>
              <a:off x="11812378" y="5814083"/>
              <a:ext cx="203680" cy="607838"/>
            </a:xfrm>
            <a:custGeom>
              <a:avLst/>
              <a:gdLst>
                <a:gd name="connsiteX0" fmla="*/ 203682 w 203681"/>
                <a:gd name="connsiteY0" fmla="*/ 0 h 607834"/>
                <a:gd name="connsiteX1" fmla="*/ 0 w 203681"/>
                <a:gd name="connsiteY1" fmla="*/ 192164 h 607834"/>
                <a:gd name="connsiteX2" fmla="*/ 0 w 203681"/>
                <a:gd name="connsiteY2" fmla="*/ 607835 h 607834"/>
              </a:gdLst>
              <a:ahLst/>
              <a:cxnLst>
                <a:cxn ang="0">
                  <a:pos x="connsiteX0" y="connsiteY0"/>
                </a:cxn>
                <a:cxn ang="0">
                  <a:pos x="connsiteX1" y="connsiteY1"/>
                </a:cxn>
                <a:cxn ang="0">
                  <a:pos x="connsiteX2" y="connsiteY2"/>
                </a:cxn>
              </a:cxnLst>
              <a:rect l="l" t="t" r="r" b="b"/>
              <a:pathLst>
                <a:path w="203681" h="607834">
                  <a:moveTo>
                    <a:pt x="203682" y="0"/>
                  </a:moveTo>
                  <a:lnTo>
                    <a:pt x="0" y="192164"/>
                  </a:lnTo>
                  <a:lnTo>
                    <a:pt x="0" y="607835"/>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2" name="Freeform 2474">
              <a:extLst>
                <a:ext uri="{FF2B5EF4-FFF2-40B4-BE49-F238E27FC236}">
                  <a16:creationId xmlns:a16="http://schemas.microsoft.com/office/drawing/2014/main" id="{6BE49460-6BE9-C63A-F74B-719427BAF837}"/>
                </a:ext>
              </a:extLst>
            </p:cNvPr>
            <p:cNvSpPr/>
            <p:nvPr/>
          </p:nvSpPr>
          <p:spPr>
            <a:xfrm>
              <a:off x="11988656" y="5783858"/>
              <a:ext cx="59383" cy="58463"/>
            </a:xfrm>
            <a:custGeom>
              <a:avLst/>
              <a:gdLst>
                <a:gd name="connsiteX0" fmla="*/ 0 w 59383"/>
                <a:gd name="connsiteY0" fmla="*/ 14080 h 58463"/>
                <a:gd name="connsiteX1" fmla="*/ 59384 w 59383"/>
                <a:gd name="connsiteY1" fmla="*/ 0 h 58463"/>
                <a:gd name="connsiteX2" fmla="*/ 41875 w 59383"/>
                <a:gd name="connsiteY2" fmla="*/ 58463 h 58463"/>
                <a:gd name="connsiteX3" fmla="*/ 0 w 59383"/>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3" h="58463">
                  <a:moveTo>
                    <a:pt x="0" y="14080"/>
                  </a:moveTo>
                  <a:lnTo>
                    <a:pt x="59384"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6" name="Graphic 2442">
            <a:extLst>
              <a:ext uri="{FF2B5EF4-FFF2-40B4-BE49-F238E27FC236}">
                <a16:creationId xmlns:a16="http://schemas.microsoft.com/office/drawing/2014/main" id="{08821CDF-EDBC-2017-79C0-07AB19639924}"/>
              </a:ext>
            </a:extLst>
          </p:cNvPr>
          <p:cNvGrpSpPr/>
          <p:nvPr/>
        </p:nvGrpSpPr>
        <p:grpSpPr>
          <a:xfrm>
            <a:off x="8730274" y="3155882"/>
            <a:ext cx="163341" cy="154090"/>
            <a:chOff x="12462647" y="5280128"/>
            <a:chExt cx="163072" cy="153837"/>
          </a:xfrm>
          <a:solidFill>
            <a:srgbClr val="A21383"/>
          </a:solidFill>
        </p:grpSpPr>
        <p:sp>
          <p:nvSpPr>
            <p:cNvPr id="2479" name="Freeform 2476">
              <a:extLst>
                <a:ext uri="{FF2B5EF4-FFF2-40B4-BE49-F238E27FC236}">
                  <a16:creationId xmlns:a16="http://schemas.microsoft.com/office/drawing/2014/main" id="{313165CA-A6E5-DDD0-07A6-0E76A0603555}"/>
                </a:ext>
              </a:extLst>
            </p:cNvPr>
            <p:cNvSpPr/>
            <p:nvPr/>
          </p:nvSpPr>
          <p:spPr>
            <a:xfrm>
              <a:off x="12462647" y="5310304"/>
              <a:ext cx="131073" cy="123661"/>
            </a:xfrm>
            <a:custGeom>
              <a:avLst/>
              <a:gdLst>
                <a:gd name="connsiteX0" fmla="*/ 131073 w 131073"/>
                <a:gd name="connsiteY0" fmla="*/ 0 h 123660"/>
                <a:gd name="connsiteX1" fmla="*/ 0 w 131073"/>
                <a:gd name="connsiteY1" fmla="*/ 123661 h 123660"/>
              </a:gdLst>
              <a:ahLst/>
              <a:cxnLst>
                <a:cxn ang="0">
                  <a:pos x="connsiteX0" y="connsiteY0"/>
                </a:cxn>
                <a:cxn ang="0">
                  <a:pos x="connsiteX1" y="connsiteY1"/>
                </a:cxn>
              </a:cxnLst>
              <a:rect l="l" t="t" r="r" b="b"/>
              <a:pathLst>
                <a:path w="131073" h="123660">
                  <a:moveTo>
                    <a:pt x="131073" y="0"/>
                  </a:moveTo>
                  <a:lnTo>
                    <a:pt x="0" y="123661"/>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0" name="Freeform 2477">
              <a:extLst>
                <a:ext uri="{FF2B5EF4-FFF2-40B4-BE49-F238E27FC236}">
                  <a16:creationId xmlns:a16="http://schemas.microsoft.com/office/drawing/2014/main" id="{1F025361-FC01-FAA6-5713-424C1FEFB89D}"/>
                </a:ext>
              </a:extLst>
            </p:cNvPr>
            <p:cNvSpPr/>
            <p:nvPr/>
          </p:nvSpPr>
          <p:spPr>
            <a:xfrm>
              <a:off x="12566335" y="5280128"/>
              <a:ext cx="59384" cy="58463"/>
            </a:xfrm>
            <a:custGeom>
              <a:avLst/>
              <a:gdLst>
                <a:gd name="connsiteX0" fmla="*/ 0 w 59384"/>
                <a:gd name="connsiteY0" fmla="*/ 14080 h 58463"/>
                <a:gd name="connsiteX1" fmla="*/ 59385 w 59384"/>
                <a:gd name="connsiteY1" fmla="*/ 0 h 58463"/>
                <a:gd name="connsiteX2" fmla="*/ 41875 w 59384"/>
                <a:gd name="connsiteY2" fmla="*/ 58463 h 58463"/>
                <a:gd name="connsiteX3" fmla="*/ 0 w 59384"/>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4" h="58463">
                  <a:moveTo>
                    <a:pt x="0" y="14080"/>
                  </a:moveTo>
                  <a:lnTo>
                    <a:pt x="59385"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7" name="Graphic 2442">
            <a:extLst>
              <a:ext uri="{FF2B5EF4-FFF2-40B4-BE49-F238E27FC236}">
                <a16:creationId xmlns:a16="http://schemas.microsoft.com/office/drawing/2014/main" id="{0053F936-EE15-A7B3-1345-6B0A2EB06555}"/>
              </a:ext>
            </a:extLst>
          </p:cNvPr>
          <p:cNvGrpSpPr/>
          <p:nvPr/>
        </p:nvGrpSpPr>
        <p:grpSpPr>
          <a:xfrm>
            <a:off x="8058556" y="3763657"/>
            <a:ext cx="248342" cy="573377"/>
            <a:chOff x="11874675" y="5849441"/>
            <a:chExt cx="247931" cy="572433"/>
          </a:xfrm>
        </p:grpSpPr>
        <p:sp>
          <p:nvSpPr>
            <p:cNvPr id="2477" name="Freeform 2479">
              <a:extLst>
                <a:ext uri="{FF2B5EF4-FFF2-40B4-BE49-F238E27FC236}">
                  <a16:creationId xmlns:a16="http://schemas.microsoft.com/office/drawing/2014/main" id="{661C7D19-7145-59E4-B28B-FAF003371BED}"/>
                </a:ext>
              </a:extLst>
            </p:cNvPr>
            <p:cNvSpPr/>
            <p:nvPr/>
          </p:nvSpPr>
          <p:spPr>
            <a:xfrm>
              <a:off x="11905090" y="5849441"/>
              <a:ext cx="217516" cy="528559"/>
            </a:xfrm>
            <a:custGeom>
              <a:avLst/>
              <a:gdLst>
                <a:gd name="connsiteX0" fmla="*/ 217518 w 217517"/>
                <a:gd name="connsiteY0" fmla="*/ 0 h 528557"/>
                <a:gd name="connsiteX1" fmla="*/ 0 w 217517"/>
                <a:gd name="connsiteY1" fmla="*/ 205203 h 528557"/>
                <a:gd name="connsiteX2" fmla="*/ 0 w 217517"/>
                <a:gd name="connsiteY2" fmla="*/ 528557 h 528557"/>
              </a:gdLst>
              <a:ahLst/>
              <a:cxnLst>
                <a:cxn ang="0">
                  <a:pos x="connsiteX0" y="connsiteY0"/>
                </a:cxn>
                <a:cxn ang="0">
                  <a:pos x="connsiteX1" y="connsiteY1"/>
                </a:cxn>
                <a:cxn ang="0">
                  <a:pos x="connsiteX2" y="connsiteY2"/>
                </a:cxn>
              </a:cxnLst>
              <a:rect l="l" t="t" r="r" b="b"/>
              <a:pathLst>
                <a:path w="217517" h="528557">
                  <a:moveTo>
                    <a:pt x="217518" y="0"/>
                  </a:moveTo>
                  <a:lnTo>
                    <a:pt x="0" y="205203"/>
                  </a:lnTo>
                  <a:lnTo>
                    <a:pt x="0" y="528557"/>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8" name="Freeform 2480">
              <a:extLst>
                <a:ext uri="{FF2B5EF4-FFF2-40B4-BE49-F238E27FC236}">
                  <a16:creationId xmlns:a16="http://schemas.microsoft.com/office/drawing/2014/main" id="{58023FD1-16E1-0747-6BDF-8FD233B0C70A}"/>
                </a:ext>
              </a:extLst>
            </p:cNvPr>
            <p:cNvSpPr/>
            <p:nvPr/>
          </p:nvSpPr>
          <p:spPr>
            <a:xfrm>
              <a:off x="11874675" y="6369044"/>
              <a:ext cx="61036" cy="52830"/>
            </a:xfrm>
            <a:custGeom>
              <a:avLst/>
              <a:gdLst>
                <a:gd name="connsiteX0" fmla="*/ 0 w 61036"/>
                <a:gd name="connsiteY0" fmla="*/ 0 h 52830"/>
                <a:gd name="connsiteX1" fmla="*/ 30488 w 61036"/>
                <a:gd name="connsiteY1" fmla="*/ 52831 h 52830"/>
                <a:gd name="connsiteX2" fmla="*/ 61037 w 61036"/>
                <a:gd name="connsiteY2" fmla="*/ 0 h 52830"/>
                <a:gd name="connsiteX3" fmla="*/ 0 w 61036"/>
                <a:gd name="connsiteY3" fmla="*/ 0 h 52830"/>
              </a:gdLst>
              <a:ahLst/>
              <a:cxnLst>
                <a:cxn ang="0">
                  <a:pos x="connsiteX0" y="connsiteY0"/>
                </a:cxn>
                <a:cxn ang="0">
                  <a:pos x="connsiteX1" y="connsiteY1"/>
                </a:cxn>
                <a:cxn ang="0">
                  <a:pos x="connsiteX2" y="connsiteY2"/>
                </a:cxn>
                <a:cxn ang="0">
                  <a:pos x="connsiteX3" y="connsiteY3"/>
                </a:cxn>
              </a:cxnLst>
              <a:rect l="l" t="t" r="r" b="b"/>
              <a:pathLst>
                <a:path w="61036" h="52830">
                  <a:moveTo>
                    <a:pt x="0" y="0"/>
                  </a:moveTo>
                  <a:lnTo>
                    <a:pt x="30488" y="52831"/>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8" name="Group 177">
            <a:extLst>
              <a:ext uri="{FF2B5EF4-FFF2-40B4-BE49-F238E27FC236}">
                <a16:creationId xmlns:a16="http://schemas.microsoft.com/office/drawing/2014/main" id="{FDF02F01-796B-6C04-819F-F0E7A359B1B7}"/>
              </a:ext>
            </a:extLst>
          </p:cNvPr>
          <p:cNvGrpSpPr/>
          <p:nvPr/>
        </p:nvGrpSpPr>
        <p:grpSpPr>
          <a:xfrm>
            <a:off x="5387652" y="2303815"/>
            <a:ext cx="678650" cy="1047275"/>
            <a:chOff x="5298937" y="2308102"/>
            <a:chExt cx="678636" cy="1091509"/>
          </a:xfrm>
        </p:grpSpPr>
        <p:sp>
          <p:nvSpPr>
            <p:cNvPr id="2475" name="Freeform 2458">
              <a:extLst>
                <a:ext uri="{FF2B5EF4-FFF2-40B4-BE49-F238E27FC236}">
                  <a16:creationId xmlns:a16="http://schemas.microsoft.com/office/drawing/2014/main" id="{B41BBBE3-8C96-F5DE-69B9-99A147E3695D}"/>
                </a:ext>
              </a:extLst>
            </p:cNvPr>
            <p:cNvSpPr/>
            <p:nvPr/>
          </p:nvSpPr>
          <p:spPr>
            <a:xfrm>
              <a:off x="5298937" y="2352119"/>
              <a:ext cx="648098" cy="1047492"/>
            </a:xfrm>
            <a:custGeom>
              <a:avLst/>
              <a:gdLst>
                <a:gd name="connsiteX0" fmla="*/ 647042 w 647042"/>
                <a:gd name="connsiteY0" fmla="*/ 0 h 1045789"/>
                <a:gd name="connsiteX1" fmla="*/ 647042 w 647042"/>
                <a:gd name="connsiteY1" fmla="*/ 618854 h 1045789"/>
                <a:gd name="connsiteX2" fmla="*/ 0 w 647042"/>
                <a:gd name="connsiteY2" fmla="*/ 1045789 h 1045789"/>
              </a:gdLst>
              <a:ahLst/>
              <a:cxnLst>
                <a:cxn ang="0">
                  <a:pos x="connsiteX0" y="connsiteY0"/>
                </a:cxn>
                <a:cxn ang="0">
                  <a:pos x="connsiteX1" y="connsiteY1"/>
                </a:cxn>
                <a:cxn ang="0">
                  <a:pos x="connsiteX2" y="connsiteY2"/>
                </a:cxn>
              </a:cxnLst>
              <a:rect l="l" t="t" r="r" b="b"/>
              <a:pathLst>
                <a:path w="647042" h="1045789">
                  <a:moveTo>
                    <a:pt x="647042" y="0"/>
                  </a:moveTo>
                  <a:lnTo>
                    <a:pt x="647042" y="618854"/>
                  </a:lnTo>
                  <a:lnTo>
                    <a:pt x="0"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6" name="Freeform 2459">
              <a:extLst>
                <a:ext uri="{FF2B5EF4-FFF2-40B4-BE49-F238E27FC236}">
                  <a16:creationId xmlns:a16="http://schemas.microsoft.com/office/drawing/2014/main" id="{3EE6EF8D-2F7E-5E9F-532B-D6CDCDD8DD2E}"/>
                </a:ext>
              </a:extLst>
            </p:cNvPr>
            <p:cNvSpPr/>
            <p:nvPr/>
          </p:nvSpPr>
          <p:spPr>
            <a:xfrm>
              <a:off x="5916436" y="2308102"/>
              <a:ext cx="61137" cy="52978"/>
            </a:xfrm>
            <a:custGeom>
              <a:avLst/>
              <a:gdLst>
                <a:gd name="connsiteX0" fmla="*/ 0 w 61037"/>
                <a:gd name="connsiteY0" fmla="*/ 52893 h 52892"/>
                <a:gd name="connsiteX1" fmla="*/ 30549 w 61037"/>
                <a:gd name="connsiteY1" fmla="*/ 0 h 52892"/>
                <a:gd name="connsiteX2" fmla="*/ 61037 w 61037"/>
                <a:gd name="connsiteY2" fmla="*/ 52893 h 52892"/>
                <a:gd name="connsiteX3" fmla="*/ 0 w 61037"/>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37" h="52892">
                  <a:moveTo>
                    <a:pt x="0" y="52893"/>
                  </a:moveTo>
                  <a:lnTo>
                    <a:pt x="30549" y="0"/>
                  </a:lnTo>
                  <a:lnTo>
                    <a:pt x="61037"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9" name="Group 178">
            <a:extLst>
              <a:ext uri="{FF2B5EF4-FFF2-40B4-BE49-F238E27FC236}">
                <a16:creationId xmlns:a16="http://schemas.microsoft.com/office/drawing/2014/main" id="{6176435A-8804-F2A4-7B66-09B41F298EFC}"/>
              </a:ext>
            </a:extLst>
          </p:cNvPr>
          <p:cNvGrpSpPr/>
          <p:nvPr/>
        </p:nvGrpSpPr>
        <p:grpSpPr>
          <a:xfrm>
            <a:off x="6172715" y="2303812"/>
            <a:ext cx="678711" cy="1047278"/>
            <a:chOff x="5999036" y="2308102"/>
            <a:chExt cx="678697" cy="1091512"/>
          </a:xfrm>
        </p:grpSpPr>
        <p:sp>
          <p:nvSpPr>
            <p:cNvPr id="2473" name="Freeform 2482">
              <a:extLst>
                <a:ext uri="{FF2B5EF4-FFF2-40B4-BE49-F238E27FC236}">
                  <a16:creationId xmlns:a16="http://schemas.microsoft.com/office/drawing/2014/main" id="{64BE081A-74FB-A23C-DD7F-DAB2D18B4B4F}"/>
                </a:ext>
              </a:extLst>
            </p:cNvPr>
            <p:cNvSpPr/>
            <p:nvPr/>
          </p:nvSpPr>
          <p:spPr>
            <a:xfrm>
              <a:off x="6029635" y="2352121"/>
              <a:ext cx="648098" cy="1047493"/>
            </a:xfrm>
            <a:custGeom>
              <a:avLst/>
              <a:gdLst>
                <a:gd name="connsiteX0" fmla="*/ 0 w 647042"/>
                <a:gd name="connsiteY0" fmla="*/ 0 h 1045789"/>
                <a:gd name="connsiteX1" fmla="*/ 0 w 647042"/>
                <a:gd name="connsiteY1" fmla="*/ 618854 h 1045789"/>
                <a:gd name="connsiteX2" fmla="*/ 647042 w 647042"/>
                <a:gd name="connsiteY2" fmla="*/ 1045789 h 1045789"/>
              </a:gdLst>
              <a:ahLst/>
              <a:cxnLst>
                <a:cxn ang="0">
                  <a:pos x="connsiteX0" y="connsiteY0"/>
                </a:cxn>
                <a:cxn ang="0">
                  <a:pos x="connsiteX1" y="connsiteY1"/>
                </a:cxn>
                <a:cxn ang="0">
                  <a:pos x="connsiteX2" y="connsiteY2"/>
                </a:cxn>
              </a:cxnLst>
              <a:rect l="l" t="t" r="r" b="b"/>
              <a:pathLst>
                <a:path w="647042" h="1045789">
                  <a:moveTo>
                    <a:pt x="0" y="0"/>
                  </a:moveTo>
                  <a:lnTo>
                    <a:pt x="0" y="618854"/>
                  </a:lnTo>
                  <a:lnTo>
                    <a:pt x="647042"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4" name="Freeform 2483">
              <a:extLst>
                <a:ext uri="{FF2B5EF4-FFF2-40B4-BE49-F238E27FC236}">
                  <a16:creationId xmlns:a16="http://schemas.microsoft.com/office/drawing/2014/main" id="{169AEC75-0E67-D38E-0550-D7F1A5FCF3B3}"/>
                </a:ext>
              </a:extLst>
            </p:cNvPr>
            <p:cNvSpPr/>
            <p:nvPr/>
          </p:nvSpPr>
          <p:spPr>
            <a:xfrm>
              <a:off x="5999036" y="2308102"/>
              <a:ext cx="61198" cy="52978"/>
            </a:xfrm>
            <a:custGeom>
              <a:avLst/>
              <a:gdLst>
                <a:gd name="connsiteX0" fmla="*/ 0 w 61098"/>
                <a:gd name="connsiteY0" fmla="*/ 52893 h 52892"/>
                <a:gd name="connsiteX1" fmla="*/ 30549 w 61098"/>
                <a:gd name="connsiteY1" fmla="*/ 0 h 52892"/>
                <a:gd name="connsiteX2" fmla="*/ 61098 w 61098"/>
                <a:gd name="connsiteY2" fmla="*/ 52893 h 52892"/>
                <a:gd name="connsiteX3" fmla="*/ 0 w 61098"/>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98" h="52892">
                  <a:moveTo>
                    <a:pt x="0" y="52893"/>
                  </a:moveTo>
                  <a:lnTo>
                    <a:pt x="30549" y="0"/>
                  </a:lnTo>
                  <a:lnTo>
                    <a:pt x="61098"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80" name="Graphic 2442">
            <a:extLst>
              <a:ext uri="{FF2B5EF4-FFF2-40B4-BE49-F238E27FC236}">
                <a16:creationId xmlns:a16="http://schemas.microsoft.com/office/drawing/2014/main" id="{FDCDEF54-B447-BD05-9EC5-3E175D3060F6}"/>
              </a:ext>
            </a:extLst>
          </p:cNvPr>
          <p:cNvGrpSpPr/>
          <p:nvPr/>
        </p:nvGrpSpPr>
        <p:grpSpPr>
          <a:xfrm>
            <a:off x="6587008" y="3549028"/>
            <a:ext cx="307965" cy="204233"/>
            <a:chOff x="10066567" y="5635163"/>
            <a:chExt cx="307459" cy="203897"/>
          </a:xfrm>
          <a:solidFill>
            <a:srgbClr val="A21383"/>
          </a:solidFill>
        </p:grpSpPr>
        <p:sp>
          <p:nvSpPr>
            <p:cNvPr id="2471" name="Freeform 2485">
              <a:extLst>
                <a:ext uri="{FF2B5EF4-FFF2-40B4-BE49-F238E27FC236}">
                  <a16:creationId xmlns:a16="http://schemas.microsoft.com/office/drawing/2014/main" id="{F0BE0C36-2CB9-C6C8-5A23-C1346BADA524}"/>
                </a:ext>
              </a:extLst>
            </p:cNvPr>
            <p:cNvSpPr/>
            <p:nvPr/>
          </p:nvSpPr>
          <p:spPr>
            <a:xfrm>
              <a:off x="10103245" y="5635163"/>
              <a:ext cx="270781" cy="179614"/>
            </a:xfrm>
            <a:custGeom>
              <a:avLst/>
              <a:gdLst>
                <a:gd name="connsiteX0" fmla="*/ 0 w 270779"/>
                <a:gd name="connsiteY0" fmla="*/ 179614 h 179613"/>
                <a:gd name="connsiteX1" fmla="*/ 270779 w 270779"/>
                <a:gd name="connsiteY1" fmla="*/ 0 h 179613"/>
              </a:gdLst>
              <a:ahLst/>
              <a:cxnLst>
                <a:cxn ang="0">
                  <a:pos x="connsiteX0" y="connsiteY0"/>
                </a:cxn>
                <a:cxn ang="0">
                  <a:pos x="connsiteX1" y="connsiteY1"/>
                </a:cxn>
              </a:cxnLst>
              <a:rect l="l" t="t" r="r" b="b"/>
              <a:pathLst>
                <a:path w="270779" h="179613">
                  <a:moveTo>
                    <a:pt x="0" y="179614"/>
                  </a:moveTo>
                  <a:lnTo>
                    <a:pt x="270779"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2" name="Freeform 2486">
              <a:extLst>
                <a:ext uri="{FF2B5EF4-FFF2-40B4-BE49-F238E27FC236}">
                  <a16:creationId xmlns:a16="http://schemas.microsoft.com/office/drawing/2014/main" id="{D1B79517-7838-2FD3-D882-6A49D606F5D4}"/>
                </a:ext>
              </a:extLst>
            </p:cNvPr>
            <p:cNvSpPr/>
            <p:nvPr/>
          </p:nvSpPr>
          <p:spPr>
            <a:xfrm>
              <a:off x="10066567" y="5784393"/>
              <a:ext cx="60914" cy="54667"/>
            </a:xfrm>
            <a:custGeom>
              <a:avLst/>
              <a:gdLst>
                <a:gd name="connsiteX0" fmla="*/ 60914 w 60914"/>
                <a:gd name="connsiteY0" fmla="*/ 50872 h 54667"/>
                <a:gd name="connsiteX1" fmla="*/ 0 w 60914"/>
                <a:gd name="connsiteY1" fmla="*/ 54668 h 54667"/>
                <a:gd name="connsiteX2" fmla="*/ 27182 w 60914"/>
                <a:gd name="connsiteY2" fmla="*/ 0 h 54667"/>
                <a:gd name="connsiteX3" fmla="*/ 60914 w 60914"/>
                <a:gd name="connsiteY3" fmla="*/ 50872 h 54667"/>
              </a:gdLst>
              <a:ahLst/>
              <a:cxnLst>
                <a:cxn ang="0">
                  <a:pos x="connsiteX0" y="connsiteY0"/>
                </a:cxn>
                <a:cxn ang="0">
                  <a:pos x="connsiteX1" y="connsiteY1"/>
                </a:cxn>
                <a:cxn ang="0">
                  <a:pos x="connsiteX2" y="connsiteY2"/>
                </a:cxn>
                <a:cxn ang="0">
                  <a:pos x="connsiteX3" y="connsiteY3"/>
                </a:cxn>
              </a:cxnLst>
              <a:rect l="l" t="t" r="r" b="b"/>
              <a:pathLst>
                <a:path w="60914" h="54667">
                  <a:moveTo>
                    <a:pt x="60914" y="50872"/>
                  </a:moveTo>
                  <a:lnTo>
                    <a:pt x="0" y="54668"/>
                  </a:lnTo>
                  <a:lnTo>
                    <a:pt x="27182" y="0"/>
                  </a:lnTo>
                  <a:lnTo>
                    <a:pt x="60914" y="50872"/>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81" name="TextBox 180">
            <a:extLst>
              <a:ext uri="{FF2B5EF4-FFF2-40B4-BE49-F238E27FC236}">
                <a16:creationId xmlns:a16="http://schemas.microsoft.com/office/drawing/2014/main" id="{809116AD-6E9F-6FD5-9927-E6B48405B0CD}"/>
              </a:ext>
            </a:extLst>
          </p:cNvPr>
          <p:cNvSpPr txBox="1"/>
          <p:nvPr/>
        </p:nvSpPr>
        <p:spPr>
          <a:xfrm>
            <a:off x="2504755" y="4860657"/>
            <a:ext cx="265060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Allergic eosinophilic</a:t>
            </a:r>
          </a:p>
        </p:txBody>
      </p:sp>
      <p:sp>
        <p:nvSpPr>
          <p:cNvPr id="182" name="TextBox 181">
            <a:extLst>
              <a:ext uri="{FF2B5EF4-FFF2-40B4-BE49-F238E27FC236}">
                <a16:creationId xmlns:a16="http://schemas.microsoft.com/office/drawing/2014/main" id="{E44B29F9-2EF7-4DED-FD01-9CA070C55179}"/>
              </a:ext>
            </a:extLst>
          </p:cNvPr>
          <p:cNvSpPr txBox="1"/>
          <p:nvPr/>
        </p:nvSpPr>
        <p:spPr>
          <a:xfrm>
            <a:off x="5155363" y="4860657"/>
            <a:ext cx="263675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Non-allergic eosinophilic</a:t>
            </a:r>
          </a:p>
        </p:txBody>
      </p:sp>
      <p:sp>
        <p:nvSpPr>
          <p:cNvPr id="183" name="TextBox 182">
            <a:extLst>
              <a:ext uri="{FF2B5EF4-FFF2-40B4-BE49-F238E27FC236}">
                <a16:creationId xmlns:a16="http://schemas.microsoft.com/office/drawing/2014/main" id="{E9A5E1D5-A3AA-6A71-C0AC-BCC24474A9B3}"/>
              </a:ext>
            </a:extLst>
          </p:cNvPr>
          <p:cNvSpPr txBox="1"/>
          <p:nvPr/>
        </p:nvSpPr>
        <p:spPr>
          <a:xfrm>
            <a:off x="7880123" y="4866357"/>
            <a:ext cx="2662691" cy="1732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Beyond-T2 pathways</a:t>
            </a:r>
          </a:p>
        </p:txBody>
      </p:sp>
      <p:sp>
        <p:nvSpPr>
          <p:cNvPr id="2469" name="TextBox 2468">
            <a:extLst>
              <a:ext uri="{FF2B5EF4-FFF2-40B4-BE49-F238E27FC236}">
                <a16:creationId xmlns:a16="http://schemas.microsoft.com/office/drawing/2014/main" id="{9EBF4E53-5EFB-7536-AAFF-3F59CDD09D6D}"/>
              </a:ext>
            </a:extLst>
          </p:cNvPr>
          <p:cNvSpPr txBox="1"/>
          <p:nvPr/>
        </p:nvSpPr>
        <p:spPr>
          <a:xfrm>
            <a:off x="6309356" y="1149911"/>
            <a:ext cx="3959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Bacteria</a:t>
            </a:r>
          </a:p>
        </p:txBody>
      </p:sp>
      <p:sp>
        <p:nvSpPr>
          <p:cNvPr id="2467" name="TextBox 2466">
            <a:extLst>
              <a:ext uri="{FF2B5EF4-FFF2-40B4-BE49-F238E27FC236}">
                <a16:creationId xmlns:a16="http://schemas.microsoft.com/office/drawing/2014/main" id="{4BAA3476-1C1F-9A2B-CE2B-E9FDA2792114}"/>
              </a:ext>
            </a:extLst>
          </p:cNvPr>
          <p:cNvSpPr txBox="1"/>
          <p:nvPr/>
        </p:nvSpPr>
        <p:spPr>
          <a:xfrm>
            <a:off x="7197357" y="1149911"/>
            <a:ext cx="35266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Viruses</a:t>
            </a:r>
          </a:p>
        </p:txBody>
      </p:sp>
      <p:sp>
        <p:nvSpPr>
          <p:cNvPr id="2465" name="TextBox 2464">
            <a:extLst>
              <a:ext uri="{FF2B5EF4-FFF2-40B4-BE49-F238E27FC236}">
                <a16:creationId xmlns:a16="http://schemas.microsoft.com/office/drawing/2014/main" id="{F257B187-75FE-F665-E3DE-150BC546DE43}"/>
              </a:ext>
            </a:extLst>
          </p:cNvPr>
          <p:cNvSpPr txBox="1"/>
          <p:nvPr/>
        </p:nvSpPr>
        <p:spPr>
          <a:xfrm>
            <a:off x="7982392" y="1149911"/>
            <a:ext cx="32541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Smoke</a:t>
            </a:r>
          </a:p>
        </p:txBody>
      </p:sp>
      <p:sp>
        <p:nvSpPr>
          <p:cNvPr id="2439" name="TextBox 2438">
            <a:extLst>
              <a:ext uri="{FF2B5EF4-FFF2-40B4-BE49-F238E27FC236}">
                <a16:creationId xmlns:a16="http://schemas.microsoft.com/office/drawing/2014/main" id="{A294A3B6-C161-6B45-F7A0-591E58A86BCC}"/>
              </a:ext>
            </a:extLst>
          </p:cNvPr>
          <p:cNvSpPr txBox="1"/>
          <p:nvPr/>
        </p:nvSpPr>
        <p:spPr>
          <a:xfrm>
            <a:off x="6282005" y="2687682"/>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40" name="TextBox 2439">
            <a:extLst>
              <a:ext uri="{FF2B5EF4-FFF2-40B4-BE49-F238E27FC236}">
                <a16:creationId xmlns:a16="http://schemas.microsoft.com/office/drawing/2014/main" id="{5DB6AA45-744E-E441-40B2-F8611C74816C}"/>
              </a:ext>
            </a:extLst>
          </p:cNvPr>
          <p:cNvSpPr txBox="1"/>
          <p:nvPr/>
        </p:nvSpPr>
        <p:spPr>
          <a:xfrm>
            <a:off x="5736892" y="1332535"/>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63" name="TextBox 2462">
            <a:extLst>
              <a:ext uri="{FF2B5EF4-FFF2-40B4-BE49-F238E27FC236}">
                <a16:creationId xmlns:a16="http://schemas.microsoft.com/office/drawing/2014/main" id="{2F8B18E2-74F4-9753-691D-69524164E3ED}"/>
              </a:ext>
            </a:extLst>
          </p:cNvPr>
          <p:cNvSpPr txBox="1"/>
          <p:nvPr/>
        </p:nvSpPr>
        <p:spPr>
          <a:xfrm>
            <a:off x="8908915" y="1149911"/>
            <a:ext cx="437629"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Pollution</a:t>
            </a:r>
          </a:p>
        </p:txBody>
      </p:sp>
      <p:sp>
        <p:nvSpPr>
          <p:cNvPr id="2451" name="TextBox 2450">
            <a:extLst>
              <a:ext uri="{FF2B5EF4-FFF2-40B4-BE49-F238E27FC236}">
                <a16:creationId xmlns:a16="http://schemas.microsoft.com/office/drawing/2014/main" id="{5131B0C8-62AE-3D8F-45C0-18BFF23E3EAE}"/>
              </a:ext>
            </a:extLst>
          </p:cNvPr>
          <p:cNvSpPr txBox="1"/>
          <p:nvPr/>
        </p:nvSpPr>
        <p:spPr>
          <a:xfrm>
            <a:off x="1171124" y="1897703"/>
            <a:ext cx="520025" cy="21544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Airway</a:t>
            </a:r>
          </a:p>
        </p:txBody>
      </p:sp>
      <p:sp>
        <p:nvSpPr>
          <p:cNvPr id="2453" name="TextBox 2452">
            <a:extLst>
              <a:ext uri="{FF2B5EF4-FFF2-40B4-BE49-F238E27FC236}">
                <a16:creationId xmlns:a16="http://schemas.microsoft.com/office/drawing/2014/main" id="{CED43DE0-EB81-7F5F-0FFF-04C66F652355}"/>
              </a:ext>
            </a:extLst>
          </p:cNvPr>
          <p:cNvSpPr txBox="1"/>
          <p:nvPr/>
        </p:nvSpPr>
        <p:spPr>
          <a:xfrm>
            <a:off x="2362153" y="1149911"/>
            <a:ext cx="447247" cy="161586"/>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a:ea typeface="+mn-ea"/>
                <a:cs typeface="Calibri"/>
              </a:rPr>
              <a:t>Triggers</a:t>
            </a:r>
            <a:endPar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cxnSp>
        <p:nvCxnSpPr>
          <p:cNvPr id="49" name="Straight Arrow Connector 48">
            <a:extLst>
              <a:ext uri="{FF2B5EF4-FFF2-40B4-BE49-F238E27FC236}">
                <a16:creationId xmlns:a16="http://schemas.microsoft.com/office/drawing/2014/main" id="{7ABBD019-ED63-D397-8830-EA60769888AB}"/>
              </a:ext>
            </a:extLst>
          </p:cNvPr>
          <p:cNvCxnSpPr>
            <a:cxnSpLocks noChangeAspect="1"/>
          </p:cNvCxnSpPr>
          <p:nvPr/>
        </p:nvCxnSpPr>
        <p:spPr>
          <a:xfrm>
            <a:off x="5155363" y="3994327"/>
            <a:ext cx="564949" cy="37992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3E4E77F-E107-9A5D-C757-99214FE8E744}"/>
              </a:ext>
            </a:extLst>
          </p:cNvPr>
          <p:cNvCxnSpPr>
            <a:cxnSpLocks noChangeAspect="1"/>
          </p:cNvCxnSpPr>
          <p:nvPr/>
        </p:nvCxnSpPr>
        <p:spPr>
          <a:xfrm flipV="1">
            <a:off x="5160387" y="3702884"/>
            <a:ext cx="0" cy="3014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657DA3B-C120-31E3-677B-D83BE0772A71}"/>
              </a:ext>
            </a:extLst>
          </p:cNvPr>
          <p:cNvSpPr txBox="1">
            <a:spLocks noChangeAspect="1"/>
          </p:cNvSpPr>
          <p:nvPr/>
        </p:nvSpPr>
        <p:spPr>
          <a:xfrm>
            <a:off x="5208415" y="367741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2499" name="Rectangle: Rounded Corners 2498">
            <a:extLst>
              <a:ext uri="{FF2B5EF4-FFF2-40B4-BE49-F238E27FC236}">
                <a16:creationId xmlns:a16="http://schemas.microsoft.com/office/drawing/2014/main" id="{FE7C59F2-D15A-09A9-41BA-C2E9674BB4E0}"/>
              </a:ext>
            </a:extLst>
          </p:cNvPr>
          <p:cNvSpPr/>
          <p:nvPr/>
        </p:nvSpPr>
        <p:spPr>
          <a:xfrm>
            <a:off x="289410" y="1236664"/>
            <a:ext cx="1662769" cy="504000"/>
          </a:xfrm>
          <a:prstGeom prst="roundRect">
            <a:avLst>
              <a:gd name="adj" fmla="val 248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NZ" sz="900" b="1">
                <a:solidFill>
                  <a:schemeClr val="bg1"/>
                </a:solidFill>
              </a:rPr>
              <a:t>Click on the cells in the figure to find out more</a:t>
            </a:r>
            <a:endParaRPr lang="en-GB" sz="900" b="1">
              <a:solidFill>
                <a:schemeClr val="bg1"/>
              </a:solidFill>
            </a:endParaRPr>
          </a:p>
        </p:txBody>
      </p:sp>
      <p:sp>
        <p:nvSpPr>
          <p:cNvPr id="2501" name="Rectangle: Rounded Corners 2500">
            <a:hlinkClick r:id="" action="ppaction://noaction"/>
            <a:extLst>
              <a:ext uri="{FF2B5EF4-FFF2-40B4-BE49-F238E27FC236}">
                <a16:creationId xmlns:a16="http://schemas.microsoft.com/office/drawing/2014/main" id="{8BFB42A6-F557-8DC3-75AB-69692BA5927C}"/>
              </a:ext>
            </a:extLst>
          </p:cNvPr>
          <p:cNvSpPr/>
          <p:nvPr/>
        </p:nvSpPr>
        <p:spPr>
          <a:xfrm>
            <a:off x="10392760" y="3109692"/>
            <a:ext cx="1578484" cy="564754"/>
          </a:xfrm>
          <a:prstGeom prst="roundRect">
            <a:avLst>
              <a:gd name="adj" fmla="val 24856"/>
            </a:avLst>
          </a:prstGeom>
          <a:solidFill>
            <a:srgbClr val="59099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algn="ctr"/>
            <a:r>
              <a:rPr lang="en-NZ" sz="900" b="1">
                <a:solidFill>
                  <a:schemeClr val="bg1"/>
                </a:solidFill>
              </a:rPr>
              <a:t>Click here </a:t>
            </a:r>
            <a:r>
              <a:rPr lang="en-NZ" sz="900">
                <a:solidFill>
                  <a:schemeClr val="bg1"/>
                </a:solidFill>
              </a:rPr>
              <a:t>to find </a:t>
            </a:r>
            <a:br>
              <a:rPr lang="en-NZ" sz="900">
                <a:solidFill>
                  <a:schemeClr val="bg1"/>
                </a:solidFill>
              </a:rPr>
            </a:br>
            <a:r>
              <a:rPr lang="en-NZ" sz="900">
                <a:solidFill>
                  <a:schemeClr val="bg1"/>
                </a:solidFill>
              </a:rPr>
              <a:t>out more about innate and adaptive immunity</a:t>
            </a:r>
            <a:endParaRPr lang="en-GB" sz="900"/>
          </a:p>
        </p:txBody>
      </p:sp>
      <p:pic>
        <p:nvPicPr>
          <p:cNvPr id="2503" name="Graphic 5">
            <a:hlinkClick r:id="" action="ppaction://noaction"/>
            <a:extLst>
              <a:ext uri="{FF2B5EF4-FFF2-40B4-BE49-F238E27FC236}">
                <a16:creationId xmlns:a16="http://schemas.microsoft.com/office/drawing/2014/main" id="{B1656712-04AB-C79F-EBFB-FF3715A719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467278" y="3261888"/>
            <a:ext cx="288000" cy="288000"/>
          </a:xfrm>
          <a:prstGeom prst="rect">
            <a:avLst/>
          </a:prstGeom>
        </p:spPr>
      </p:pic>
      <p:pic>
        <p:nvPicPr>
          <p:cNvPr id="2510" name="Graphic 5">
            <a:hlinkClick r:id="" action="ppaction://noaction"/>
            <a:extLst>
              <a:ext uri="{FF2B5EF4-FFF2-40B4-BE49-F238E27FC236}">
                <a16:creationId xmlns:a16="http://schemas.microsoft.com/office/drawing/2014/main" id="{484B0542-B795-712B-8413-967B88CC0D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579827" y="1377673"/>
            <a:ext cx="288000" cy="288000"/>
          </a:xfrm>
          <a:prstGeom prst="rect">
            <a:avLst/>
          </a:prstGeom>
        </p:spPr>
      </p:pic>
      <p:sp>
        <p:nvSpPr>
          <p:cNvPr id="2511" name="Rectangle 2510">
            <a:extLst>
              <a:ext uri="{FF2B5EF4-FFF2-40B4-BE49-F238E27FC236}">
                <a16:creationId xmlns:a16="http://schemas.microsoft.com/office/drawing/2014/main" id="{C30F6D5E-DEA3-075C-D654-468BC0BCA43D}"/>
              </a:ext>
            </a:extLst>
          </p:cNvPr>
          <p:cNvSpPr/>
          <p:nvPr/>
        </p:nvSpPr>
        <p:spPr>
          <a:xfrm>
            <a:off x="486231" y="3099599"/>
            <a:ext cx="800492" cy="27504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a:xfrm>
            <a:off x="548282" y="180000"/>
            <a:ext cx="8640000" cy="720000"/>
          </a:xfrm>
        </p:spPr>
        <p:txBody>
          <a:bodyPr/>
          <a:lstStyle/>
          <a:p>
            <a:r>
              <a:rPr lang="en-GB"/>
              <a:t>Various cells and inflammatory mediators are involved in asthma pathogenesis</a:t>
            </a:r>
            <a:r>
              <a:rPr lang="en-GB" baseline="30000"/>
              <a:t>1–18</a:t>
            </a:r>
            <a:endParaRPr lang="en-GB"/>
          </a:p>
        </p:txBody>
      </p:sp>
      <p:sp>
        <p:nvSpPr>
          <p:cNvPr id="26" name="Slide Number Placeholder 25">
            <a:extLst>
              <a:ext uri="{FF2B5EF4-FFF2-40B4-BE49-F238E27FC236}">
                <a16:creationId xmlns:a16="http://schemas.microsoft.com/office/drawing/2014/main" id="{11D1C138-D639-4113-BCDC-C19607E291D2}"/>
              </a:ext>
            </a:extLst>
          </p:cNvPr>
          <p:cNvSpPr>
            <a:spLocks noGrp="1"/>
          </p:cNvSpPr>
          <p:nvPr>
            <p:ph type="sldNum" sz="quarter" idx="4294967295"/>
          </p:nvPr>
        </p:nvSpPr>
        <p:spPr>
          <a:xfrm>
            <a:off x="11264400" y="6331998"/>
            <a:ext cx="432000" cy="22208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GB" sz="900" b="0" i="0" u="none" strike="noStrike" kern="120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11F9631B-3306-52DA-3FE8-40DB808D72EC}"/>
              </a:ext>
            </a:extLst>
          </p:cNvPr>
          <p:cNvSpPr/>
          <p:nvPr/>
        </p:nvSpPr>
        <p:spPr>
          <a:xfrm>
            <a:off x="548282" y="5197122"/>
            <a:ext cx="10716118" cy="227404"/>
          </a:xfrm>
          <a:prstGeom prst="rect">
            <a:avLst/>
          </a:prstGeom>
          <a:gradFill flip="none" rotWithShape="0">
            <a:gsLst>
              <a:gs pos="0">
                <a:schemeClr val="accent1">
                  <a:lumMod val="5000"/>
                  <a:lumOff val="95000"/>
                </a:schemeClr>
              </a:gs>
              <a:gs pos="0">
                <a:schemeClr val="tx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Airway remodelling describes structural changes related to basement membrane thickening, increased vascular density, airway smooth muscle thickening and subepithelial fibrosis</a:t>
            </a:r>
            <a:r>
              <a:rPr lang="en-US" sz="1050" baseline="30000"/>
              <a:t>1</a:t>
            </a:r>
            <a:endParaRPr lang="en-US" sz="700"/>
          </a:p>
        </p:txBody>
      </p:sp>
      <p:grpSp>
        <p:nvGrpSpPr>
          <p:cNvPr id="14" name="Group 13">
            <a:extLst>
              <a:ext uri="{FF2B5EF4-FFF2-40B4-BE49-F238E27FC236}">
                <a16:creationId xmlns:a16="http://schemas.microsoft.com/office/drawing/2014/main" id="{8622562F-3EAE-F1AA-86C8-8B9903EC0FE5}"/>
              </a:ext>
            </a:extLst>
          </p:cNvPr>
          <p:cNvGrpSpPr/>
          <p:nvPr/>
        </p:nvGrpSpPr>
        <p:grpSpPr>
          <a:xfrm>
            <a:off x="10894587" y="6381538"/>
            <a:ext cx="1099968" cy="287551"/>
            <a:chOff x="10894587" y="6381538"/>
            <a:chExt cx="1099968" cy="287551"/>
          </a:xfrm>
        </p:grpSpPr>
        <p:grpSp>
          <p:nvGrpSpPr>
            <p:cNvPr id="37" name="Group 36">
              <a:extLst>
                <a:ext uri="{FF2B5EF4-FFF2-40B4-BE49-F238E27FC236}">
                  <a16:creationId xmlns:a16="http://schemas.microsoft.com/office/drawing/2014/main" id="{8C2A2DBB-4F94-4187-EA57-077EAC0500A4}"/>
                </a:ext>
              </a:extLst>
            </p:cNvPr>
            <p:cNvGrpSpPr/>
            <p:nvPr/>
          </p:nvGrpSpPr>
          <p:grpSpPr>
            <a:xfrm>
              <a:off x="10894587" y="6381538"/>
              <a:ext cx="1099968" cy="287551"/>
              <a:chOff x="5334172" y="6525312"/>
              <a:chExt cx="1099968" cy="287551"/>
            </a:xfrm>
          </p:grpSpPr>
          <p:sp>
            <p:nvSpPr>
              <p:cNvPr id="50" name="Rectangle: Rounded Corners 49">
                <a:extLst>
                  <a:ext uri="{FF2B5EF4-FFF2-40B4-BE49-F238E27FC236}">
                    <a16:creationId xmlns:a16="http://schemas.microsoft.com/office/drawing/2014/main" id="{93FC431F-7E87-79EC-EC33-5AAC27FD9FA6}"/>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 name="Graphic 3">
                <a:hlinkClick r:id="" action="ppaction://hlinkshowjump?jump=previousslide"/>
                <a:extLst>
                  <a:ext uri="{FF2B5EF4-FFF2-40B4-BE49-F238E27FC236}">
                    <a16:creationId xmlns:a16="http://schemas.microsoft.com/office/drawing/2014/main" id="{299284B0-1202-DAFD-B83F-78FAB15F80F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a:off x="5657217" y="6560801"/>
                <a:ext cx="216000" cy="216000"/>
              </a:xfrm>
              <a:prstGeom prst="rect">
                <a:avLst/>
              </a:prstGeom>
            </p:spPr>
          </p:pic>
          <p:pic>
            <p:nvPicPr>
              <p:cNvPr id="52" name="Graphic 3">
                <a:hlinkClick r:id="" action="ppaction://hlinkshowjump?jump=nextslide"/>
                <a:extLst>
                  <a:ext uri="{FF2B5EF4-FFF2-40B4-BE49-F238E27FC236}">
                    <a16:creationId xmlns:a16="http://schemas.microsoft.com/office/drawing/2014/main" id="{F0A6FD0C-BF14-9FBE-19FB-452ECDFB3C7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flipH="1">
                <a:off x="5922567" y="6560801"/>
                <a:ext cx="216000" cy="216000"/>
              </a:xfrm>
              <a:prstGeom prst="rect">
                <a:avLst/>
              </a:prstGeom>
            </p:spPr>
          </p:pic>
        </p:grpSp>
        <p:pic>
          <p:nvPicPr>
            <p:cNvPr id="47" name="Graphic 14">
              <a:hlinkClick r:id="" action="ppaction://noaction"/>
              <a:extLst>
                <a:ext uri="{FF2B5EF4-FFF2-40B4-BE49-F238E27FC236}">
                  <a16:creationId xmlns:a16="http://schemas.microsoft.com/office/drawing/2014/main" id="{2F619601-CD10-C9C8-221D-DAB2A23BC1C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34234" y="6417528"/>
              <a:ext cx="216000" cy="216000"/>
            </a:xfrm>
            <a:prstGeom prst="rect">
              <a:avLst/>
            </a:prstGeom>
          </p:spPr>
        </p:pic>
        <p:pic>
          <p:nvPicPr>
            <p:cNvPr id="48" name="Graphic 2">
              <a:hlinkClick r:id="rId12" action="ppaction://hlinksldjump"/>
              <a:extLst>
                <a:ext uri="{FF2B5EF4-FFF2-40B4-BE49-F238E27FC236}">
                  <a16:creationId xmlns:a16="http://schemas.microsoft.com/office/drawing/2014/main" id="{A1A0A316-3CB4-E99D-4593-FACB298CB10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951903" y="6416625"/>
              <a:ext cx="216000" cy="216000"/>
            </a:xfrm>
            <a:prstGeom prst="rect">
              <a:avLst/>
            </a:prstGeom>
          </p:spPr>
        </p:pic>
      </p:grpSp>
      <p:pic>
        <p:nvPicPr>
          <p:cNvPr id="58" name="Graphic 5">
            <a:hlinkClick r:id="" action="ppaction://noaction"/>
            <a:extLst>
              <a:ext uri="{FF2B5EF4-FFF2-40B4-BE49-F238E27FC236}">
                <a16:creationId xmlns:a16="http://schemas.microsoft.com/office/drawing/2014/main" id="{717C3D63-A550-D877-88D8-93EB64A218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527425" y="4794089"/>
            <a:ext cx="288000" cy="288000"/>
          </a:xfrm>
          <a:prstGeom prst="rect">
            <a:avLst/>
          </a:prstGeom>
        </p:spPr>
      </p:pic>
      <p:pic>
        <p:nvPicPr>
          <p:cNvPr id="62" name="Graphic 5">
            <a:hlinkClick r:id="" action="ppaction://noaction"/>
            <a:extLst>
              <a:ext uri="{FF2B5EF4-FFF2-40B4-BE49-F238E27FC236}">
                <a16:creationId xmlns:a16="http://schemas.microsoft.com/office/drawing/2014/main" id="{1B70C6CA-F49A-BB2D-EF8A-B96A4B69F9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304808" y="4791780"/>
            <a:ext cx="288000" cy="288000"/>
          </a:xfrm>
          <a:prstGeom prst="rect">
            <a:avLst/>
          </a:prstGeom>
        </p:spPr>
      </p:pic>
      <p:pic>
        <p:nvPicPr>
          <p:cNvPr id="128" name="Graphic 5">
            <a:hlinkClick r:id="" action="ppaction://noaction"/>
            <a:extLst>
              <a:ext uri="{FF2B5EF4-FFF2-40B4-BE49-F238E27FC236}">
                <a16:creationId xmlns:a16="http://schemas.microsoft.com/office/drawing/2014/main" id="{4E21D2F2-06D1-B2CB-07C6-26D1DCB49A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893565" y="4791780"/>
            <a:ext cx="288000" cy="288000"/>
          </a:xfrm>
          <a:prstGeom prst="rect">
            <a:avLst/>
          </a:prstGeom>
        </p:spPr>
      </p:pic>
      <p:sp>
        <p:nvSpPr>
          <p:cNvPr id="2609" name="TextBox 2608">
            <a:extLst>
              <a:ext uri="{FF2B5EF4-FFF2-40B4-BE49-F238E27FC236}">
                <a16:creationId xmlns:a16="http://schemas.microsoft.com/office/drawing/2014/main" id="{CEBADBB4-9B3C-65C6-230F-C1C17D3A4246}"/>
              </a:ext>
            </a:extLst>
          </p:cNvPr>
          <p:cNvSpPr txBox="1"/>
          <p:nvPr/>
        </p:nvSpPr>
        <p:spPr>
          <a:xfrm>
            <a:off x="9713589" y="1522180"/>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2623" name="TextBox 2622">
            <a:extLst>
              <a:ext uri="{FF2B5EF4-FFF2-40B4-BE49-F238E27FC236}">
                <a16:creationId xmlns:a16="http://schemas.microsoft.com/office/drawing/2014/main" id="{9A8D8897-33C1-AAC6-372E-702C5AC8CFBD}"/>
              </a:ext>
            </a:extLst>
          </p:cNvPr>
          <p:cNvSpPr txBox="1"/>
          <p:nvPr/>
        </p:nvSpPr>
        <p:spPr>
          <a:xfrm>
            <a:off x="5354691" y="1501472"/>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20" name="Rectangle 19">
            <a:extLst>
              <a:ext uri="{FF2B5EF4-FFF2-40B4-BE49-F238E27FC236}">
                <a16:creationId xmlns:a16="http://schemas.microsoft.com/office/drawing/2014/main" id="{F190D8D1-EF5A-BB03-1A85-BAAD963087C3}"/>
              </a:ext>
            </a:extLst>
          </p:cNvPr>
          <p:cNvSpPr/>
          <p:nvPr/>
        </p:nvSpPr>
        <p:spPr>
          <a:xfrm>
            <a:off x="4716" y="1139028"/>
            <a:ext cx="12192000" cy="5710598"/>
          </a:xfrm>
          <a:prstGeom prst="rect">
            <a:avLst/>
          </a:prstGeom>
          <a:solidFill>
            <a:schemeClr val="bg1">
              <a:lumMod val="75000"/>
              <a:alpha val="81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8A2B2C05-E461-BD82-4814-407A0480BD4C}"/>
              </a:ext>
            </a:extLst>
          </p:cNvPr>
          <p:cNvSpPr txBox="1"/>
          <p:nvPr/>
        </p:nvSpPr>
        <p:spPr>
          <a:xfrm>
            <a:off x="240633" y="1400405"/>
            <a:ext cx="11730788" cy="1198019"/>
          </a:xfrm>
          <a:prstGeom prst="roundRect">
            <a:avLst>
              <a:gd name="adj" fmla="val 4368"/>
            </a:avLst>
          </a:prstGeom>
          <a:solidFill>
            <a:schemeClr val="bg1"/>
          </a:solidFill>
          <a:ln w="19050">
            <a:solidFill>
              <a:schemeClr val="tx1"/>
            </a:solidFill>
          </a:ln>
        </p:spPr>
        <p:txBody>
          <a:bodyPr wrap="square">
            <a:noAutofit/>
          </a:bodyPr>
          <a:lstStyle/>
          <a:p>
            <a:endParaRPr lang="en-GB" sz="1200" b="1"/>
          </a:p>
        </p:txBody>
      </p:sp>
      <p:graphicFrame>
        <p:nvGraphicFramePr>
          <p:cNvPr id="5" name="Content Placeholder 2">
            <a:extLst>
              <a:ext uri="{FF2B5EF4-FFF2-40B4-BE49-F238E27FC236}">
                <a16:creationId xmlns:a16="http://schemas.microsoft.com/office/drawing/2014/main" id="{3D2D20E2-E23C-C071-1483-97E83F3B47F1}"/>
              </a:ext>
            </a:extLst>
          </p:cNvPr>
          <p:cNvGraphicFramePr>
            <a:graphicFrameLocks noGrp="1"/>
          </p:cNvGraphicFramePr>
          <p:nvPr>
            <p:ph idx="1"/>
            <p:extLst>
              <p:ext uri="{D42A27DB-BD31-4B8C-83A1-F6EECF244321}">
                <p14:modId xmlns:p14="http://schemas.microsoft.com/office/powerpoint/2010/main" val="808901206"/>
              </p:ext>
            </p:extLst>
          </p:nvPr>
        </p:nvGraphicFramePr>
        <p:xfrm>
          <a:off x="717419" y="1532996"/>
          <a:ext cx="10716712" cy="594360"/>
        </p:xfrm>
        <a:graphic>
          <a:graphicData uri="http://schemas.openxmlformats.org/drawingml/2006/table">
            <a:tbl>
              <a:tblPr firstRow="1" bandRow="1">
                <a:tableStyleId>{2D5ABB26-0587-4C30-8999-92F81FD0307C}</a:tableStyleId>
              </a:tblPr>
              <a:tblGrid>
                <a:gridCol w="376260">
                  <a:extLst>
                    <a:ext uri="{9D8B030D-6E8A-4147-A177-3AD203B41FA5}">
                      <a16:colId xmlns:a16="http://schemas.microsoft.com/office/drawing/2014/main" val="2327762774"/>
                    </a:ext>
                  </a:extLst>
                </a:gridCol>
                <a:gridCol w="1077756">
                  <a:extLst>
                    <a:ext uri="{9D8B030D-6E8A-4147-A177-3AD203B41FA5}">
                      <a16:colId xmlns:a16="http://schemas.microsoft.com/office/drawing/2014/main" val="3087683731"/>
                    </a:ext>
                  </a:extLst>
                </a:gridCol>
                <a:gridCol w="9262696">
                  <a:extLst>
                    <a:ext uri="{9D8B030D-6E8A-4147-A177-3AD203B41FA5}">
                      <a16:colId xmlns:a16="http://schemas.microsoft.com/office/drawing/2014/main" val="3900688893"/>
                    </a:ext>
                  </a:extLst>
                </a:gridCol>
              </a:tblGrid>
              <a:tr h="4372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100" b="1">
                          <a:solidFill>
                            <a:schemeClr val="tx2"/>
                          </a:solidFill>
                          <a:latin typeface="+mj-lt"/>
                        </a:rPr>
                        <a:t>ILC2 cell</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solidFill>
                        </a:rPr>
                        <a:t>Type 2 innate lymphoid cells (ILC2) play an important role in response to certain aeroallergen threats in the absence of adaptive immune cells such as T cells. ILC2 cells can be activated by </a:t>
                      </a:r>
                      <a:r>
                        <a:rPr lang="en-GB" sz="1100" b="1">
                          <a:solidFill>
                            <a:schemeClr val="tx1"/>
                          </a:solidFill>
                        </a:rPr>
                        <a:t>IL-25, IL-33 </a:t>
                      </a:r>
                      <a:r>
                        <a:rPr lang="en-GB" sz="1100">
                          <a:solidFill>
                            <a:schemeClr val="tx1"/>
                          </a:solidFill>
                        </a:rPr>
                        <a:t>and</a:t>
                      </a:r>
                      <a:r>
                        <a:rPr lang="en-GB" sz="1100" b="1">
                          <a:solidFill>
                            <a:schemeClr val="tx1"/>
                          </a:solidFill>
                        </a:rPr>
                        <a:t> TSLP</a:t>
                      </a:r>
                      <a:r>
                        <a:rPr lang="en-GB" sz="1100" kern="1200">
                          <a:solidFill>
                            <a:schemeClr val="tx1"/>
                          </a:solidFill>
                          <a:latin typeface="+mn-lt"/>
                          <a:ea typeface="+mn-ea"/>
                          <a:cs typeface="+mn-cs"/>
                        </a:rPr>
                        <a:t>. They </a:t>
                      </a:r>
                      <a:r>
                        <a:rPr lang="en-GB" sz="1100">
                          <a:solidFill>
                            <a:schemeClr val="tx1"/>
                          </a:solidFill>
                        </a:rPr>
                        <a:t>produce </a:t>
                      </a:r>
                      <a:r>
                        <a:rPr lang="en-GB" sz="1100" b="1">
                          <a:solidFill>
                            <a:schemeClr val="tx1"/>
                          </a:solidFill>
                        </a:rPr>
                        <a:t>IL-5</a:t>
                      </a:r>
                      <a:r>
                        <a:rPr lang="en-GB" sz="1100" b="0">
                          <a:solidFill>
                            <a:schemeClr val="tx1"/>
                          </a:solidFill>
                        </a:rPr>
                        <a:t>,</a:t>
                      </a:r>
                      <a:r>
                        <a:rPr lang="en-GB" sz="1100" b="1">
                          <a:solidFill>
                            <a:schemeClr val="tx1"/>
                          </a:solidFill>
                        </a:rPr>
                        <a:t> </a:t>
                      </a:r>
                      <a:r>
                        <a:rPr lang="en-GB" sz="1100" b="0">
                          <a:solidFill>
                            <a:schemeClr val="tx1"/>
                          </a:solidFill>
                        </a:rPr>
                        <a:t>which can lead to the recruitment and activation of eosinophils, and </a:t>
                      </a:r>
                      <a:r>
                        <a:rPr lang="en-GB" sz="1100" b="1">
                          <a:solidFill>
                            <a:schemeClr val="tx1"/>
                          </a:solidFill>
                        </a:rPr>
                        <a:t>IL-13</a:t>
                      </a:r>
                      <a:r>
                        <a:rPr lang="en-GB" sz="1100" b="0">
                          <a:solidFill>
                            <a:schemeClr val="tx1"/>
                          </a:solidFill>
                        </a:rPr>
                        <a:t>,</a:t>
                      </a:r>
                      <a:r>
                        <a:rPr lang="en-GB" sz="1100" b="1">
                          <a:solidFill>
                            <a:schemeClr val="tx1"/>
                          </a:solidFill>
                        </a:rPr>
                        <a:t> </a:t>
                      </a:r>
                      <a:r>
                        <a:rPr lang="en-GB" sz="1100" b="0">
                          <a:solidFill>
                            <a:schemeClr val="tx1"/>
                          </a:solidFill>
                        </a:rPr>
                        <a:t>which can cause secretion of mucus from goblet cells.</a:t>
                      </a:r>
                      <a:r>
                        <a:rPr lang="en-GB" sz="1100" b="1" baseline="30000">
                          <a:solidFill>
                            <a:schemeClr val="tx1"/>
                          </a:solidFill>
                        </a:rPr>
                        <a:t>1,2</a:t>
                      </a:r>
                      <a:endParaRPr lang="en-GB" sz="1100" baseline="30000">
                        <a:solidFill>
                          <a:schemeClr val="tx1"/>
                        </a:solidFill>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567107840"/>
                  </a:ext>
                </a:extLst>
              </a:tr>
            </a:tbl>
          </a:graphicData>
        </a:graphic>
      </p:graphicFrame>
      <p:grpSp>
        <p:nvGrpSpPr>
          <p:cNvPr id="6" name="Group 5">
            <a:extLst>
              <a:ext uri="{FF2B5EF4-FFF2-40B4-BE49-F238E27FC236}">
                <a16:creationId xmlns:a16="http://schemas.microsoft.com/office/drawing/2014/main" id="{1E25C472-0917-B5AA-0F29-9804C4FEE06C}"/>
              </a:ext>
            </a:extLst>
          </p:cNvPr>
          <p:cNvGrpSpPr/>
          <p:nvPr/>
        </p:nvGrpSpPr>
        <p:grpSpPr>
          <a:xfrm>
            <a:off x="783864" y="1720801"/>
            <a:ext cx="228829" cy="241313"/>
            <a:chOff x="631380" y="1776634"/>
            <a:chExt cx="228829" cy="241313"/>
          </a:xfrm>
        </p:grpSpPr>
        <p:sp>
          <p:nvSpPr>
            <p:cNvPr id="9" name="Oval 638">
              <a:extLst>
                <a:ext uri="{FF2B5EF4-FFF2-40B4-BE49-F238E27FC236}">
                  <a16:creationId xmlns:a16="http://schemas.microsoft.com/office/drawing/2014/main" id="{02D0E212-5F4B-8EAB-E9B1-939889DF655B}"/>
                </a:ext>
              </a:extLst>
            </p:cNvPr>
            <p:cNvSpPr>
              <a:spLocks noChangeAspect="1"/>
            </p:cNvSpPr>
            <p:nvPr/>
          </p:nvSpPr>
          <p:spPr>
            <a:xfrm rot="6233363">
              <a:off x="625138" y="1782876"/>
              <a:ext cx="241313" cy="228829"/>
            </a:xfrm>
            <a:custGeom>
              <a:avLst/>
              <a:gdLst>
                <a:gd name="connsiteX0" fmla="*/ 0 w 232950"/>
                <a:gd name="connsiteY0" fmla="*/ 115508 h 231015"/>
                <a:gd name="connsiteX1" fmla="*/ 116475 w 232950"/>
                <a:gd name="connsiteY1" fmla="*/ 0 h 231015"/>
                <a:gd name="connsiteX2" fmla="*/ 232950 w 232950"/>
                <a:gd name="connsiteY2" fmla="*/ 115508 h 231015"/>
                <a:gd name="connsiteX3" fmla="*/ 116475 w 232950"/>
                <a:gd name="connsiteY3" fmla="*/ 231016 h 231015"/>
                <a:gd name="connsiteX4" fmla="*/ 0 w 232950"/>
                <a:gd name="connsiteY4" fmla="*/ 115508 h 231015"/>
                <a:gd name="connsiteX0" fmla="*/ 674 w 233624"/>
                <a:gd name="connsiteY0" fmla="*/ 123306 h 238814"/>
                <a:gd name="connsiteX1" fmla="*/ 71443 w 233624"/>
                <a:gd name="connsiteY1" fmla="*/ 22915 h 238814"/>
                <a:gd name="connsiteX2" fmla="*/ 117149 w 233624"/>
                <a:gd name="connsiteY2" fmla="*/ 7798 h 238814"/>
                <a:gd name="connsiteX3" fmla="*/ 233624 w 233624"/>
                <a:gd name="connsiteY3" fmla="*/ 123306 h 238814"/>
                <a:gd name="connsiteX4" fmla="*/ 117149 w 233624"/>
                <a:gd name="connsiteY4" fmla="*/ 238814 h 238814"/>
                <a:gd name="connsiteX5" fmla="*/ 674 w 233624"/>
                <a:gd name="connsiteY5" fmla="*/ 123306 h 238814"/>
                <a:gd name="connsiteX0" fmla="*/ 674 w 234617"/>
                <a:gd name="connsiteY0" fmla="*/ 116069 h 231577"/>
                <a:gd name="connsiteX1" fmla="*/ 71443 w 234617"/>
                <a:gd name="connsiteY1" fmla="*/ 15678 h 231577"/>
                <a:gd name="connsiteX2" fmla="*/ 117149 w 234617"/>
                <a:gd name="connsiteY2" fmla="*/ 561 h 231577"/>
                <a:gd name="connsiteX3" fmla="*/ 180015 w 234617"/>
                <a:gd name="connsiteY3" fmla="*/ 18231 h 231577"/>
                <a:gd name="connsiteX4" fmla="*/ 233624 w 234617"/>
                <a:gd name="connsiteY4" fmla="*/ 116069 h 231577"/>
                <a:gd name="connsiteX5" fmla="*/ 117149 w 234617"/>
                <a:gd name="connsiteY5" fmla="*/ 231577 h 231577"/>
                <a:gd name="connsiteX6" fmla="*/ 674 w 234617"/>
                <a:gd name="connsiteY6" fmla="*/ 116069 h 231577"/>
                <a:gd name="connsiteX0" fmla="*/ 5360 w 239303"/>
                <a:gd name="connsiteY0" fmla="*/ 115527 h 231035"/>
                <a:gd name="connsiteX1" fmla="*/ 25234 w 239303"/>
                <a:gd name="connsiteY1" fmla="*/ 47364 h 231035"/>
                <a:gd name="connsiteX2" fmla="*/ 76129 w 239303"/>
                <a:gd name="connsiteY2" fmla="*/ 15136 h 231035"/>
                <a:gd name="connsiteX3" fmla="*/ 121835 w 239303"/>
                <a:gd name="connsiteY3" fmla="*/ 19 h 231035"/>
                <a:gd name="connsiteX4" fmla="*/ 184701 w 239303"/>
                <a:gd name="connsiteY4" fmla="*/ 17689 h 231035"/>
                <a:gd name="connsiteX5" fmla="*/ 238310 w 239303"/>
                <a:gd name="connsiteY5" fmla="*/ 115527 h 231035"/>
                <a:gd name="connsiteX6" fmla="*/ 121835 w 239303"/>
                <a:gd name="connsiteY6" fmla="*/ 231035 h 231035"/>
                <a:gd name="connsiteX7" fmla="*/ 5360 w 239303"/>
                <a:gd name="connsiteY7" fmla="*/ 115527 h 231035"/>
                <a:gd name="connsiteX0" fmla="*/ 7380 w 241323"/>
                <a:gd name="connsiteY0" fmla="*/ 115527 h 232042"/>
                <a:gd name="connsiteX1" fmla="*/ 27254 w 241323"/>
                <a:gd name="connsiteY1" fmla="*/ 47364 h 232042"/>
                <a:gd name="connsiteX2" fmla="*/ 78149 w 241323"/>
                <a:gd name="connsiteY2" fmla="*/ 15136 h 232042"/>
                <a:gd name="connsiteX3" fmla="*/ 123855 w 241323"/>
                <a:gd name="connsiteY3" fmla="*/ 19 h 232042"/>
                <a:gd name="connsiteX4" fmla="*/ 186721 w 241323"/>
                <a:gd name="connsiteY4" fmla="*/ 17689 h 232042"/>
                <a:gd name="connsiteX5" fmla="*/ 240330 w 241323"/>
                <a:gd name="connsiteY5" fmla="*/ 115527 h 232042"/>
                <a:gd name="connsiteX6" fmla="*/ 123855 w 241323"/>
                <a:gd name="connsiteY6" fmla="*/ 231035 h 232042"/>
                <a:gd name="connsiteX7" fmla="*/ 10195 w 241323"/>
                <a:gd name="connsiteY7" fmla="*/ 168687 h 232042"/>
                <a:gd name="connsiteX8" fmla="*/ 7380 w 241323"/>
                <a:gd name="connsiteY8" fmla="*/ 115527 h 232042"/>
                <a:gd name="connsiteX0" fmla="*/ 7380 w 241323"/>
                <a:gd name="connsiteY0" fmla="*/ 115527 h 238495"/>
                <a:gd name="connsiteX1" fmla="*/ 27254 w 241323"/>
                <a:gd name="connsiteY1" fmla="*/ 47364 h 238495"/>
                <a:gd name="connsiteX2" fmla="*/ 78149 w 241323"/>
                <a:gd name="connsiteY2" fmla="*/ 15136 h 238495"/>
                <a:gd name="connsiteX3" fmla="*/ 123855 w 241323"/>
                <a:gd name="connsiteY3" fmla="*/ 19 h 238495"/>
                <a:gd name="connsiteX4" fmla="*/ 186721 w 241323"/>
                <a:gd name="connsiteY4" fmla="*/ 17689 h 238495"/>
                <a:gd name="connsiteX5" fmla="*/ 240330 w 241323"/>
                <a:gd name="connsiteY5" fmla="*/ 115527 h 238495"/>
                <a:gd name="connsiteX6" fmla="*/ 123855 w 241323"/>
                <a:gd name="connsiteY6" fmla="*/ 231035 h 238495"/>
                <a:gd name="connsiteX7" fmla="*/ 53817 w 241323"/>
                <a:gd name="connsiteY7" fmla="*/ 220686 h 238495"/>
                <a:gd name="connsiteX8" fmla="*/ 10195 w 241323"/>
                <a:gd name="connsiteY8" fmla="*/ 168687 h 238495"/>
                <a:gd name="connsiteX9" fmla="*/ 7380 w 241323"/>
                <a:gd name="connsiteY9" fmla="*/ 115527 h 238495"/>
                <a:gd name="connsiteX0" fmla="*/ 7380 w 240782"/>
                <a:gd name="connsiteY0" fmla="*/ 115527 h 231742"/>
                <a:gd name="connsiteX1" fmla="*/ 27254 w 240782"/>
                <a:gd name="connsiteY1" fmla="*/ 47364 h 231742"/>
                <a:gd name="connsiteX2" fmla="*/ 78149 w 240782"/>
                <a:gd name="connsiteY2" fmla="*/ 15136 h 231742"/>
                <a:gd name="connsiteX3" fmla="*/ 123855 w 240782"/>
                <a:gd name="connsiteY3" fmla="*/ 19 h 231742"/>
                <a:gd name="connsiteX4" fmla="*/ 186721 w 240782"/>
                <a:gd name="connsiteY4" fmla="*/ 17689 h 231742"/>
                <a:gd name="connsiteX5" fmla="*/ 240330 w 240782"/>
                <a:gd name="connsiteY5" fmla="*/ 115527 h 231742"/>
                <a:gd name="connsiteX6" fmla="*/ 170872 w 240782"/>
                <a:gd name="connsiteY6" fmla="*/ 217868 h 231742"/>
                <a:gd name="connsiteX7" fmla="*/ 123855 w 240782"/>
                <a:gd name="connsiteY7" fmla="*/ 231035 h 231742"/>
                <a:gd name="connsiteX8" fmla="*/ 53817 w 240782"/>
                <a:gd name="connsiteY8" fmla="*/ 220686 h 231742"/>
                <a:gd name="connsiteX9" fmla="*/ 10195 w 240782"/>
                <a:gd name="connsiteY9" fmla="*/ 168687 h 231742"/>
                <a:gd name="connsiteX10" fmla="*/ 7380 w 240782"/>
                <a:gd name="connsiteY10" fmla="*/ 115527 h 231742"/>
                <a:gd name="connsiteX0" fmla="*/ 7380 w 246249"/>
                <a:gd name="connsiteY0" fmla="*/ 115527 h 231155"/>
                <a:gd name="connsiteX1" fmla="*/ 27254 w 246249"/>
                <a:gd name="connsiteY1" fmla="*/ 47364 h 231155"/>
                <a:gd name="connsiteX2" fmla="*/ 78149 w 246249"/>
                <a:gd name="connsiteY2" fmla="*/ 15136 h 231155"/>
                <a:gd name="connsiteX3" fmla="*/ 123855 w 246249"/>
                <a:gd name="connsiteY3" fmla="*/ 19 h 231155"/>
                <a:gd name="connsiteX4" fmla="*/ 186721 w 246249"/>
                <a:gd name="connsiteY4" fmla="*/ 17689 h 231155"/>
                <a:gd name="connsiteX5" fmla="*/ 240330 w 246249"/>
                <a:gd name="connsiteY5" fmla="*/ 115527 h 231155"/>
                <a:gd name="connsiteX6" fmla="*/ 239184 w 246249"/>
                <a:gd name="connsiteY6" fmla="*/ 179365 h 231155"/>
                <a:gd name="connsiteX7" fmla="*/ 170872 w 246249"/>
                <a:gd name="connsiteY7" fmla="*/ 217868 h 231155"/>
                <a:gd name="connsiteX8" fmla="*/ 123855 w 246249"/>
                <a:gd name="connsiteY8" fmla="*/ 231035 h 231155"/>
                <a:gd name="connsiteX9" fmla="*/ 53817 w 246249"/>
                <a:gd name="connsiteY9" fmla="*/ 220686 h 231155"/>
                <a:gd name="connsiteX10" fmla="*/ 10195 w 246249"/>
                <a:gd name="connsiteY10" fmla="*/ 168687 h 231155"/>
                <a:gd name="connsiteX11" fmla="*/ 7380 w 246249"/>
                <a:gd name="connsiteY11" fmla="*/ 115527 h 231155"/>
                <a:gd name="connsiteX0" fmla="*/ 7380 w 245420"/>
                <a:gd name="connsiteY0" fmla="*/ 115527 h 231155"/>
                <a:gd name="connsiteX1" fmla="*/ 27254 w 245420"/>
                <a:gd name="connsiteY1" fmla="*/ 47364 h 231155"/>
                <a:gd name="connsiteX2" fmla="*/ 78149 w 245420"/>
                <a:gd name="connsiteY2" fmla="*/ 15136 h 231155"/>
                <a:gd name="connsiteX3" fmla="*/ 123855 w 245420"/>
                <a:gd name="connsiteY3" fmla="*/ 19 h 231155"/>
                <a:gd name="connsiteX4" fmla="*/ 186721 w 245420"/>
                <a:gd name="connsiteY4" fmla="*/ 17689 h 231155"/>
                <a:gd name="connsiteX5" fmla="*/ 242190 w 245420"/>
                <a:gd name="connsiteY5" fmla="*/ 75260 h 231155"/>
                <a:gd name="connsiteX6" fmla="*/ 240330 w 245420"/>
                <a:gd name="connsiteY6" fmla="*/ 115527 h 231155"/>
                <a:gd name="connsiteX7" fmla="*/ 239184 w 245420"/>
                <a:gd name="connsiteY7" fmla="*/ 179365 h 231155"/>
                <a:gd name="connsiteX8" fmla="*/ 170872 w 245420"/>
                <a:gd name="connsiteY8" fmla="*/ 217868 h 231155"/>
                <a:gd name="connsiteX9" fmla="*/ 123855 w 245420"/>
                <a:gd name="connsiteY9" fmla="*/ 231035 h 231155"/>
                <a:gd name="connsiteX10" fmla="*/ 53817 w 245420"/>
                <a:gd name="connsiteY10" fmla="*/ 220686 h 231155"/>
                <a:gd name="connsiteX11" fmla="*/ 10195 w 245420"/>
                <a:gd name="connsiteY11" fmla="*/ 168687 h 231155"/>
                <a:gd name="connsiteX12" fmla="*/ 7380 w 245420"/>
                <a:gd name="connsiteY12" fmla="*/ 115527 h 23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420" h="231155">
                  <a:moveTo>
                    <a:pt x="7380" y="115527"/>
                  </a:moveTo>
                  <a:cubicBezTo>
                    <a:pt x="10223" y="95307"/>
                    <a:pt x="15459" y="64096"/>
                    <a:pt x="27254" y="47364"/>
                  </a:cubicBezTo>
                  <a:cubicBezTo>
                    <a:pt x="39049" y="30632"/>
                    <a:pt x="64358" y="23545"/>
                    <a:pt x="78149" y="15136"/>
                  </a:cubicBezTo>
                  <a:cubicBezTo>
                    <a:pt x="91940" y="6727"/>
                    <a:pt x="105760" y="-406"/>
                    <a:pt x="123855" y="19"/>
                  </a:cubicBezTo>
                  <a:cubicBezTo>
                    <a:pt x="141950" y="445"/>
                    <a:pt x="170387" y="5182"/>
                    <a:pt x="186721" y="17689"/>
                  </a:cubicBezTo>
                  <a:cubicBezTo>
                    <a:pt x="203055" y="30196"/>
                    <a:pt x="233255" y="58954"/>
                    <a:pt x="242190" y="75260"/>
                  </a:cubicBezTo>
                  <a:cubicBezTo>
                    <a:pt x="251125" y="91566"/>
                    <a:pt x="237443" y="98143"/>
                    <a:pt x="240330" y="115527"/>
                  </a:cubicBezTo>
                  <a:cubicBezTo>
                    <a:pt x="243217" y="132911"/>
                    <a:pt x="250760" y="162308"/>
                    <a:pt x="239184" y="179365"/>
                  </a:cubicBezTo>
                  <a:cubicBezTo>
                    <a:pt x="227608" y="196422"/>
                    <a:pt x="186889" y="207324"/>
                    <a:pt x="170872" y="217868"/>
                  </a:cubicBezTo>
                  <a:cubicBezTo>
                    <a:pt x="154855" y="228412"/>
                    <a:pt x="143364" y="230565"/>
                    <a:pt x="123855" y="231035"/>
                  </a:cubicBezTo>
                  <a:cubicBezTo>
                    <a:pt x="104346" y="231505"/>
                    <a:pt x="72760" y="231077"/>
                    <a:pt x="53817" y="220686"/>
                  </a:cubicBezTo>
                  <a:cubicBezTo>
                    <a:pt x="34874" y="210295"/>
                    <a:pt x="18043" y="183570"/>
                    <a:pt x="10195" y="168687"/>
                  </a:cubicBezTo>
                  <a:cubicBezTo>
                    <a:pt x="-9217" y="149436"/>
                    <a:pt x="4537" y="135747"/>
                    <a:pt x="7380" y="115527"/>
                  </a:cubicBezTo>
                  <a:close/>
                </a:path>
              </a:pathLst>
            </a:custGeom>
            <a:solidFill>
              <a:srgbClr val="570995">
                <a:lumMod val="20000"/>
                <a:lumOff val="80000"/>
              </a:srgbClr>
            </a:solidFill>
            <a:ln w="9525" cap="flat" cmpd="sng" algn="ctr">
              <a:solidFill>
                <a:srgbClr val="570995">
                  <a:lumMod val="40000"/>
                  <a:lumOff val="60000"/>
                </a:srgbClr>
              </a:solidFill>
              <a:prstDash val="solid"/>
            </a:ln>
            <a:effectLst/>
          </p:spPr>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endParaRPr>
            </a:p>
          </p:txBody>
        </p:sp>
        <p:sp>
          <p:nvSpPr>
            <p:cNvPr id="10" name="Oval 9">
              <a:extLst>
                <a:ext uri="{FF2B5EF4-FFF2-40B4-BE49-F238E27FC236}">
                  <a16:creationId xmlns:a16="http://schemas.microsoft.com/office/drawing/2014/main" id="{0A7F9416-6A21-66C7-58A2-9EF02DA9C8D8}"/>
                </a:ext>
              </a:extLst>
            </p:cNvPr>
            <p:cNvSpPr/>
            <p:nvPr/>
          </p:nvSpPr>
          <p:spPr>
            <a:xfrm rot="5414306">
              <a:off x="681638" y="1837211"/>
              <a:ext cx="106317" cy="115618"/>
            </a:xfrm>
            <a:prstGeom prst="ellipse">
              <a:avLst/>
            </a:prstGeom>
            <a:gradFill flip="none" rotWithShape="1">
              <a:gsLst>
                <a:gs pos="0">
                  <a:srgbClr val="570995">
                    <a:lumMod val="20000"/>
                    <a:lumOff val="80000"/>
                  </a:srgbClr>
                </a:gs>
                <a:gs pos="99000">
                  <a:srgbClr val="570995">
                    <a:lumMod val="60000"/>
                    <a:lumOff val="40000"/>
                  </a:srgbClr>
                </a:gs>
              </a:gsLst>
              <a:path path="circle">
                <a:fillToRect l="50000" t="50000" r="50000" b="50000"/>
              </a:path>
              <a:tileRect/>
            </a:gradFill>
            <a:ln w="9525" cap="flat" cmpd="sng" algn="ctr">
              <a:solidFill>
                <a:srgbClr val="570995">
                  <a:lumMod val="60000"/>
                  <a:lumOff val="40000"/>
                </a:srgbClr>
              </a:solidFill>
              <a:prstDash val="solid"/>
            </a:ln>
            <a:effectLst/>
          </p:spPr>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srgbClr val="FFFFFF"/>
                </a:solidFill>
                <a:effectLst/>
                <a:uLnTx/>
                <a:uFillTx/>
                <a:latin typeface="Arial" panose="020B0604020202020204"/>
                <a:ea typeface="+mn-ea"/>
                <a:cs typeface="Arial" panose="020B0604020202020204" pitchFamily="34" charset="0"/>
              </a:endParaRPr>
            </a:p>
          </p:txBody>
        </p:sp>
      </p:grpSp>
      <p:grpSp>
        <p:nvGrpSpPr>
          <p:cNvPr id="12" name="Group 11">
            <a:extLst>
              <a:ext uri="{FF2B5EF4-FFF2-40B4-BE49-F238E27FC236}">
                <a16:creationId xmlns:a16="http://schemas.microsoft.com/office/drawing/2014/main" id="{98E354F5-82EB-B20D-95F5-34EE4D687528}"/>
              </a:ext>
            </a:extLst>
          </p:cNvPr>
          <p:cNvGrpSpPr/>
          <p:nvPr/>
        </p:nvGrpSpPr>
        <p:grpSpPr>
          <a:xfrm>
            <a:off x="11465076" y="1157906"/>
            <a:ext cx="621053" cy="621053"/>
            <a:chOff x="8845740" y="1471144"/>
            <a:chExt cx="621053" cy="621053"/>
          </a:xfrm>
        </p:grpSpPr>
        <p:sp>
          <p:nvSpPr>
            <p:cNvPr id="13" name="Oval 12">
              <a:extLst>
                <a:ext uri="{FF2B5EF4-FFF2-40B4-BE49-F238E27FC236}">
                  <a16:creationId xmlns:a16="http://schemas.microsoft.com/office/drawing/2014/main" id="{7512A363-5A5A-D4FC-64F1-CB6D17E6D7C0}"/>
                </a:ext>
              </a:extLst>
            </p:cNvPr>
            <p:cNvSpPr>
              <a:spLocks noChangeAspect="1"/>
            </p:cNvSpPr>
            <p:nvPr/>
          </p:nvSpPr>
          <p:spPr>
            <a:xfrm>
              <a:off x="8904267" y="1527003"/>
              <a:ext cx="504000" cy="504000"/>
            </a:xfrm>
            <a:prstGeom prst="ellipse">
              <a:avLst/>
            </a:prstGeom>
            <a:solidFill>
              <a:srgbClr val="59099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13">
              <a:hlinkClick r:id="rId12" action="ppaction://hlinksldjump"/>
              <a:extLst>
                <a:ext uri="{FF2B5EF4-FFF2-40B4-BE49-F238E27FC236}">
                  <a16:creationId xmlns:a16="http://schemas.microsoft.com/office/drawing/2014/main" id="{E6236CDE-4795-B786-C880-3E9350CFFEC6}"/>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8845740" y="1471144"/>
              <a:ext cx="621053" cy="621053"/>
            </a:xfrm>
            <a:prstGeom prst="rect">
              <a:avLst/>
            </a:prstGeom>
          </p:spPr>
        </p:pic>
      </p:grpSp>
      <p:sp>
        <p:nvSpPr>
          <p:cNvPr id="16" name="TextBox 15">
            <a:extLst>
              <a:ext uri="{FF2B5EF4-FFF2-40B4-BE49-F238E27FC236}">
                <a16:creationId xmlns:a16="http://schemas.microsoft.com/office/drawing/2014/main" id="{56E60826-8538-C3E0-6FFD-D1290DC5CB42}"/>
              </a:ext>
            </a:extLst>
          </p:cNvPr>
          <p:cNvSpPr txBox="1"/>
          <p:nvPr/>
        </p:nvSpPr>
        <p:spPr>
          <a:xfrm>
            <a:off x="488198" y="2225878"/>
            <a:ext cx="11208201"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a:ln>
                  <a:noFill/>
                </a:ln>
                <a:solidFill>
                  <a:srgbClr val="656665"/>
                </a:solidFill>
                <a:effectLst/>
                <a:uLnTx/>
                <a:uFillTx/>
                <a:latin typeface="Calibri"/>
                <a:ea typeface="+mn-ea"/>
                <a:cs typeface="+mn-cs"/>
              </a:rPr>
              <a:t>Abbreviations</a:t>
            </a:r>
            <a:r>
              <a:rPr kumimoji="0" lang="en-GB" sz="800" b="0" i="0" u="none" strike="noStrike" kern="1200" cap="none" spc="20" normalizeH="0" baseline="0" noProof="0">
                <a:ln>
                  <a:noFill/>
                </a:ln>
                <a:solidFill>
                  <a:srgbClr val="656665"/>
                </a:solidFill>
                <a:effectLst/>
                <a:uLnTx/>
                <a:uFillTx/>
                <a:latin typeface="Calibri"/>
                <a:ea typeface="+mn-ea"/>
                <a:cs typeface="+mn-cs"/>
              </a:rPr>
              <a:t>: IL-interleukin; ILC2, innate lymphoid precursor 2 cell; TSLP,  thymic stromal lymphopoietin.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a:ln>
                  <a:noFill/>
                </a:ln>
                <a:solidFill>
                  <a:srgbClr val="656665"/>
                </a:solidFill>
                <a:effectLst/>
                <a:uLnTx/>
                <a:uFillTx/>
                <a:latin typeface="Calibri"/>
                <a:ea typeface="+mn-ea"/>
                <a:cs typeface="+mn-cs"/>
              </a:rPr>
              <a:t>References</a:t>
            </a:r>
            <a:r>
              <a:rPr kumimoji="0" lang="en-GB" sz="800" b="0" i="0" u="none" strike="noStrike" kern="1200" cap="none" spc="20" normalizeH="0" baseline="0" noProof="0">
                <a:ln>
                  <a:noFill/>
                </a:ln>
                <a:solidFill>
                  <a:srgbClr val="656665"/>
                </a:solidFill>
                <a:effectLst/>
                <a:uLnTx/>
                <a:uFillTx/>
                <a:latin typeface="Calibri"/>
                <a:ea typeface="+mn-ea"/>
                <a:cs typeface="+mn-cs"/>
              </a:rPr>
              <a:t>: 1. </a:t>
            </a:r>
            <a:r>
              <a:rPr kumimoji="0" lang="en-NZ" sz="800" b="0" i="0" u="none" strike="noStrike" kern="1200" cap="none" spc="20" normalizeH="0" baseline="0" noProof="0">
                <a:ln>
                  <a:noFill/>
                </a:ln>
                <a:solidFill>
                  <a:srgbClr val="656665"/>
                </a:solidFill>
                <a:effectLst/>
                <a:uLnTx/>
                <a:uFillTx/>
                <a:latin typeface="Calibri"/>
                <a:ea typeface="+mn-ea"/>
                <a:cs typeface="+mn-cs"/>
              </a:rPr>
              <a:t>Licona-Limón P, et al. Nat Immunol. 2013;14(6):536-542; 2. </a:t>
            </a:r>
            <a:r>
              <a:rPr kumimoji="0" lang="en-GB" sz="800" b="0" i="0" u="none" strike="noStrike" kern="1200" cap="none" spc="20" normalizeH="0" baseline="0" noProof="0">
                <a:ln>
                  <a:noFill/>
                </a:ln>
                <a:solidFill>
                  <a:srgbClr val="656665"/>
                </a:solidFill>
                <a:effectLst/>
                <a:uLnTx/>
                <a:uFillTx/>
                <a:latin typeface="Calibri"/>
                <a:ea typeface="+mn-ea"/>
                <a:cs typeface="+mn-cs"/>
              </a:rPr>
              <a:t>Salter BM et al. </a:t>
            </a:r>
            <a:r>
              <a:rPr kumimoji="0" lang="en-NZ" sz="800" b="0" i="0" u="none" strike="noStrike" kern="1200" cap="none" spc="20" normalizeH="0" baseline="0" noProof="0">
                <a:ln>
                  <a:noFill/>
                </a:ln>
                <a:solidFill>
                  <a:srgbClr val="656665"/>
                </a:solidFill>
                <a:effectLst/>
                <a:uLnTx/>
                <a:uFillTx/>
                <a:latin typeface="Calibri"/>
                <a:ea typeface="+mn-ea"/>
                <a:cs typeface="+mn-cs"/>
              </a:rPr>
              <a:t>J Leukoc Biol. 2019;106:889–901</a:t>
            </a:r>
            <a:r>
              <a:rPr lang="en-GB" sz="800" spc="20">
                <a:solidFill>
                  <a:srgbClr val="656665"/>
                </a:solidFill>
                <a:latin typeface="Calibri"/>
              </a:rPr>
              <a:t>.</a:t>
            </a:r>
            <a:endParaRPr kumimoji="0" lang="en-GB" sz="800" b="0" i="0" u="none" strike="noStrike" kern="1200" cap="none" spc="20" normalizeH="0" baseline="0" noProof="0">
              <a:ln>
                <a:noFill/>
              </a:ln>
              <a:solidFill>
                <a:srgbClr val="656665"/>
              </a:solidFill>
              <a:effectLst/>
              <a:uLnTx/>
              <a:uFillTx/>
              <a:latin typeface="Calibri"/>
              <a:ea typeface="+mn-ea"/>
              <a:cs typeface="+mn-cs"/>
            </a:endParaRPr>
          </a:p>
        </p:txBody>
      </p:sp>
    </p:spTree>
    <p:extLst>
      <p:ext uri="{BB962C8B-B14F-4D97-AF65-F5344CB8AC3E}">
        <p14:creationId xmlns:p14="http://schemas.microsoft.com/office/powerpoint/2010/main" val="42634773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C22DB15F-8387-2167-0003-1048DC2E8FBF}"/>
              </a:ext>
            </a:extLst>
          </p:cNvPr>
          <p:cNvSpPr txBox="1"/>
          <p:nvPr/>
        </p:nvSpPr>
        <p:spPr>
          <a:xfrm>
            <a:off x="9496222" y="4608408"/>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25" name="TextBox 24">
            <a:extLst>
              <a:ext uri="{FF2B5EF4-FFF2-40B4-BE49-F238E27FC236}">
                <a16:creationId xmlns:a16="http://schemas.microsoft.com/office/drawing/2014/main" id="{575314DA-C9EA-CAEB-C20A-7BE4B364621F}"/>
              </a:ext>
            </a:extLst>
          </p:cNvPr>
          <p:cNvSpPr txBox="1"/>
          <p:nvPr/>
        </p:nvSpPr>
        <p:spPr>
          <a:xfrm>
            <a:off x="8832419" y="4129627"/>
            <a:ext cx="278923"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sp>
        <p:nvSpPr>
          <p:cNvPr id="8" name="Footer Placeholder 1">
            <a:extLst>
              <a:ext uri="{FF2B5EF4-FFF2-40B4-BE49-F238E27FC236}">
                <a16:creationId xmlns:a16="http://schemas.microsoft.com/office/drawing/2014/main" id="{E64F55C5-ABAD-33FA-1DA6-DC6CC7F1D79F}"/>
              </a:ext>
            </a:extLst>
          </p:cNvPr>
          <p:cNvSpPr>
            <a:spLocks noGrp="1"/>
          </p:cNvSpPr>
          <p:nvPr>
            <p:ph type="ftr" sz="quarter" idx="11"/>
          </p:nvPr>
        </p:nvSpPr>
        <p:spPr>
          <a:xfrm>
            <a:off x="551118" y="5463418"/>
            <a:ext cx="10312790" cy="1335150"/>
          </a:xfrm>
        </p:spPr>
        <p:txBody>
          <a:bodyPr/>
          <a:lstStyle/>
          <a:p>
            <a:pPr>
              <a:lnSpc>
                <a:spcPct val="107000"/>
              </a:lnSpc>
              <a:spcAft>
                <a:spcPts val="800"/>
              </a:spcAft>
            </a:pPr>
            <a:br>
              <a:rPr lang="en-GB" sz="750" b="1" dirty="0"/>
            </a:br>
            <a:br>
              <a:rPr lang="en-GB" sz="750" dirty="0"/>
            </a:br>
            <a:br>
              <a:rPr lang="en-GB" sz="750" b="1" dirty="0"/>
            </a:br>
            <a:br>
              <a:rPr lang="en-GB" sz="750" dirty="0"/>
            </a:br>
            <a:r>
              <a:rPr lang="en-GB" sz="750" b="1" dirty="0"/>
              <a:t>Mechanisms underlying non-eosinophilic inflammation in asthma and the relevance of TSLP in its potential effects on macrophages both require further elucidation. The information presented in this image has been simplified for illustration purposes only and does not imply clinical benefit or relevance. </a:t>
            </a:r>
            <a:r>
              <a:rPr lang="en-GB" sz="750" dirty="0"/>
              <a:t>Figure adapted from Gauvreau GM, et al. Expert </a:t>
            </a:r>
            <a:r>
              <a:rPr lang="en-GB" sz="750" dirty="0" err="1"/>
              <a:t>Opin</a:t>
            </a:r>
            <a:r>
              <a:rPr lang="en-GB" sz="750" dirty="0"/>
              <a:t> </a:t>
            </a:r>
            <a:r>
              <a:rPr lang="en-GB" sz="750" dirty="0" err="1"/>
              <a:t>Ther</a:t>
            </a:r>
            <a:r>
              <a:rPr lang="en-GB" sz="750" dirty="0"/>
              <a:t> Targets. 2020;24:777–792, which was based on </a:t>
            </a:r>
            <a:r>
              <a:rPr lang="en-GB" sz="750" dirty="0" err="1"/>
              <a:t>Brusselle</a:t>
            </a:r>
            <a:r>
              <a:rPr lang="en-GB" sz="750" dirty="0"/>
              <a:t> G, </a:t>
            </a:r>
            <a:r>
              <a:rPr lang="en-GB" sz="750" dirty="0" err="1"/>
              <a:t>Bracke</a:t>
            </a:r>
            <a:r>
              <a:rPr lang="en-GB" sz="750" dirty="0"/>
              <a:t> K. Ann Am </a:t>
            </a:r>
            <a:r>
              <a:rPr lang="en-GB" sz="750" dirty="0" err="1"/>
              <a:t>Thorac</a:t>
            </a:r>
            <a:r>
              <a:rPr lang="en-GB" sz="750" dirty="0"/>
              <a:t> Soc. 2014;11:S322–S328, </a:t>
            </a:r>
            <a:r>
              <a:rPr lang="en-GB" sz="750" dirty="0" err="1"/>
              <a:t>Brusselle</a:t>
            </a:r>
            <a:r>
              <a:rPr lang="en-GB" sz="750" dirty="0"/>
              <a:t> G, et al. Nat Med. 2013;19:977–979; Lambrecht BN, Hammad H. Nat Immunol. 2015;16:45–56; and </a:t>
            </a:r>
            <a:r>
              <a:rPr lang="en-GB" sz="750" dirty="0" err="1">
                <a:effectLst/>
                <a:latin typeface="Calibri"/>
                <a:ea typeface="Calibri" panose="020F0502020204030204" pitchFamily="34" charset="0"/>
                <a:cs typeface="Times New Roman"/>
              </a:rPr>
              <a:t>Brightling</a:t>
            </a:r>
            <a:r>
              <a:rPr lang="en-GB" sz="750" dirty="0">
                <a:effectLst/>
                <a:latin typeface="Calibri"/>
                <a:ea typeface="Calibri" panose="020F0502020204030204" pitchFamily="34" charset="0"/>
                <a:cs typeface="Times New Roman"/>
              </a:rPr>
              <a:t> CE, et al. N </a:t>
            </a:r>
            <a:r>
              <a:rPr lang="en-GB" sz="750" dirty="0" err="1">
                <a:effectLst/>
                <a:latin typeface="Calibri"/>
                <a:ea typeface="Calibri" panose="020F0502020204030204" pitchFamily="34" charset="0"/>
                <a:cs typeface="Times New Roman"/>
              </a:rPr>
              <a:t>Engl</a:t>
            </a:r>
            <a:r>
              <a:rPr lang="en-GB" sz="750" dirty="0">
                <a:effectLst/>
                <a:latin typeface="Calibri"/>
                <a:ea typeface="Calibri" panose="020F0502020204030204" pitchFamily="34" charset="0"/>
                <a:cs typeface="Times New Roman"/>
              </a:rPr>
              <a:t> J Med. 2021;385(18):1669–1679. Additional figure adaptations</a:t>
            </a:r>
            <a:r>
              <a:rPr lang="en-GB" sz="750" dirty="0">
                <a:latin typeface="Calibri"/>
                <a:ea typeface="Calibri" panose="020F0502020204030204" pitchFamily="34" charset="0"/>
                <a:cs typeface="Times New Roman"/>
              </a:rPr>
              <a:t> from Davis JD, et al. Mucosal Immunol. 2021;14:978–990. </a:t>
            </a:r>
            <a:r>
              <a:rPr lang="en-GB" sz="750" dirty="0"/>
              <a:t>*Blockade of TSLP has suggested inhibition of pathways beyond type 2 inflammation. More recent evidence also suggests that Th1/17-driven neutrophilic pathways may not be key drivers of this type of inflammation.</a:t>
            </a:r>
            <a:r>
              <a:rPr lang="en-GB" sz="750" baseline="30000" dirty="0"/>
              <a:t>17–19</a:t>
            </a:r>
            <a:r>
              <a:rPr lang="en-GB" sz="750" dirty="0"/>
              <a:t> </a:t>
            </a:r>
            <a:r>
              <a:rPr lang="en-GB" sz="750" b="1" dirty="0"/>
              <a:t>Abbreviations</a:t>
            </a:r>
            <a:r>
              <a:rPr lang="en-GB" sz="750" dirty="0"/>
              <a:t>: </a:t>
            </a:r>
            <a:r>
              <a:rPr lang="en-GB" sz="750" dirty="0" err="1"/>
              <a:t>IgE</a:t>
            </a:r>
            <a:r>
              <a:rPr lang="en-GB" sz="750" dirty="0"/>
              <a:t>, immunoglobulin E; IL, interleukin; ILC2, type 2 innate lymphoid cell; T2, type 2; Th, T helper; TSLP, thymic stromal lymphopoietin. </a:t>
            </a:r>
            <a:r>
              <a:rPr lang="en-GB" sz="750" b="1" dirty="0"/>
              <a:t>References</a:t>
            </a:r>
            <a:r>
              <a:rPr lang="en-GB" sz="750" dirty="0"/>
              <a:t>: 1. Gauvreau GM, et al. Expert </a:t>
            </a:r>
            <a:r>
              <a:rPr lang="en-GB" sz="750" dirty="0" err="1"/>
              <a:t>Opin</a:t>
            </a:r>
            <a:r>
              <a:rPr lang="en-GB" sz="750" dirty="0"/>
              <a:t> </a:t>
            </a:r>
            <a:r>
              <a:rPr lang="en-GB" sz="750" dirty="0" err="1"/>
              <a:t>Ther</a:t>
            </a:r>
            <a:r>
              <a:rPr lang="en-GB" sz="750" dirty="0"/>
              <a:t> Targets. 2020;24:777–792; 2. </a:t>
            </a:r>
            <a:r>
              <a:rPr lang="en-GB" sz="750" dirty="0" err="1"/>
              <a:t>Porsbjerg</a:t>
            </a:r>
            <a:r>
              <a:rPr lang="en-GB" sz="750" dirty="0"/>
              <a:t> CM, et al. </a:t>
            </a:r>
            <a:r>
              <a:rPr lang="en-GB" sz="750" dirty="0" err="1"/>
              <a:t>Eur</a:t>
            </a:r>
            <a:r>
              <a:rPr lang="en-GB" sz="750" dirty="0"/>
              <a:t> Respir J. 2020;56:2000260; 3. Roan F, et al. J Clin Invest. 2019;129:1441–1451; 4. </a:t>
            </a:r>
            <a:r>
              <a:rPr lang="en-GB" sz="750" dirty="0" err="1"/>
              <a:t>Varricchi</a:t>
            </a:r>
            <a:r>
              <a:rPr lang="en-GB" sz="750" dirty="0"/>
              <a:t> G, et al. Front Immunol. 2018;9:1595; 5. Altman MC, et al. J Clin Invest. 2019;129:4979–4991; 6. </a:t>
            </a:r>
            <a:r>
              <a:rPr lang="en-GB" sz="750" dirty="0" err="1"/>
              <a:t>Allakhverdi</a:t>
            </a:r>
            <a:r>
              <a:rPr lang="en-GB" sz="750" dirty="0"/>
              <a:t> Z, et al. J Exp Med. 2007;204:253–258; 7. Kato A, et al. J Immunol. 2007;179:1080–1087; 8. </a:t>
            </a:r>
            <a:r>
              <a:rPr lang="en-GB" sz="750" dirty="0" err="1"/>
              <a:t>Kouzaki</a:t>
            </a:r>
            <a:r>
              <a:rPr lang="en-GB" sz="750" dirty="0"/>
              <a:t> H, et al. J Immunol. 2009;183(2)1427–1434; 9. Cohn L. J Clin Invest. 2006;116(2):306–308; 10. </a:t>
            </a:r>
            <a:r>
              <a:rPr lang="en-GB" sz="750" dirty="0" err="1"/>
              <a:t>Brusselle</a:t>
            </a:r>
            <a:r>
              <a:rPr lang="en-GB" sz="750" dirty="0"/>
              <a:t> GG and </a:t>
            </a:r>
            <a:r>
              <a:rPr lang="en-GB" sz="750" dirty="0" err="1"/>
              <a:t>Koppelman</a:t>
            </a:r>
            <a:r>
              <a:rPr lang="en-GB" sz="750" dirty="0"/>
              <a:t> GH. N </a:t>
            </a:r>
            <a:r>
              <a:rPr lang="en-GB" sz="750" dirty="0" err="1"/>
              <a:t>Engl</a:t>
            </a:r>
            <a:r>
              <a:rPr lang="en-GB" sz="750" dirty="0"/>
              <a:t> J Med. 2022;386(2):157–171; 11. </a:t>
            </a:r>
            <a:r>
              <a:rPr lang="en-US" sz="750" dirty="0"/>
              <a:t>Janeway ICA et al. Immunobiology: The Immune System in Health and Disease. 5th edition. New York: Garland Science; 2001. Glossary. Available from: https://www.ncbi.nlm.nih.gov/books/NBK10759/; 12. </a:t>
            </a:r>
            <a:r>
              <a:rPr lang="en-GB" sz="750" dirty="0"/>
              <a:t>Davis JD and </a:t>
            </a:r>
            <a:r>
              <a:rPr lang="en-GB" sz="750" dirty="0" err="1"/>
              <a:t>Wypych</a:t>
            </a:r>
            <a:r>
              <a:rPr lang="en-GB" sz="750" dirty="0"/>
              <a:t> TP. Mucosal Immunology. 2021;14:978–990; 13. </a:t>
            </a:r>
            <a:r>
              <a:rPr lang="en-GB" sz="750" dirty="0" err="1">
                <a:effectLst/>
                <a:latin typeface="Calibri"/>
                <a:ea typeface="Calibri" panose="020F0502020204030204" pitchFamily="34" charset="0"/>
                <a:cs typeface="Times New Roman"/>
              </a:rPr>
              <a:t>Brightling</a:t>
            </a:r>
            <a:r>
              <a:rPr lang="en-GB" sz="750" dirty="0">
                <a:effectLst/>
                <a:latin typeface="Calibri"/>
                <a:ea typeface="Calibri" panose="020F0502020204030204" pitchFamily="34" charset="0"/>
                <a:cs typeface="Times New Roman"/>
              </a:rPr>
              <a:t> CE, et al. N </a:t>
            </a:r>
            <a:r>
              <a:rPr lang="en-GB" sz="750" dirty="0" err="1">
                <a:effectLst/>
                <a:latin typeface="Calibri"/>
                <a:ea typeface="Calibri" panose="020F0502020204030204" pitchFamily="34" charset="0"/>
                <a:cs typeface="Times New Roman"/>
              </a:rPr>
              <a:t>Engl</a:t>
            </a:r>
            <a:r>
              <a:rPr lang="en-GB" sz="750" dirty="0">
                <a:effectLst/>
                <a:latin typeface="Calibri"/>
                <a:ea typeface="Calibri" panose="020F0502020204030204" pitchFamily="34" charset="0"/>
                <a:cs typeface="Times New Roman"/>
              </a:rPr>
              <a:t> J Med. 2002; 346:1699–1705; 14. </a:t>
            </a:r>
            <a:r>
              <a:rPr lang="da-DK" sz="750" dirty="0">
                <a:effectLst/>
                <a:latin typeface="Calibri"/>
                <a:ea typeface="Calibri" panose="020F0502020204030204" pitchFamily="34" charset="0"/>
                <a:cs typeface="Times New Roman"/>
              </a:rPr>
              <a:t>Begueret H, et al. Thorax. 2007;62:8–15; 15. Krystel-Whittemore M, et al. Front Immunol. 2016;6:620; 16. </a:t>
            </a:r>
            <a:r>
              <a:rPr kumimoji="0" lang="en-GB" sz="750" b="0" i="0" u="none" strike="noStrike" kern="1200" cap="none" spc="20" normalizeH="0" baseline="0" noProof="0" dirty="0">
                <a:ln>
                  <a:noFill/>
                </a:ln>
                <a:solidFill>
                  <a:srgbClr val="656665"/>
                </a:solidFill>
                <a:effectLst/>
                <a:uLnTx/>
                <a:uFillTx/>
                <a:latin typeface="Calibri"/>
                <a:ea typeface="+mn-ea"/>
                <a:cs typeface="+mn-cs"/>
              </a:rPr>
              <a:t>Gao H et al. J Immunol Res. 2017;3743048; </a:t>
            </a:r>
            <a:r>
              <a:rPr lang="en-GB" sz="750" dirty="0">
                <a:solidFill>
                  <a:srgbClr val="656665"/>
                </a:solidFill>
                <a:latin typeface="Calibri"/>
              </a:rPr>
              <a:t>17. Diver S, et al. Lancet Respir Med. 2021;9(11):1299–1312; 18. </a:t>
            </a:r>
            <a:r>
              <a:rPr lang="en-GB" sz="750" dirty="0" err="1">
                <a:solidFill>
                  <a:srgbClr val="656665"/>
                </a:solidFill>
                <a:latin typeface="Calibri"/>
              </a:rPr>
              <a:t>Sverrild</a:t>
            </a:r>
            <a:r>
              <a:rPr lang="en-GB" sz="750" dirty="0">
                <a:solidFill>
                  <a:srgbClr val="656665"/>
                </a:solidFill>
                <a:latin typeface="Calibri"/>
              </a:rPr>
              <a:t> A, et al. </a:t>
            </a:r>
            <a:r>
              <a:rPr lang="en-GB" sz="750" dirty="0" err="1">
                <a:solidFill>
                  <a:srgbClr val="656665"/>
                </a:solidFill>
                <a:latin typeface="Calibri"/>
              </a:rPr>
              <a:t>Eur</a:t>
            </a:r>
            <a:r>
              <a:rPr lang="en-GB" sz="750" dirty="0">
                <a:solidFill>
                  <a:srgbClr val="656665"/>
                </a:solidFill>
                <a:latin typeface="Calibri"/>
              </a:rPr>
              <a:t> Respir J. 2022;59:2101296; 19. </a:t>
            </a:r>
            <a:r>
              <a:rPr lang="en-GB" sz="750" dirty="0" err="1">
                <a:solidFill>
                  <a:srgbClr val="656665"/>
                </a:solidFill>
                <a:latin typeface="Calibri"/>
              </a:rPr>
              <a:t>Brightling</a:t>
            </a:r>
            <a:r>
              <a:rPr lang="en-GB" sz="750" dirty="0">
                <a:solidFill>
                  <a:srgbClr val="656665"/>
                </a:solidFill>
                <a:latin typeface="Calibri"/>
              </a:rPr>
              <a:t> CE, et al. N Eng J Med. 2021;385:1669-1679. </a:t>
            </a:r>
            <a:br>
              <a:rPr lang="en-GB" sz="750" dirty="0">
                <a:highlight>
                  <a:srgbClr val="FFFF00"/>
                </a:highlight>
              </a:rPr>
            </a:br>
            <a:r>
              <a:rPr lang="en-GB" altLang="zh-CN" sz="700" dirty="0"/>
              <a:t>CN-</a:t>
            </a:r>
            <a:r>
              <a:rPr lang="en-US" altLang="zh-CN" sz="700" dirty="0"/>
              <a:t>142657</a:t>
            </a:r>
            <a:r>
              <a:rPr lang="en-GB" altLang="zh-CN" sz="700" dirty="0"/>
              <a:t> | </a:t>
            </a:r>
            <a:r>
              <a:rPr lang="en-US" altLang="zh-CN" sz="700" dirty="0"/>
              <a:t>DECEMBER</a:t>
            </a:r>
            <a:r>
              <a:rPr lang="en-GB" altLang="zh-CN" sz="700" dirty="0"/>
              <a:t> 2024</a:t>
            </a:r>
          </a:p>
        </p:txBody>
      </p:sp>
      <p:pic>
        <p:nvPicPr>
          <p:cNvPr id="9" name="Picture 8">
            <a:extLst>
              <a:ext uri="{FF2B5EF4-FFF2-40B4-BE49-F238E27FC236}">
                <a16:creationId xmlns:a16="http://schemas.microsoft.com/office/drawing/2014/main" id="{BA0C8872-1D42-90F6-26AF-653CEA6C49EE}"/>
              </a:ext>
            </a:extLst>
          </p:cNvPr>
          <p:cNvPicPr>
            <a:picLocks noChangeAspect="1"/>
          </p:cNvPicPr>
          <p:nvPr/>
        </p:nvPicPr>
        <p:blipFill>
          <a:blip r:embed="rId3"/>
          <a:stretch>
            <a:fillRect/>
          </a:stretch>
        </p:blipFill>
        <p:spPr>
          <a:xfrm>
            <a:off x="1108427" y="1249014"/>
            <a:ext cx="9321592" cy="3444539"/>
          </a:xfrm>
          <a:prstGeom prst="rect">
            <a:avLst/>
          </a:prstGeom>
        </p:spPr>
      </p:pic>
      <p:sp>
        <p:nvSpPr>
          <p:cNvPr id="10" name="TextBox 9">
            <a:extLst>
              <a:ext uri="{FF2B5EF4-FFF2-40B4-BE49-F238E27FC236}">
                <a16:creationId xmlns:a16="http://schemas.microsoft.com/office/drawing/2014/main" id="{CB06597F-A083-F1B4-7E0F-B725616818E7}"/>
              </a:ext>
            </a:extLst>
          </p:cNvPr>
          <p:cNvSpPr txBox="1"/>
          <p:nvPr/>
        </p:nvSpPr>
        <p:spPr>
          <a:xfrm>
            <a:off x="8085055" y="2949020"/>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4" name="TextBox 3">
            <a:extLst>
              <a:ext uri="{FF2B5EF4-FFF2-40B4-BE49-F238E27FC236}">
                <a16:creationId xmlns:a16="http://schemas.microsoft.com/office/drawing/2014/main" id="{DBC9B6B9-8F72-F847-9C38-2105B47B5B09}"/>
              </a:ext>
            </a:extLst>
          </p:cNvPr>
          <p:cNvSpPr txBox="1"/>
          <p:nvPr/>
        </p:nvSpPr>
        <p:spPr>
          <a:xfrm>
            <a:off x="9576028" y="2181074"/>
            <a:ext cx="51457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Goblet cell</a:t>
            </a:r>
          </a:p>
        </p:txBody>
      </p:sp>
      <p:sp>
        <p:nvSpPr>
          <p:cNvPr id="5" name="TextBox 4">
            <a:extLst>
              <a:ext uri="{FF2B5EF4-FFF2-40B4-BE49-F238E27FC236}">
                <a16:creationId xmlns:a16="http://schemas.microsoft.com/office/drawing/2014/main" id="{4CFB2DB5-4B6C-0C68-4034-E6555E013DC0}"/>
              </a:ext>
            </a:extLst>
          </p:cNvPr>
          <p:cNvSpPr txBox="1"/>
          <p:nvPr/>
        </p:nvSpPr>
        <p:spPr>
          <a:xfrm>
            <a:off x="8863209" y="2181074"/>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6" name="TextBox 5">
            <a:extLst>
              <a:ext uri="{FF2B5EF4-FFF2-40B4-BE49-F238E27FC236}">
                <a16:creationId xmlns:a16="http://schemas.microsoft.com/office/drawing/2014/main" id="{026C72AC-7F33-300A-8B35-23413C6BA4B8}"/>
              </a:ext>
            </a:extLst>
          </p:cNvPr>
          <p:cNvSpPr txBox="1"/>
          <p:nvPr/>
        </p:nvSpPr>
        <p:spPr>
          <a:xfrm>
            <a:off x="7538482" y="2220830"/>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Tuft cell</a:t>
            </a:r>
          </a:p>
        </p:txBody>
      </p:sp>
      <p:pic>
        <p:nvPicPr>
          <p:cNvPr id="21" name="Picture 12">
            <a:extLst>
              <a:ext uri="{FF2B5EF4-FFF2-40B4-BE49-F238E27FC236}">
                <a16:creationId xmlns:a16="http://schemas.microsoft.com/office/drawing/2014/main" id="{1E825F3C-A05A-F9C5-1546-87EC2AF0BC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556"/>
          <a:stretch/>
        </p:blipFill>
        <p:spPr bwMode="auto">
          <a:xfrm>
            <a:off x="0" y="1951931"/>
            <a:ext cx="1254141" cy="282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a:extLst>
              <a:ext uri="{FF2B5EF4-FFF2-40B4-BE49-F238E27FC236}">
                <a16:creationId xmlns:a16="http://schemas.microsoft.com/office/drawing/2014/main" id="{FA79FF24-2831-88FA-F027-13D2FFFFD5E2}"/>
              </a:ext>
            </a:extLst>
          </p:cNvPr>
          <p:cNvPicPr>
            <a:picLocks noChangeAspect="1"/>
          </p:cNvPicPr>
          <p:nvPr/>
        </p:nvPicPr>
        <p:blipFill>
          <a:blip r:embed="rId5"/>
          <a:stretch>
            <a:fillRect/>
          </a:stretch>
        </p:blipFill>
        <p:spPr>
          <a:xfrm>
            <a:off x="2511903" y="4739941"/>
            <a:ext cx="8061297" cy="426747"/>
          </a:xfrm>
          <a:prstGeom prst="rect">
            <a:avLst/>
          </a:prstGeom>
        </p:spPr>
      </p:pic>
      <p:grpSp>
        <p:nvGrpSpPr>
          <p:cNvPr id="61" name="Group 60">
            <a:extLst>
              <a:ext uri="{FF2B5EF4-FFF2-40B4-BE49-F238E27FC236}">
                <a16:creationId xmlns:a16="http://schemas.microsoft.com/office/drawing/2014/main" id="{36B9BE2B-332A-C6F7-E188-00F53EE2966E}"/>
              </a:ext>
            </a:extLst>
          </p:cNvPr>
          <p:cNvGrpSpPr/>
          <p:nvPr/>
        </p:nvGrpSpPr>
        <p:grpSpPr>
          <a:xfrm>
            <a:off x="1429449" y="3311834"/>
            <a:ext cx="990108" cy="1228226"/>
            <a:chOff x="1340815" y="3354727"/>
            <a:chExt cx="990088" cy="1228201"/>
          </a:xfrm>
        </p:grpSpPr>
        <p:sp>
          <p:nvSpPr>
            <p:cNvPr id="2497" name="Freeform 2436">
              <a:extLst>
                <a:ext uri="{FF2B5EF4-FFF2-40B4-BE49-F238E27FC236}">
                  <a16:creationId xmlns:a16="http://schemas.microsoft.com/office/drawing/2014/main" id="{1EEB372B-D232-53FE-781A-8958E2436234}"/>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8" name="Freeform 2438">
              <a:extLst>
                <a:ext uri="{FF2B5EF4-FFF2-40B4-BE49-F238E27FC236}">
                  <a16:creationId xmlns:a16="http://schemas.microsoft.com/office/drawing/2014/main" id="{2B565085-0676-924A-B74E-A72DE874DBDA}"/>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63" name="Group 62">
            <a:extLst>
              <a:ext uri="{FF2B5EF4-FFF2-40B4-BE49-F238E27FC236}">
                <a16:creationId xmlns:a16="http://schemas.microsoft.com/office/drawing/2014/main" id="{89483CD2-663B-C1FC-5FF4-FE87CAAC5146}"/>
              </a:ext>
            </a:extLst>
          </p:cNvPr>
          <p:cNvGrpSpPr/>
          <p:nvPr/>
        </p:nvGrpSpPr>
        <p:grpSpPr>
          <a:xfrm rot="16200000">
            <a:off x="1429450" y="1949595"/>
            <a:ext cx="990108" cy="1228226"/>
            <a:chOff x="1340815" y="3354727"/>
            <a:chExt cx="990088" cy="1228201"/>
          </a:xfrm>
        </p:grpSpPr>
        <p:sp>
          <p:nvSpPr>
            <p:cNvPr id="2495" name="Freeform 2491">
              <a:extLst>
                <a:ext uri="{FF2B5EF4-FFF2-40B4-BE49-F238E27FC236}">
                  <a16:creationId xmlns:a16="http://schemas.microsoft.com/office/drawing/2014/main" id="{F2BD4B2B-4985-C746-B328-CFB19726DDA6}"/>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6" name="Freeform 2499">
              <a:extLst>
                <a:ext uri="{FF2B5EF4-FFF2-40B4-BE49-F238E27FC236}">
                  <a16:creationId xmlns:a16="http://schemas.microsoft.com/office/drawing/2014/main" id="{23F1DF92-00B6-67EB-50EF-D92CA3427562}"/>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29" name="TextBox 128">
            <a:extLst>
              <a:ext uri="{FF2B5EF4-FFF2-40B4-BE49-F238E27FC236}">
                <a16:creationId xmlns:a16="http://schemas.microsoft.com/office/drawing/2014/main" id="{EAB83B4C-30C8-2D9D-8467-F1893E5E65EB}"/>
              </a:ext>
            </a:extLst>
          </p:cNvPr>
          <p:cNvSpPr txBox="1"/>
          <p:nvPr/>
        </p:nvSpPr>
        <p:spPr>
          <a:xfrm>
            <a:off x="2352788" y="1531477"/>
            <a:ext cx="605947" cy="16158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Epithelium</a:t>
            </a:r>
          </a:p>
        </p:txBody>
      </p:sp>
      <p:sp>
        <p:nvSpPr>
          <p:cNvPr id="130" name="TextBox 129">
            <a:extLst>
              <a:ext uri="{FF2B5EF4-FFF2-40B4-BE49-F238E27FC236}">
                <a16:creationId xmlns:a16="http://schemas.microsoft.com/office/drawing/2014/main" id="{BEB7D6AB-86FA-06F5-F1AC-FB1B877A87B7}"/>
              </a:ext>
            </a:extLst>
          </p:cNvPr>
          <p:cNvSpPr txBox="1"/>
          <p:nvPr/>
        </p:nvSpPr>
        <p:spPr>
          <a:xfrm>
            <a:off x="3240103" y="1149911"/>
            <a:ext cx="4488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Allergens</a:t>
            </a:r>
          </a:p>
        </p:txBody>
      </p:sp>
      <p:sp>
        <p:nvSpPr>
          <p:cNvPr id="131" name="TextBox 130">
            <a:extLst>
              <a:ext uri="{FF2B5EF4-FFF2-40B4-BE49-F238E27FC236}">
                <a16:creationId xmlns:a16="http://schemas.microsoft.com/office/drawing/2014/main" id="{F8911E8A-B2E7-6EC4-26E6-6270572B4745}"/>
              </a:ext>
            </a:extLst>
          </p:cNvPr>
          <p:cNvSpPr txBox="1"/>
          <p:nvPr/>
        </p:nvSpPr>
        <p:spPr>
          <a:xfrm>
            <a:off x="3879365" y="1149911"/>
            <a:ext cx="46969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Cytokines</a:t>
            </a:r>
          </a:p>
        </p:txBody>
      </p:sp>
      <p:sp>
        <p:nvSpPr>
          <p:cNvPr id="132" name="TextBox 131">
            <a:extLst>
              <a:ext uri="{FF2B5EF4-FFF2-40B4-BE49-F238E27FC236}">
                <a16:creationId xmlns:a16="http://schemas.microsoft.com/office/drawing/2014/main" id="{BE056434-2477-FF93-45C9-0E9BF7B49BBF}"/>
              </a:ext>
            </a:extLst>
          </p:cNvPr>
          <p:cNvSpPr txBox="1"/>
          <p:nvPr/>
        </p:nvSpPr>
        <p:spPr>
          <a:xfrm>
            <a:off x="4545877" y="1149911"/>
            <a:ext cx="2612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Fungi</a:t>
            </a:r>
          </a:p>
        </p:txBody>
      </p:sp>
      <p:sp>
        <p:nvSpPr>
          <p:cNvPr id="133" name="TextBox 132">
            <a:extLst>
              <a:ext uri="{FF2B5EF4-FFF2-40B4-BE49-F238E27FC236}">
                <a16:creationId xmlns:a16="http://schemas.microsoft.com/office/drawing/2014/main" id="{54E0F28F-1789-E27F-CB62-8E81ACF13E56}"/>
              </a:ext>
            </a:extLst>
          </p:cNvPr>
          <p:cNvSpPr txBox="1"/>
          <p:nvPr/>
        </p:nvSpPr>
        <p:spPr>
          <a:xfrm>
            <a:off x="2353065" y="2383753"/>
            <a:ext cx="229235"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34" name="TextBox 133">
            <a:extLst>
              <a:ext uri="{FF2B5EF4-FFF2-40B4-BE49-F238E27FC236}">
                <a16:creationId xmlns:a16="http://schemas.microsoft.com/office/drawing/2014/main" id="{7790D845-C1F4-9DC1-64EA-1531AA47C8D2}"/>
              </a:ext>
            </a:extLst>
          </p:cNvPr>
          <p:cNvSpPr txBox="1"/>
          <p:nvPr/>
        </p:nvSpPr>
        <p:spPr>
          <a:xfrm>
            <a:off x="3259300" y="2219072"/>
            <a:ext cx="190762" cy="23083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p:txBody>
      </p:sp>
      <p:sp>
        <p:nvSpPr>
          <p:cNvPr id="135" name="TextBox 134">
            <a:extLst>
              <a:ext uri="{FF2B5EF4-FFF2-40B4-BE49-F238E27FC236}">
                <a16:creationId xmlns:a16="http://schemas.microsoft.com/office/drawing/2014/main" id="{C10D4BB3-1D43-FACB-0A4B-0FB1430E7E8C}"/>
              </a:ext>
            </a:extLst>
          </p:cNvPr>
          <p:cNvSpPr txBox="1"/>
          <p:nvPr/>
        </p:nvSpPr>
        <p:spPr>
          <a:xfrm>
            <a:off x="2901642" y="2649934"/>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36" name="TextBox 135">
            <a:extLst>
              <a:ext uri="{FF2B5EF4-FFF2-40B4-BE49-F238E27FC236}">
                <a16:creationId xmlns:a16="http://schemas.microsoft.com/office/drawing/2014/main" id="{EEBFABFB-BA05-4348-8093-268782D4279F}"/>
              </a:ext>
            </a:extLst>
          </p:cNvPr>
          <p:cNvSpPr txBox="1"/>
          <p:nvPr/>
        </p:nvSpPr>
        <p:spPr>
          <a:xfrm>
            <a:off x="4490892"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IL-25</a:t>
            </a:r>
          </a:p>
        </p:txBody>
      </p:sp>
      <p:sp>
        <p:nvSpPr>
          <p:cNvPr id="138" name="TextBox 137">
            <a:extLst>
              <a:ext uri="{FF2B5EF4-FFF2-40B4-BE49-F238E27FC236}">
                <a16:creationId xmlns:a16="http://schemas.microsoft.com/office/drawing/2014/main" id="{9B33153D-FAB2-C724-353C-D95F6AE4DF1E}"/>
              </a:ext>
            </a:extLst>
          </p:cNvPr>
          <p:cNvSpPr txBox="1"/>
          <p:nvPr/>
        </p:nvSpPr>
        <p:spPr>
          <a:xfrm>
            <a:off x="4152617" y="2757251"/>
            <a:ext cx="3991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Basophil</a:t>
            </a:r>
          </a:p>
        </p:txBody>
      </p:sp>
      <p:sp>
        <p:nvSpPr>
          <p:cNvPr id="139" name="TextBox 138">
            <a:extLst>
              <a:ext uri="{FF2B5EF4-FFF2-40B4-BE49-F238E27FC236}">
                <a16:creationId xmlns:a16="http://schemas.microsoft.com/office/drawing/2014/main" id="{38440A5D-6BC2-6397-B464-D80409700EA9}"/>
              </a:ext>
            </a:extLst>
          </p:cNvPr>
          <p:cNvSpPr txBox="1"/>
          <p:nvPr/>
        </p:nvSpPr>
        <p:spPr>
          <a:xfrm>
            <a:off x="5272911" y="2697503"/>
            <a:ext cx="61717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Dendritic cell</a:t>
            </a:r>
          </a:p>
        </p:txBody>
      </p:sp>
      <p:sp>
        <p:nvSpPr>
          <p:cNvPr id="140" name="TextBox 139">
            <a:extLst>
              <a:ext uri="{FF2B5EF4-FFF2-40B4-BE49-F238E27FC236}">
                <a16:creationId xmlns:a16="http://schemas.microsoft.com/office/drawing/2014/main" id="{7DB8BA8A-3DDA-AC78-E3A1-9637FF9A6A3C}"/>
              </a:ext>
            </a:extLst>
          </p:cNvPr>
          <p:cNvSpPr txBox="1"/>
          <p:nvPr/>
        </p:nvSpPr>
        <p:spPr>
          <a:xfrm>
            <a:off x="5190770" y="2860070"/>
            <a:ext cx="266103"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Naïve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T cell</a:t>
            </a:r>
          </a:p>
        </p:txBody>
      </p:sp>
      <p:sp>
        <p:nvSpPr>
          <p:cNvPr id="141" name="TextBox 140">
            <a:extLst>
              <a:ext uri="{FF2B5EF4-FFF2-40B4-BE49-F238E27FC236}">
                <a16:creationId xmlns:a16="http://schemas.microsoft.com/office/drawing/2014/main" id="{30976C78-C5B3-597B-F785-BF89AE86373A}"/>
              </a:ext>
            </a:extLst>
          </p:cNvPr>
          <p:cNvSpPr txBox="1"/>
          <p:nvPr/>
        </p:nvSpPr>
        <p:spPr>
          <a:xfrm>
            <a:off x="5834612" y="3987181"/>
            <a:ext cx="53220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Eosinophils</a:t>
            </a:r>
          </a:p>
        </p:txBody>
      </p:sp>
      <p:sp>
        <p:nvSpPr>
          <p:cNvPr id="142" name="TextBox 141">
            <a:extLst>
              <a:ext uri="{FF2B5EF4-FFF2-40B4-BE49-F238E27FC236}">
                <a16:creationId xmlns:a16="http://schemas.microsoft.com/office/drawing/2014/main" id="{88954A83-7C4D-EDAC-A4B6-99A024DD8408}"/>
              </a:ext>
            </a:extLst>
          </p:cNvPr>
          <p:cNvSpPr txBox="1"/>
          <p:nvPr/>
        </p:nvSpPr>
        <p:spPr>
          <a:xfrm>
            <a:off x="3012769" y="4119989"/>
            <a:ext cx="2933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 cells</a:t>
            </a:r>
          </a:p>
        </p:txBody>
      </p:sp>
      <p:sp>
        <p:nvSpPr>
          <p:cNvPr id="144" name="TextBox 143">
            <a:extLst>
              <a:ext uri="{FF2B5EF4-FFF2-40B4-BE49-F238E27FC236}">
                <a16:creationId xmlns:a16="http://schemas.microsoft.com/office/drawing/2014/main" id="{400AEB78-494A-0D9D-15B1-CDCAF7AB7CCD}"/>
              </a:ext>
            </a:extLst>
          </p:cNvPr>
          <p:cNvSpPr txBox="1"/>
          <p:nvPr/>
        </p:nvSpPr>
        <p:spPr>
          <a:xfrm>
            <a:off x="3127071" y="3665954"/>
            <a:ext cx="1394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IgE</a:t>
            </a:r>
          </a:p>
        </p:txBody>
      </p:sp>
      <p:sp>
        <p:nvSpPr>
          <p:cNvPr id="145" name="TextBox 144">
            <a:extLst>
              <a:ext uri="{FF2B5EF4-FFF2-40B4-BE49-F238E27FC236}">
                <a16:creationId xmlns:a16="http://schemas.microsoft.com/office/drawing/2014/main" id="{D668B483-3C03-FD1C-ABC6-008C1CFFCAD2}"/>
              </a:ext>
            </a:extLst>
          </p:cNvPr>
          <p:cNvSpPr txBox="1"/>
          <p:nvPr/>
        </p:nvSpPr>
        <p:spPr>
          <a:xfrm>
            <a:off x="2307905" y="3291297"/>
            <a:ext cx="62197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Histamine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Leukotrienes</a:t>
            </a:r>
          </a:p>
        </p:txBody>
      </p:sp>
      <p:sp>
        <p:nvSpPr>
          <p:cNvPr id="146" name="TextBox 145">
            <a:extLst>
              <a:ext uri="{FF2B5EF4-FFF2-40B4-BE49-F238E27FC236}">
                <a16:creationId xmlns:a16="http://schemas.microsoft.com/office/drawing/2014/main" id="{36B84444-7D81-89DB-DD9D-B004991F0472}"/>
              </a:ext>
            </a:extLst>
          </p:cNvPr>
          <p:cNvSpPr txBox="1"/>
          <p:nvPr/>
        </p:nvSpPr>
        <p:spPr>
          <a:xfrm>
            <a:off x="3820740" y="3094390"/>
            <a:ext cx="184350" cy="11541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p:txBody>
      </p:sp>
      <p:sp>
        <p:nvSpPr>
          <p:cNvPr id="147" name="TextBox 146">
            <a:extLst>
              <a:ext uri="{FF2B5EF4-FFF2-40B4-BE49-F238E27FC236}">
                <a16:creationId xmlns:a16="http://schemas.microsoft.com/office/drawing/2014/main" id="{E9A3007D-A74B-0A0F-F1B5-EF3571A88B08}"/>
              </a:ext>
            </a:extLst>
          </p:cNvPr>
          <p:cNvSpPr txBox="1"/>
          <p:nvPr/>
        </p:nvSpPr>
        <p:spPr>
          <a:xfrm rot="19568916">
            <a:off x="4148277" y="3800744"/>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8" name="TextBox 147">
            <a:extLst>
              <a:ext uri="{FF2B5EF4-FFF2-40B4-BE49-F238E27FC236}">
                <a16:creationId xmlns:a16="http://schemas.microsoft.com/office/drawing/2014/main" id="{04B7C501-9AFC-4C91-85A5-B2932AEBE345}"/>
              </a:ext>
            </a:extLst>
          </p:cNvPr>
          <p:cNvSpPr txBox="1"/>
          <p:nvPr/>
        </p:nvSpPr>
        <p:spPr>
          <a:xfrm rot="18326695">
            <a:off x="3739837" y="3393029"/>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9" name="TextBox 148">
            <a:extLst>
              <a:ext uri="{FF2B5EF4-FFF2-40B4-BE49-F238E27FC236}">
                <a16:creationId xmlns:a16="http://schemas.microsoft.com/office/drawing/2014/main" id="{D911F860-5691-B0CE-BB72-EF0646E6BF7A}"/>
              </a:ext>
            </a:extLst>
          </p:cNvPr>
          <p:cNvSpPr txBox="1"/>
          <p:nvPr/>
        </p:nvSpPr>
        <p:spPr>
          <a:xfrm>
            <a:off x="4397698" y="4118600"/>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endParaRPr kumimoji="0" lang="en-US" sz="8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endParaRPr>
          </a:p>
        </p:txBody>
      </p:sp>
      <p:sp>
        <p:nvSpPr>
          <p:cNvPr id="150" name="TextBox 149">
            <a:extLst>
              <a:ext uri="{FF2B5EF4-FFF2-40B4-BE49-F238E27FC236}">
                <a16:creationId xmlns:a16="http://schemas.microsoft.com/office/drawing/2014/main" id="{75ED537C-0097-A31E-F5C6-58DF3218A922}"/>
              </a:ext>
            </a:extLst>
          </p:cNvPr>
          <p:cNvSpPr txBox="1"/>
          <p:nvPr/>
        </p:nvSpPr>
        <p:spPr>
          <a:xfrm>
            <a:off x="4643458" y="3318538"/>
            <a:ext cx="20518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cells</a:t>
            </a:r>
          </a:p>
        </p:txBody>
      </p:sp>
      <p:sp>
        <p:nvSpPr>
          <p:cNvPr id="151" name="TextBox 150">
            <a:extLst>
              <a:ext uri="{FF2B5EF4-FFF2-40B4-BE49-F238E27FC236}">
                <a16:creationId xmlns:a16="http://schemas.microsoft.com/office/drawing/2014/main" id="{C358ACB1-1AB8-F32B-31A5-A6FB3093AF58}"/>
              </a:ext>
            </a:extLst>
          </p:cNvPr>
          <p:cNvSpPr txBox="1"/>
          <p:nvPr/>
        </p:nvSpPr>
        <p:spPr>
          <a:xfrm rot="2099857">
            <a:off x="5445883" y="350753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IL-5</a:t>
            </a:r>
          </a:p>
        </p:txBody>
      </p:sp>
      <p:sp>
        <p:nvSpPr>
          <p:cNvPr id="152" name="TextBox 151">
            <a:extLst>
              <a:ext uri="{FF2B5EF4-FFF2-40B4-BE49-F238E27FC236}">
                <a16:creationId xmlns:a16="http://schemas.microsoft.com/office/drawing/2014/main" id="{1A362EFF-D3B6-12DF-8318-650FB26E4275}"/>
              </a:ext>
            </a:extLst>
          </p:cNvPr>
          <p:cNvSpPr txBox="1"/>
          <p:nvPr/>
        </p:nvSpPr>
        <p:spPr>
          <a:xfrm rot="19585287">
            <a:off x="5592192" y="297338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3" name="TextBox 152">
            <a:extLst>
              <a:ext uri="{FF2B5EF4-FFF2-40B4-BE49-F238E27FC236}">
                <a16:creationId xmlns:a16="http://schemas.microsoft.com/office/drawing/2014/main" id="{00A62D6E-50F3-4034-29B6-F124818F3202}"/>
              </a:ext>
            </a:extLst>
          </p:cNvPr>
          <p:cNvSpPr txBox="1"/>
          <p:nvPr/>
        </p:nvSpPr>
        <p:spPr>
          <a:xfrm rot="1721568">
            <a:off x="5229446" y="4266257"/>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4" name="TextBox 153">
            <a:extLst>
              <a:ext uri="{FF2B5EF4-FFF2-40B4-BE49-F238E27FC236}">
                <a16:creationId xmlns:a16="http://schemas.microsoft.com/office/drawing/2014/main" id="{C2FE5A82-7E21-C1CF-D87E-BA92CC3F01BB}"/>
              </a:ext>
            </a:extLst>
          </p:cNvPr>
          <p:cNvSpPr txBox="1"/>
          <p:nvPr/>
        </p:nvSpPr>
        <p:spPr>
          <a:xfrm rot="19476609">
            <a:off x="6618670" y="350980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IL-5</a:t>
            </a:r>
          </a:p>
        </p:txBody>
      </p:sp>
      <p:sp>
        <p:nvSpPr>
          <p:cNvPr id="155" name="TextBox 154">
            <a:extLst>
              <a:ext uri="{FF2B5EF4-FFF2-40B4-BE49-F238E27FC236}">
                <a16:creationId xmlns:a16="http://schemas.microsoft.com/office/drawing/2014/main" id="{9643C610-F222-F945-67C7-EADE65930604}"/>
              </a:ext>
            </a:extLst>
          </p:cNvPr>
          <p:cNvSpPr txBox="1"/>
          <p:nvPr/>
        </p:nvSpPr>
        <p:spPr>
          <a:xfrm rot="2077529">
            <a:off x="6376152" y="2953478"/>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6" name="TextBox 155">
            <a:extLst>
              <a:ext uri="{FF2B5EF4-FFF2-40B4-BE49-F238E27FC236}">
                <a16:creationId xmlns:a16="http://schemas.microsoft.com/office/drawing/2014/main" id="{6DF598F2-CC1F-BC51-7053-039BE078BC62}"/>
              </a:ext>
            </a:extLst>
          </p:cNvPr>
          <p:cNvSpPr txBox="1"/>
          <p:nvPr/>
        </p:nvSpPr>
        <p:spPr>
          <a:xfrm rot="19935994">
            <a:off x="6695353" y="426686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7" name="TextBox 156">
            <a:extLst>
              <a:ext uri="{FF2B5EF4-FFF2-40B4-BE49-F238E27FC236}">
                <a16:creationId xmlns:a16="http://schemas.microsoft.com/office/drawing/2014/main" id="{AD7521A3-C761-7FED-D22F-9CE5BEDBBDDB}"/>
              </a:ext>
            </a:extLst>
          </p:cNvPr>
          <p:cNvSpPr txBox="1"/>
          <p:nvPr/>
        </p:nvSpPr>
        <p:spPr>
          <a:xfrm>
            <a:off x="7047204" y="305939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158" name="TextBox 157">
            <a:extLst>
              <a:ext uri="{FF2B5EF4-FFF2-40B4-BE49-F238E27FC236}">
                <a16:creationId xmlns:a16="http://schemas.microsoft.com/office/drawing/2014/main" id="{DBEC77BB-542C-C107-044B-2E94568786ED}"/>
              </a:ext>
            </a:extLst>
          </p:cNvPr>
          <p:cNvSpPr txBox="1"/>
          <p:nvPr/>
        </p:nvSpPr>
        <p:spPr>
          <a:xfrm>
            <a:off x="6752640"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IL-25</a:t>
            </a:r>
          </a:p>
        </p:txBody>
      </p:sp>
      <p:sp>
        <p:nvSpPr>
          <p:cNvPr id="159" name="TextBox 158">
            <a:extLst>
              <a:ext uri="{FF2B5EF4-FFF2-40B4-BE49-F238E27FC236}">
                <a16:creationId xmlns:a16="http://schemas.microsoft.com/office/drawing/2014/main" id="{2C13EB76-B508-31A9-5A26-22E5C303711C}"/>
              </a:ext>
            </a:extLst>
          </p:cNvPr>
          <p:cNvSpPr txBox="1"/>
          <p:nvPr/>
        </p:nvSpPr>
        <p:spPr>
          <a:xfrm>
            <a:off x="8274547" y="2256850"/>
            <a:ext cx="321169" cy="226591"/>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35FAC">
                    <a:lumMod val="75000"/>
                  </a:srgbClr>
                </a:solidFill>
                <a:effectLst/>
                <a:uLnTx/>
                <a:uFillTx/>
                <a:latin typeface="Calibri"/>
                <a:ea typeface="+mn-ea"/>
                <a:cs typeface="Calibri"/>
              </a:rPr>
              <a:t>TSLP</a:t>
            </a:r>
          </a:p>
        </p:txBody>
      </p:sp>
      <p:sp>
        <p:nvSpPr>
          <p:cNvPr id="161" name="TextBox 160">
            <a:extLst>
              <a:ext uri="{FF2B5EF4-FFF2-40B4-BE49-F238E27FC236}">
                <a16:creationId xmlns:a16="http://schemas.microsoft.com/office/drawing/2014/main" id="{86A5E76A-7E60-8958-6A1D-C9ED5201C4EB}"/>
              </a:ext>
            </a:extLst>
          </p:cNvPr>
          <p:cNvSpPr txBox="1"/>
          <p:nvPr/>
        </p:nvSpPr>
        <p:spPr>
          <a:xfrm>
            <a:off x="7048944" y="4260513"/>
            <a:ext cx="724572"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Smooth muscle</a:t>
            </a:r>
          </a:p>
        </p:txBody>
      </p:sp>
      <p:sp>
        <p:nvSpPr>
          <p:cNvPr id="164" name="TextBox 163">
            <a:extLst>
              <a:ext uri="{FF2B5EF4-FFF2-40B4-BE49-F238E27FC236}">
                <a16:creationId xmlns:a16="http://schemas.microsoft.com/office/drawing/2014/main" id="{854BBB09-2639-DC71-3C1B-DB92A42AAF15}"/>
              </a:ext>
            </a:extLst>
          </p:cNvPr>
          <p:cNvSpPr txBox="1"/>
          <p:nvPr/>
        </p:nvSpPr>
        <p:spPr>
          <a:xfrm>
            <a:off x="9610310" y="4129627"/>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IL-6</a:t>
            </a:r>
          </a:p>
        </p:txBody>
      </p:sp>
      <p:sp>
        <p:nvSpPr>
          <p:cNvPr id="165" name="TextBox 164">
            <a:extLst>
              <a:ext uri="{FF2B5EF4-FFF2-40B4-BE49-F238E27FC236}">
                <a16:creationId xmlns:a16="http://schemas.microsoft.com/office/drawing/2014/main" id="{3CBED91A-B912-93F3-BA79-F08D54B3390D}"/>
              </a:ext>
            </a:extLst>
          </p:cNvPr>
          <p:cNvSpPr txBox="1"/>
          <p:nvPr/>
        </p:nvSpPr>
        <p:spPr>
          <a:xfrm>
            <a:off x="9267706" y="3337769"/>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Fibroblast</a:t>
            </a:r>
          </a:p>
        </p:txBody>
      </p:sp>
      <p:sp>
        <p:nvSpPr>
          <p:cNvPr id="166" name="TextBox 165">
            <a:extLst>
              <a:ext uri="{FF2B5EF4-FFF2-40B4-BE49-F238E27FC236}">
                <a16:creationId xmlns:a16="http://schemas.microsoft.com/office/drawing/2014/main" id="{FB1E327C-0197-FA35-937D-3CA4D101C7D1}"/>
              </a:ext>
            </a:extLst>
          </p:cNvPr>
          <p:cNvSpPr txBox="1"/>
          <p:nvPr/>
        </p:nvSpPr>
        <p:spPr>
          <a:xfrm>
            <a:off x="9093828" y="2542446"/>
            <a:ext cx="4039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Collagen</a:t>
            </a:r>
          </a:p>
        </p:txBody>
      </p:sp>
      <p:sp>
        <p:nvSpPr>
          <p:cNvPr id="168" name="TextBox 167">
            <a:extLst>
              <a:ext uri="{FF2B5EF4-FFF2-40B4-BE49-F238E27FC236}">
                <a16:creationId xmlns:a16="http://schemas.microsoft.com/office/drawing/2014/main" id="{2C4BCB92-4A53-CBFB-F841-B70F998EA530}"/>
              </a:ext>
            </a:extLst>
          </p:cNvPr>
          <p:cNvSpPr txBox="1"/>
          <p:nvPr/>
        </p:nvSpPr>
        <p:spPr>
          <a:xfrm>
            <a:off x="7945735" y="3407020"/>
            <a:ext cx="248471" cy="15389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grpSp>
        <p:nvGrpSpPr>
          <p:cNvPr id="169" name="Graphic 2442">
            <a:extLst>
              <a:ext uri="{FF2B5EF4-FFF2-40B4-BE49-F238E27FC236}">
                <a16:creationId xmlns:a16="http://schemas.microsoft.com/office/drawing/2014/main" id="{64BA3ED3-9446-0537-C3E7-C1D0E7C62347}"/>
              </a:ext>
            </a:extLst>
          </p:cNvPr>
          <p:cNvGrpSpPr/>
          <p:nvPr/>
        </p:nvGrpSpPr>
        <p:grpSpPr>
          <a:xfrm rot="401577">
            <a:off x="3880668" y="3315678"/>
            <a:ext cx="257941" cy="478206"/>
            <a:chOff x="7388833" y="5476246"/>
            <a:chExt cx="373677" cy="630032"/>
          </a:xfrm>
          <a:solidFill>
            <a:srgbClr val="A21383"/>
          </a:solidFill>
        </p:grpSpPr>
        <p:sp>
          <p:nvSpPr>
            <p:cNvPr id="2493" name="Freeform 2445">
              <a:extLst>
                <a:ext uri="{FF2B5EF4-FFF2-40B4-BE49-F238E27FC236}">
                  <a16:creationId xmlns:a16="http://schemas.microsoft.com/office/drawing/2014/main" id="{DAD6A2E2-FEFF-BA1C-FC71-342A11688F75}"/>
                </a:ext>
              </a:extLst>
            </p:cNvPr>
            <p:cNvSpPr/>
            <p:nvPr/>
          </p:nvSpPr>
          <p:spPr>
            <a:xfrm>
              <a:off x="7411227" y="5476246"/>
              <a:ext cx="351283" cy="592220"/>
            </a:xfrm>
            <a:custGeom>
              <a:avLst/>
              <a:gdLst>
                <a:gd name="connsiteX0" fmla="*/ 351285 w 351284"/>
                <a:gd name="connsiteY0" fmla="*/ 0 h 592224"/>
                <a:gd name="connsiteX1" fmla="*/ 0 w 351284"/>
                <a:gd name="connsiteY1" fmla="*/ 592224 h 592224"/>
              </a:gdLst>
              <a:ahLst/>
              <a:cxnLst>
                <a:cxn ang="0">
                  <a:pos x="connsiteX0" y="connsiteY0"/>
                </a:cxn>
                <a:cxn ang="0">
                  <a:pos x="connsiteX1" y="connsiteY1"/>
                </a:cxn>
              </a:cxnLst>
              <a:rect l="l" t="t" r="r" b="b"/>
              <a:pathLst>
                <a:path w="351284" h="592224">
                  <a:moveTo>
                    <a:pt x="351285" y="0"/>
                  </a:moveTo>
                  <a:lnTo>
                    <a:pt x="0" y="592224"/>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4" name="Freeform 2446">
              <a:extLst>
                <a:ext uri="{FF2B5EF4-FFF2-40B4-BE49-F238E27FC236}">
                  <a16:creationId xmlns:a16="http://schemas.microsoft.com/office/drawing/2014/main" id="{87CC8198-2681-1490-8319-61BC2973F085}"/>
                </a:ext>
              </a:extLst>
            </p:cNvPr>
            <p:cNvSpPr/>
            <p:nvPr/>
          </p:nvSpPr>
          <p:spPr>
            <a:xfrm>
              <a:off x="7388833" y="6045244"/>
              <a:ext cx="53261" cy="61034"/>
            </a:xfrm>
            <a:custGeom>
              <a:avLst/>
              <a:gdLst>
                <a:gd name="connsiteX0" fmla="*/ 735 w 53261"/>
                <a:gd name="connsiteY0" fmla="*/ 0 h 61034"/>
                <a:gd name="connsiteX1" fmla="*/ 0 w 53261"/>
                <a:gd name="connsiteY1" fmla="*/ 61034 h 61034"/>
                <a:gd name="connsiteX2" fmla="*/ 53262 w 53261"/>
                <a:gd name="connsiteY2" fmla="*/ 31160 h 61034"/>
                <a:gd name="connsiteX3" fmla="*/ 735 w 53261"/>
                <a:gd name="connsiteY3" fmla="*/ 0 h 61034"/>
              </a:gdLst>
              <a:ahLst/>
              <a:cxnLst>
                <a:cxn ang="0">
                  <a:pos x="connsiteX0" y="connsiteY0"/>
                </a:cxn>
                <a:cxn ang="0">
                  <a:pos x="connsiteX1" y="connsiteY1"/>
                </a:cxn>
                <a:cxn ang="0">
                  <a:pos x="connsiteX2" y="connsiteY2"/>
                </a:cxn>
                <a:cxn ang="0">
                  <a:pos x="connsiteX3" y="connsiteY3"/>
                </a:cxn>
              </a:cxnLst>
              <a:rect l="l" t="t" r="r" b="b"/>
              <a:pathLst>
                <a:path w="53261" h="61034">
                  <a:moveTo>
                    <a:pt x="735" y="0"/>
                  </a:moveTo>
                  <a:lnTo>
                    <a:pt x="0" y="61034"/>
                  </a:lnTo>
                  <a:lnTo>
                    <a:pt x="53262" y="31160"/>
                  </a:lnTo>
                  <a:lnTo>
                    <a:pt x="735"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0" name="Group 169">
            <a:extLst>
              <a:ext uri="{FF2B5EF4-FFF2-40B4-BE49-F238E27FC236}">
                <a16:creationId xmlns:a16="http://schemas.microsoft.com/office/drawing/2014/main" id="{CEB2A609-E194-E0FF-B2A5-1092FD8353A7}"/>
              </a:ext>
            </a:extLst>
          </p:cNvPr>
          <p:cNvGrpSpPr/>
          <p:nvPr/>
        </p:nvGrpSpPr>
        <p:grpSpPr>
          <a:xfrm>
            <a:off x="3958667" y="3665104"/>
            <a:ext cx="880704" cy="577321"/>
            <a:chOff x="3869982" y="3713634"/>
            <a:chExt cx="880686" cy="577309"/>
          </a:xfrm>
        </p:grpSpPr>
        <p:sp>
          <p:nvSpPr>
            <p:cNvPr id="2490" name="Freeform 2448">
              <a:extLst>
                <a:ext uri="{FF2B5EF4-FFF2-40B4-BE49-F238E27FC236}">
                  <a16:creationId xmlns:a16="http://schemas.microsoft.com/office/drawing/2014/main" id="{7D135CD5-3A11-85C7-A8B2-7D2B09D8B463}"/>
                </a:ext>
              </a:extLst>
            </p:cNvPr>
            <p:cNvSpPr/>
            <p:nvPr/>
          </p:nvSpPr>
          <p:spPr>
            <a:xfrm>
              <a:off x="3906774" y="3713634"/>
              <a:ext cx="843894" cy="553210"/>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1" name="Freeform 2449">
              <a:extLst>
                <a:ext uri="{FF2B5EF4-FFF2-40B4-BE49-F238E27FC236}">
                  <a16:creationId xmlns:a16="http://schemas.microsoft.com/office/drawing/2014/main" id="{63BF1CFA-C4F7-7460-E921-0CE7B7F11F4D}"/>
                </a:ext>
              </a:extLst>
            </p:cNvPr>
            <p:cNvSpPr/>
            <p:nvPr/>
          </p:nvSpPr>
          <p:spPr>
            <a:xfrm>
              <a:off x="3869982" y="4236370"/>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1" name="Graphic 2442">
            <a:extLst>
              <a:ext uri="{FF2B5EF4-FFF2-40B4-BE49-F238E27FC236}">
                <a16:creationId xmlns:a16="http://schemas.microsoft.com/office/drawing/2014/main" id="{B9BE2857-561E-9417-4A5D-13E54C5AB7E1}"/>
              </a:ext>
            </a:extLst>
          </p:cNvPr>
          <p:cNvGrpSpPr/>
          <p:nvPr/>
        </p:nvGrpSpPr>
        <p:grpSpPr>
          <a:xfrm>
            <a:off x="4325109" y="4042216"/>
            <a:ext cx="61137" cy="392465"/>
            <a:chOff x="7893108" y="6127558"/>
            <a:chExt cx="61036" cy="391820"/>
          </a:xfrm>
          <a:solidFill>
            <a:srgbClr val="A21383"/>
          </a:solidFill>
        </p:grpSpPr>
        <p:sp>
          <p:nvSpPr>
            <p:cNvPr id="2487" name="Freeform 2451">
              <a:extLst>
                <a:ext uri="{FF2B5EF4-FFF2-40B4-BE49-F238E27FC236}">
                  <a16:creationId xmlns:a16="http://schemas.microsoft.com/office/drawing/2014/main" id="{9A9911A8-5604-1521-F3A7-79F1D8D6271F}"/>
                </a:ext>
              </a:extLst>
            </p:cNvPr>
            <p:cNvSpPr/>
            <p:nvPr/>
          </p:nvSpPr>
          <p:spPr>
            <a:xfrm>
              <a:off x="7923553" y="6127558"/>
              <a:ext cx="6122" cy="347904"/>
            </a:xfrm>
            <a:custGeom>
              <a:avLst/>
              <a:gdLst>
                <a:gd name="connsiteX0" fmla="*/ 0 w 6122"/>
                <a:gd name="connsiteY0" fmla="*/ 0 h 347902"/>
                <a:gd name="connsiteX1" fmla="*/ 0 w 6122"/>
                <a:gd name="connsiteY1" fmla="*/ 347903 h 347902"/>
              </a:gdLst>
              <a:ahLst/>
              <a:cxnLst>
                <a:cxn ang="0">
                  <a:pos x="connsiteX0" y="connsiteY0"/>
                </a:cxn>
                <a:cxn ang="0">
                  <a:pos x="connsiteX1" y="connsiteY1"/>
                </a:cxn>
              </a:cxnLst>
              <a:rect l="l" t="t" r="r" b="b"/>
              <a:pathLst>
                <a:path w="6122" h="347902">
                  <a:moveTo>
                    <a:pt x="0" y="0"/>
                  </a:moveTo>
                  <a:lnTo>
                    <a:pt x="0" y="347903"/>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8" name="Freeform 2452">
              <a:extLst>
                <a:ext uri="{FF2B5EF4-FFF2-40B4-BE49-F238E27FC236}">
                  <a16:creationId xmlns:a16="http://schemas.microsoft.com/office/drawing/2014/main" id="{3E209F00-BF18-9F13-FE23-0A75B103D310}"/>
                </a:ext>
              </a:extLst>
            </p:cNvPr>
            <p:cNvSpPr/>
            <p:nvPr/>
          </p:nvSpPr>
          <p:spPr>
            <a:xfrm>
              <a:off x="7893108" y="6466486"/>
              <a:ext cx="61036" cy="52892"/>
            </a:xfrm>
            <a:custGeom>
              <a:avLst/>
              <a:gdLst>
                <a:gd name="connsiteX0" fmla="*/ 0 w 61036"/>
                <a:gd name="connsiteY0" fmla="*/ 0 h 52892"/>
                <a:gd name="connsiteX1" fmla="*/ 30488 w 61036"/>
                <a:gd name="connsiteY1" fmla="*/ 52892 h 52892"/>
                <a:gd name="connsiteX2" fmla="*/ 61037 w 61036"/>
                <a:gd name="connsiteY2" fmla="*/ 0 h 52892"/>
                <a:gd name="connsiteX3" fmla="*/ 0 w 61036"/>
                <a:gd name="connsiteY3" fmla="*/ 0 h 52892"/>
              </a:gdLst>
              <a:ahLst/>
              <a:cxnLst>
                <a:cxn ang="0">
                  <a:pos x="connsiteX0" y="connsiteY0"/>
                </a:cxn>
                <a:cxn ang="0">
                  <a:pos x="connsiteX1" y="connsiteY1"/>
                </a:cxn>
                <a:cxn ang="0">
                  <a:pos x="connsiteX2" y="connsiteY2"/>
                </a:cxn>
                <a:cxn ang="0">
                  <a:pos x="connsiteX3" y="connsiteY3"/>
                </a:cxn>
              </a:cxnLst>
              <a:rect l="l" t="t" r="r" b="b"/>
              <a:pathLst>
                <a:path w="61036" h="52892">
                  <a:moveTo>
                    <a:pt x="0" y="0"/>
                  </a:moveTo>
                  <a:lnTo>
                    <a:pt x="30488" y="52892"/>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72" name="Freeform 2453">
            <a:extLst>
              <a:ext uri="{FF2B5EF4-FFF2-40B4-BE49-F238E27FC236}">
                <a16:creationId xmlns:a16="http://schemas.microsoft.com/office/drawing/2014/main" id="{BD4BE16C-A1B5-4173-0B0E-6B30DACCFEAA}"/>
              </a:ext>
            </a:extLst>
          </p:cNvPr>
          <p:cNvSpPr/>
          <p:nvPr/>
        </p:nvSpPr>
        <p:spPr>
          <a:xfrm>
            <a:off x="4355605" y="3312947"/>
            <a:ext cx="6132" cy="364972"/>
          </a:xfrm>
          <a:custGeom>
            <a:avLst/>
            <a:gdLst>
              <a:gd name="connsiteX0" fmla="*/ 0 w 6122"/>
              <a:gd name="connsiteY0" fmla="*/ 0 h 364370"/>
              <a:gd name="connsiteX1" fmla="*/ 0 w 6122"/>
              <a:gd name="connsiteY1" fmla="*/ 364370 h 364370"/>
            </a:gdLst>
            <a:ahLst/>
            <a:cxnLst>
              <a:cxn ang="0">
                <a:pos x="connsiteX0" y="connsiteY0"/>
              </a:cxn>
              <a:cxn ang="0">
                <a:pos x="connsiteX1" y="connsiteY1"/>
              </a:cxn>
            </a:cxnLst>
            <a:rect l="l" t="t" r="r" b="b"/>
            <a:pathLst>
              <a:path w="6122" h="364370">
                <a:moveTo>
                  <a:pt x="0" y="0"/>
                </a:moveTo>
                <a:lnTo>
                  <a:pt x="0" y="36437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nvGrpSpPr>
          <p:cNvPr id="173" name="Graphic 2442">
            <a:extLst>
              <a:ext uri="{FF2B5EF4-FFF2-40B4-BE49-F238E27FC236}">
                <a16:creationId xmlns:a16="http://schemas.microsoft.com/office/drawing/2014/main" id="{B1AABD42-D4D2-C91E-DE13-10E9969BF9B7}"/>
              </a:ext>
            </a:extLst>
          </p:cNvPr>
          <p:cNvGrpSpPr/>
          <p:nvPr/>
        </p:nvGrpSpPr>
        <p:grpSpPr>
          <a:xfrm>
            <a:off x="5344098" y="3549028"/>
            <a:ext cx="307834" cy="204233"/>
            <a:chOff x="8910534" y="5635163"/>
            <a:chExt cx="307329" cy="203897"/>
          </a:xfrm>
          <a:solidFill>
            <a:srgbClr val="A21383"/>
          </a:solidFill>
        </p:grpSpPr>
        <p:sp>
          <p:nvSpPr>
            <p:cNvPr id="2485" name="Freeform 2461">
              <a:extLst>
                <a:ext uri="{FF2B5EF4-FFF2-40B4-BE49-F238E27FC236}">
                  <a16:creationId xmlns:a16="http://schemas.microsoft.com/office/drawing/2014/main" id="{FCE7EE6F-FAEA-4494-A727-790C07A2D30E}"/>
                </a:ext>
              </a:extLst>
            </p:cNvPr>
            <p:cNvSpPr/>
            <p:nvPr/>
          </p:nvSpPr>
          <p:spPr>
            <a:xfrm>
              <a:off x="8910534" y="5635163"/>
              <a:ext cx="270781" cy="179614"/>
            </a:xfrm>
            <a:custGeom>
              <a:avLst/>
              <a:gdLst>
                <a:gd name="connsiteX0" fmla="*/ 270779 w 270779"/>
                <a:gd name="connsiteY0" fmla="*/ 179614 h 179613"/>
                <a:gd name="connsiteX1" fmla="*/ 0 w 270779"/>
                <a:gd name="connsiteY1" fmla="*/ 0 h 179613"/>
              </a:gdLst>
              <a:ahLst/>
              <a:cxnLst>
                <a:cxn ang="0">
                  <a:pos x="connsiteX0" y="connsiteY0"/>
                </a:cxn>
                <a:cxn ang="0">
                  <a:pos x="connsiteX1" y="connsiteY1"/>
                </a:cxn>
              </a:cxnLst>
              <a:rect l="l" t="t" r="r" b="b"/>
              <a:pathLst>
                <a:path w="270779" h="179613">
                  <a:moveTo>
                    <a:pt x="270779" y="179614"/>
                  </a:moveTo>
                  <a:lnTo>
                    <a:pt x="0"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6" name="Freeform 2462">
              <a:extLst>
                <a:ext uri="{FF2B5EF4-FFF2-40B4-BE49-F238E27FC236}">
                  <a16:creationId xmlns:a16="http://schemas.microsoft.com/office/drawing/2014/main" id="{0202CBB5-53AB-4669-8BB1-0B1EDF8652C0}"/>
                </a:ext>
              </a:extLst>
            </p:cNvPr>
            <p:cNvSpPr/>
            <p:nvPr/>
          </p:nvSpPr>
          <p:spPr>
            <a:xfrm>
              <a:off x="9156949" y="5784393"/>
              <a:ext cx="60914" cy="54667"/>
            </a:xfrm>
            <a:custGeom>
              <a:avLst/>
              <a:gdLst>
                <a:gd name="connsiteX0" fmla="*/ 33733 w 60914"/>
                <a:gd name="connsiteY0" fmla="*/ 0 h 54667"/>
                <a:gd name="connsiteX1" fmla="*/ 60915 w 60914"/>
                <a:gd name="connsiteY1" fmla="*/ 54668 h 54667"/>
                <a:gd name="connsiteX2" fmla="*/ 0 w 60914"/>
                <a:gd name="connsiteY2" fmla="*/ 50872 h 54667"/>
                <a:gd name="connsiteX3" fmla="*/ 33733 w 60914"/>
                <a:gd name="connsiteY3" fmla="*/ 0 h 54667"/>
              </a:gdLst>
              <a:ahLst/>
              <a:cxnLst>
                <a:cxn ang="0">
                  <a:pos x="connsiteX0" y="connsiteY0"/>
                </a:cxn>
                <a:cxn ang="0">
                  <a:pos x="connsiteX1" y="connsiteY1"/>
                </a:cxn>
                <a:cxn ang="0">
                  <a:pos x="connsiteX2" y="connsiteY2"/>
                </a:cxn>
                <a:cxn ang="0">
                  <a:pos x="connsiteX3" y="connsiteY3"/>
                </a:cxn>
              </a:cxnLst>
              <a:rect l="l" t="t" r="r" b="b"/>
              <a:pathLst>
                <a:path w="60914" h="54667">
                  <a:moveTo>
                    <a:pt x="33733" y="0"/>
                  </a:moveTo>
                  <a:lnTo>
                    <a:pt x="60915" y="54668"/>
                  </a:lnTo>
                  <a:lnTo>
                    <a:pt x="0" y="50872"/>
                  </a:lnTo>
                  <a:lnTo>
                    <a:pt x="33733"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4" name="Graphic 2442">
            <a:extLst>
              <a:ext uri="{FF2B5EF4-FFF2-40B4-BE49-F238E27FC236}">
                <a16:creationId xmlns:a16="http://schemas.microsoft.com/office/drawing/2014/main" id="{733A77EC-BE23-6CCA-5F97-F28FA344784C}"/>
              </a:ext>
            </a:extLst>
          </p:cNvPr>
          <p:cNvGrpSpPr/>
          <p:nvPr/>
        </p:nvGrpSpPr>
        <p:grpSpPr>
          <a:xfrm>
            <a:off x="5066742" y="3139242"/>
            <a:ext cx="88671" cy="165411"/>
            <a:chOff x="8633512" y="5226050"/>
            <a:chExt cx="88524" cy="165139"/>
          </a:xfrm>
          <a:solidFill>
            <a:srgbClr val="A21383"/>
          </a:solidFill>
        </p:grpSpPr>
        <p:sp>
          <p:nvSpPr>
            <p:cNvPr id="2483" name="Freeform 2464">
              <a:extLst>
                <a:ext uri="{FF2B5EF4-FFF2-40B4-BE49-F238E27FC236}">
                  <a16:creationId xmlns:a16="http://schemas.microsoft.com/office/drawing/2014/main" id="{0E9C77F4-E566-9E35-FEF5-7C5CBDD503E1}"/>
                </a:ext>
              </a:extLst>
            </p:cNvPr>
            <p:cNvSpPr/>
            <p:nvPr/>
          </p:nvSpPr>
          <p:spPr>
            <a:xfrm>
              <a:off x="8677725" y="5226050"/>
              <a:ext cx="6122" cy="126844"/>
            </a:xfrm>
            <a:custGeom>
              <a:avLst/>
              <a:gdLst>
                <a:gd name="connsiteX0" fmla="*/ 0 w 6122"/>
                <a:gd name="connsiteY0" fmla="*/ 126844 h 126843"/>
                <a:gd name="connsiteX1" fmla="*/ 0 w 6122"/>
                <a:gd name="connsiteY1" fmla="*/ 0 h 126843"/>
              </a:gdLst>
              <a:ahLst/>
              <a:cxnLst>
                <a:cxn ang="0">
                  <a:pos x="connsiteX0" y="connsiteY0"/>
                </a:cxn>
                <a:cxn ang="0">
                  <a:pos x="connsiteX1" y="connsiteY1"/>
                </a:cxn>
              </a:cxnLst>
              <a:rect l="l" t="t" r="r" b="b"/>
              <a:pathLst>
                <a:path w="6122" h="126843">
                  <a:moveTo>
                    <a:pt x="0" y="126844"/>
                  </a:moveTo>
                  <a:lnTo>
                    <a:pt x="0" y="0"/>
                  </a:lnTo>
                </a:path>
              </a:pathLst>
            </a:custGeom>
            <a:ln w="444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4" name="Freeform 2465">
              <a:extLst>
                <a:ext uri="{FF2B5EF4-FFF2-40B4-BE49-F238E27FC236}">
                  <a16:creationId xmlns:a16="http://schemas.microsoft.com/office/drawing/2014/main" id="{6FDD8C30-BB7D-544E-11C3-B2130FA76F61}"/>
                </a:ext>
              </a:extLst>
            </p:cNvPr>
            <p:cNvSpPr/>
            <p:nvPr/>
          </p:nvSpPr>
          <p:spPr>
            <a:xfrm>
              <a:off x="8633512" y="5346929"/>
              <a:ext cx="88524" cy="44260"/>
            </a:xfrm>
            <a:custGeom>
              <a:avLst/>
              <a:gdLst>
                <a:gd name="connsiteX0" fmla="*/ 0 w 88524"/>
                <a:gd name="connsiteY0" fmla="*/ 0 h 44260"/>
                <a:gd name="connsiteX1" fmla="*/ 88525 w 88524"/>
                <a:gd name="connsiteY1" fmla="*/ 0 h 44260"/>
                <a:gd name="connsiteX2" fmla="*/ 44262 w 88524"/>
                <a:gd name="connsiteY2" fmla="*/ 44261 h 44260"/>
                <a:gd name="connsiteX3" fmla="*/ 0 w 88524"/>
                <a:gd name="connsiteY3" fmla="*/ 0 h 44260"/>
              </a:gdLst>
              <a:ahLst/>
              <a:cxnLst>
                <a:cxn ang="0">
                  <a:pos x="connsiteX0" y="connsiteY0"/>
                </a:cxn>
                <a:cxn ang="0">
                  <a:pos x="connsiteX1" y="connsiteY1"/>
                </a:cxn>
                <a:cxn ang="0">
                  <a:pos x="connsiteX2" y="connsiteY2"/>
                </a:cxn>
                <a:cxn ang="0">
                  <a:pos x="connsiteX3" y="connsiteY3"/>
                </a:cxn>
              </a:cxnLst>
              <a:rect l="l" t="t" r="r" b="b"/>
              <a:pathLst>
                <a:path w="88524" h="44260">
                  <a:moveTo>
                    <a:pt x="0" y="0"/>
                  </a:moveTo>
                  <a:lnTo>
                    <a:pt x="88525" y="0"/>
                  </a:lnTo>
                  <a:lnTo>
                    <a:pt x="44262" y="44261"/>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5" name="Graphic 2442">
            <a:extLst>
              <a:ext uri="{FF2B5EF4-FFF2-40B4-BE49-F238E27FC236}">
                <a16:creationId xmlns:a16="http://schemas.microsoft.com/office/drawing/2014/main" id="{B0F86DCB-B5CE-1009-0DB4-4FD48BE58239}"/>
              </a:ext>
            </a:extLst>
          </p:cNvPr>
          <p:cNvGrpSpPr/>
          <p:nvPr/>
        </p:nvGrpSpPr>
        <p:grpSpPr>
          <a:xfrm>
            <a:off x="7996110" y="3697949"/>
            <a:ext cx="236051" cy="639113"/>
            <a:chOff x="11812378" y="5783858"/>
            <a:chExt cx="235661" cy="638063"/>
          </a:xfrm>
        </p:grpSpPr>
        <p:sp>
          <p:nvSpPr>
            <p:cNvPr id="2481" name="Freeform 2473">
              <a:extLst>
                <a:ext uri="{FF2B5EF4-FFF2-40B4-BE49-F238E27FC236}">
                  <a16:creationId xmlns:a16="http://schemas.microsoft.com/office/drawing/2014/main" id="{EFF0DC84-22BE-F7E4-7246-847A8B43DBB2}"/>
                </a:ext>
              </a:extLst>
            </p:cNvPr>
            <p:cNvSpPr/>
            <p:nvPr/>
          </p:nvSpPr>
          <p:spPr>
            <a:xfrm>
              <a:off x="11812378" y="5814083"/>
              <a:ext cx="203680" cy="607838"/>
            </a:xfrm>
            <a:custGeom>
              <a:avLst/>
              <a:gdLst>
                <a:gd name="connsiteX0" fmla="*/ 203682 w 203681"/>
                <a:gd name="connsiteY0" fmla="*/ 0 h 607834"/>
                <a:gd name="connsiteX1" fmla="*/ 0 w 203681"/>
                <a:gd name="connsiteY1" fmla="*/ 192164 h 607834"/>
                <a:gd name="connsiteX2" fmla="*/ 0 w 203681"/>
                <a:gd name="connsiteY2" fmla="*/ 607835 h 607834"/>
              </a:gdLst>
              <a:ahLst/>
              <a:cxnLst>
                <a:cxn ang="0">
                  <a:pos x="connsiteX0" y="connsiteY0"/>
                </a:cxn>
                <a:cxn ang="0">
                  <a:pos x="connsiteX1" y="connsiteY1"/>
                </a:cxn>
                <a:cxn ang="0">
                  <a:pos x="connsiteX2" y="connsiteY2"/>
                </a:cxn>
              </a:cxnLst>
              <a:rect l="l" t="t" r="r" b="b"/>
              <a:pathLst>
                <a:path w="203681" h="607834">
                  <a:moveTo>
                    <a:pt x="203682" y="0"/>
                  </a:moveTo>
                  <a:lnTo>
                    <a:pt x="0" y="192164"/>
                  </a:lnTo>
                  <a:lnTo>
                    <a:pt x="0" y="607835"/>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2" name="Freeform 2474">
              <a:extLst>
                <a:ext uri="{FF2B5EF4-FFF2-40B4-BE49-F238E27FC236}">
                  <a16:creationId xmlns:a16="http://schemas.microsoft.com/office/drawing/2014/main" id="{6BE49460-6BE9-C63A-F74B-719427BAF837}"/>
                </a:ext>
              </a:extLst>
            </p:cNvPr>
            <p:cNvSpPr/>
            <p:nvPr/>
          </p:nvSpPr>
          <p:spPr>
            <a:xfrm>
              <a:off x="11988656" y="5783858"/>
              <a:ext cx="59383" cy="58463"/>
            </a:xfrm>
            <a:custGeom>
              <a:avLst/>
              <a:gdLst>
                <a:gd name="connsiteX0" fmla="*/ 0 w 59383"/>
                <a:gd name="connsiteY0" fmla="*/ 14080 h 58463"/>
                <a:gd name="connsiteX1" fmla="*/ 59384 w 59383"/>
                <a:gd name="connsiteY1" fmla="*/ 0 h 58463"/>
                <a:gd name="connsiteX2" fmla="*/ 41875 w 59383"/>
                <a:gd name="connsiteY2" fmla="*/ 58463 h 58463"/>
                <a:gd name="connsiteX3" fmla="*/ 0 w 59383"/>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3" h="58463">
                  <a:moveTo>
                    <a:pt x="0" y="14080"/>
                  </a:moveTo>
                  <a:lnTo>
                    <a:pt x="59384"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6" name="Graphic 2442">
            <a:extLst>
              <a:ext uri="{FF2B5EF4-FFF2-40B4-BE49-F238E27FC236}">
                <a16:creationId xmlns:a16="http://schemas.microsoft.com/office/drawing/2014/main" id="{08821CDF-EDBC-2017-79C0-07AB19639924}"/>
              </a:ext>
            </a:extLst>
          </p:cNvPr>
          <p:cNvGrpSpPr/>
          <p:nvPr/>
        </p:nvGrpSpPr>
        <p:grpSpPr>
          <a:xfrm>
            <a:off x="8730274" y="3155882"/>
            <a:ext cx="163341" cy="154090"/>
            <a:chOff x="12462647" y="5280128"/>
            <a:chExt cx="163072" cy="153837"/>
          </a:xfrm>
          <a:solidFill>
            <a:srgbClr val="A21383"/>
          </a:solidFill>
        </p:grpSpPr>
        <p:sp>
          <p:nvSpPr>
            <p:cNvPr id="2479" name="Freeform 2476">
              <a:extLst>
                <a:ext uri="{FF2B5EF4-FFF2-40B4-BE49-F238E27FC236}">
                  <a16:creationId xmlns:a16="http://schemas.microsoft.com/office/drawing/2014/main" id="{313165CA-A6E5-DDD0-07A6-0E76A0603555}"/>
                </a:ext>
              </a:extLst>
            </p:cNvPr>
            <p:cNvSpPr/>
            <p:nvPr/>
          </p:nvSpPr>
          <p:spPr>
            <a:xfrm>
              <a:off x="12462647" y="5310304"/>
              <a:ext cx="131073" cy="123661"/>
            </a:xfrm>
            <a:custGeom>
              <a:avLst/>
              <a:gdLst>
                <a:gd name="connsiteX0" fmla="*/ 131073 w 131073"/>
                <a:gd name="connsiteY0" fmla="*/ 0 h 123660"/>
                <a:gd name="connsiteX1" fmla="*/ 0 w 131073"/>
                <a:gd name="connsiteY1" fmla="*/ 123661 h 123660"/>
              </a:gdLst>
              <a:ahLst/>
              <a:cxnLst>
                <a:cxn ang="0">
                  <a:pos x="connsiteX0" y="connsiteY0"/>
                </a:cxn>
                <a:cxn ang="0">
                  <a:pos x="connsiteX1" y="connsiteY1"/>
                </a:cxn>
              </a:cxnLst>
              <a:rect l="l" t="t" r="r" b="b"/>
              <a:pathLst>
                <a:path w="131073" h="123660">
                  <a:moveTo>
                    <a:pt x="131073" y="0"/>
                  </a:moveTo>
                  <a:lnTo>
                    <a:pt x="0" y="123661"/>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0" name="Freeform 2477">
              <a:extLst>
                <a:ext uri="{FF2B5EF4-FFF2-40B4-BE49-F238E27FC236}">
                  <a16:creationId xmlns:a16="http://schemas.microsoft.com/office/drawing/2014/main" id="{1F025361-FC01-FAA6-5713-424C1FEFB89D}"/>
                </a:ext>
              </a:extLst>
            </p:cNvPr>
            <p:cNvSpPr/>
            <p:nvPr/>
          </p:nvSpPr>
          <p:spPr>
            <a:xfrm>
              <a:off x="12566335" y="5280128"/>
              <a:ext cx="59384" cy="58463"/>
            </a:xfrm>
            <a:custGeom>
              <a:avLst/>
              <a:gdLst>
                <a:gd name="connsiteX0" fmla="*/ 0 w 59384"/>
                <a:gd name="connsiteY0" fmla="*/ 14080 h 58463"/>
                <a:gd name="connsiteX1" fmla="*/ 59385 w 59384"/>
                <a:gd name="connsiteY1" fmla="*/ 0 h 58463"/>
                <a:gd name="connsiteX2" fmla="*/ 41875 w 59384"/>
                <a:gd name="connsiteY2" fmla="*/ 58463 h 58463"/>
                <a:gd name="connsiteX3" fmla="*/ 0 w 59384"/>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4" h="58463">
                  <a:moveTo>
                    <a:pt x="0" y="14080"/>
                  </a:moveTo>
                  <a:lnTo>
                    <a:pt x="59385"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7" name="Graphic 2442">
            <a:extLst>
              <a:ext uri="{FF2B5EF4-FFF2-40B4-BE49-F238E27FC236}">
                <a16:creationId xmlns:a16="http://schemas.microsoft.com/office/drawing/2014/main" id="{0053F936-EE15-A7B3-1345-6B0A2EB06555}"/>
              </a:ext>
            </a:extLst>
          </p:cNvPr>
          <p:cNvGrpSpPr/>
          <p:nvPr/>
        </p:nvGrpSpPr>
        <p:grpSpPr>
          <a:xfrm>
            <a:off x="8058556" y="3763657"/>
            <a:ext cx="248342" cy="573377"/>
            <a:chOff x="11874675" y="5849441"/>
            <a:chExt cx="247931" cy="572433"/>
          </a:xfrm>
        </p:grpSpPr>
        <p:sp>
          <p:nvSpPr>
            <p:cNvPr id="2477" name="Freeform 2479">
              <a:extLst>
                <a:ext uri="{FF2B5EF4-FFF2-40B4-BE49-F238E27FC236}">
                  <a16:creationId xmlns:a16="http://schemas.microsoft.com/office/drawing/2014/main" id="{661C7D19-7145-59E4-B28B-FAF003371BED}"/>
                </a:ext>
              </a:extLst>
            </p:cNvPr>
            <p:cNvSpPr/>
            <p:nvPr/>
          </p:nvSpPr>
          <p:spPr>
            <a:xfrm>
              <a:off x="11905090" y="5849441"/>
              <a:ext cx="217516" cy="528559"/>
            </a:xfrm>
            <a:custGeom>
              <a:avLst/>
              <a:gdLst>
                <a:gd name="connsiteX0" fmla="*/ 217518 w 217517"/>
                <a:gd name="connsiteY0" fmla="*/ 0 h 528557"/>
                <a:gd name="connsiteX1" fmla="*/ 0 w 217517"/>
                <a:gd name="connsiteY1" fmla="*/ 205203 h 528557"/>
                <a:gd name="connsiteX2" fmla="*/ 0 w 217517"/>
                <a:gd name="connsiteY2" fmla="*/ 528557 h 528557"/>
              </a:gdLst>
              <a:ahLst/>
              <a:cxnLst>
                <a:cxn ang="0">
                  <a:pos x="connsiteX0" y="connsiteY0"/>
                </a:cxn>
                <a:cxn ang="0">
                  <a:pos x="connsiteX1" y="connsiteY1"/>
                </a:cxn>
                <a:cxn ang="0">
                  <a:pos x="connsiteX2" y="connsiteY2"/>
                </a:cxn>
              </a:cxnLst>
              <a:rect l="l" t="t" r="r" b="b"/>
              <a:pathLst>
                <a:path w="217517" h="528557">
                  <a:moveTo>
                    <a:pt x="217518" y="0"/>
                  </a:moveTo>
                  <a:lnTo>
                    <a:pt x="0" y="205203"/>
                  </a:lnTo>
                  <a:lnTo>
                    <a:pt x="0" y="528557"/>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8" name="Freeform 2480">
              <a:extLst>
                <a:ext uri="{FF2B5EF4-FFF2-40B4-BE49-F238E27FC236}">
                  <a16:creationId xmlns:a16="http://schemas.microsoft.com/office/drawing/2014/main" id="{58023FD1-16E1-0747-6BDF-8FD233B0C70A}"/>
                </a:ext>
              </a:extLst>
            </p:cNvPr>
            <p:cNvSpPr/>
            <p:nvPr/>
          </p:nvSpPr>
          <p:spPr>
            <a:xfrm>
              <a:off x="11874675" y="6369044"/>
              <a:ext cx="61036" cy="52830"/>
            </a:xfrm>
            <a:custGeom>
              <a:avLst/>
              <a:gdLst>
                <a:gd name="connsiteX0" fmla="*/ 0 w 61036"/>
                <a:gd name="connsiteY0" fmla="*/ 0 h 52830"/>
                <a:gd name="connsiteX1" fmla="*/ 30488 w 61036"/>
                <a:gd name="connsiteY1" fmla="*/ 52831 h 52830"/>
                <a:gd name="connsiteX2" fmla="*/ 61037 w 61036"/>
                <a:gd name="connsiteY2" fmla="*/ 0 h 52830"/>
                <a:gd name="connsiteX3" fmla="*/ 0 w 61036"/>
                <a:gd name="connsiteY3" fmla="*/ 0 h 52830"/>
              </a:gdLst>
              <a:ahLst/>
              <a:cxnLst>
                <a:cxn ang="0">
                  <a:pos x="connsiteX0" y="connsiteY0"/>
                </a:cxn>
                <a:cxn ang="0">
                  <a:pos x="connsiteX1" y="connsiteY1"/>
                </a:cxn>
                <a:cxn ang="0">
                  <a:pos x="connsiteX2" y="connsiteY2"/>
                </a:cxn>
                <a:cxn ang="0">
                  <a:pos x="connsiteX3" y="connsiteY3"/>
                </a:cxn>
              </a:cxnLst>
              <a:rect l="l" t="t" r="r" b="b"/>
              <a:pathLst>
                <a:path w="61036" h="52830">
                  <a:moveTo>
                    <a:pt x="0" y="0"/>
                  </a:moveTo>
                  <a:lnTo>
                    <a:pt x="30488" y="52831"/>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8" name="Group 177">
            <a:extLst>
              <a:ext uri="{FF2B5EF4-FFF2-40B4-BE49-F238E27FC236}">
                <a16:creationId xmlns:a16="http://schemas.microsoft.com/office/drawing/2014/main" id="{FDF02F01-796B-6C04-819F-F0E7A359B1B7}"/>
              </a:ext>
            </a:extLst>
          </p:cNvPr>
          <p:cNvGrpSpPr/>
          <p:nvPr/>
        </p:nvGrpSpPr>
        <p:grpSpPr>
          <a:xfrm>
            <a:off x="5387652" y="2303815"/>
            <a:ext cx="678650" cy="1047275"/>
            <a:chOff x="5298937" y="2308102"/>
            <a:chExt cx="678636" cy="1091509"/>
          </a:xfrm>
        </p:grpSpPr>
        <p:sp>
          <p:nvSpPr>
            <p:cNvPr id="2475" name="Freeform 2458">
              <a:extLst>
                <a:ext uri="{FF2B5EF4-FFF2-40B4-BE49-F238E27FC236}">
                  <a16:creationId xmlns:a16="http://schemas.microsoft.com/office/drawing/2014/main" id="{B41BBBE3-8C96-F5DE-69B9-99A147E3695D}"/>
                </a:ext>
              </a:extLst>
            </p:cNvPr>
            <p:cNvSpPr/>
            <p:nvPr/>
          </p:nvSpPr>
          <p:spPr>
            <a:xfrm>
              <a:off x="5298937" y="2352119"/>
              <a:ext cx="648098" cy="1047492"/>
            </a:xfrm>
            <a:custGeom>
              <a:avLst/>
              <a:gdLst>
                <a:gd name="connsiteX0" fmla="*/ 647042 w 647042"/>
                <a:gd name="connsiteY0" fmla="*/ 0 h 1045789"/>
                <a:gd name="connsiteX1" fmla="*/ 647042 w 647042"/>
                <a:gd name="connsiteY1" fmla="*/ 618854 h 1045789"/>
                <a:gd name="connsiteX2" fmla="*/ 0 w 647042"/>
                <a:gd name="connsiteY2" fmla="*/ 1045789 h 1045789"/>
              </a:gdLst>
              <a:ahLst/>
              <a:cxnLst>
                <a:cxn ang="0">
                  <a:pos x="connsiteX0" y="connsiteY0"/>
                </a:cxn>
                <a:cxn ang="0">
                  <a:pos x="connsiteX1" y="connsiteY1"/>
                </a:cxn>
                <a:cxn ang="0">
                  <a:pos x="connsiteX2" y="connsiteY2"/>
                </a:cxn>
              </a:cxnLst>
              <a:rect l="l" t="t" r="r" b="b"/>
              <a:pathLst>
                <a:path w="647042" h="1045789">
                  <a:moveTo>
                    <a:pt x="647042" y="0"/>
                  </a:moveTo>
                  <a:lnTo>
                    <a:pt x="647042" y="618854"/>
                  </a:lnTo>
                  <a:lnTo>
                    <a:pt x="0"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6" name="Freeform 2459">
              <a:extLst>
                <a:ext uri="{FF2B5EF4-FFF2-40B4-BE49-F238E27FC236}">
                  <a16:creationId xmlns:a16="http://schemas.microsoft.com/office/drawing/2014/main" id="{3EE6EF8D-2F7E-5E9F-532B-D6CDCDD8DD2E}"/>
                </a:ext>
              </a:extLst>
            </p:cNvPr>
            <p:cNvSpPr/>
            <p:nvPr/>
          </p:nvSpPr>
          <p:spPr>
            <a:xfrm>
              <a:off x="5916436" y="2308102"/>
              <a:ext cx="61137" cy="52978"/>
            </a:xfrm>
            <a:custGeom>
              <a:avLst/>
              <a:gdLst>
                <a:gd name="connsiteX0" fmla="*/ 0 w 61037"/>
                <a:gd name="connsiteY0" fmla="*/ 52893 h 52892"/>
                <a:gd name="connsiteX1" fmla="*/ 30549 w 61037"/>
                <a:gd name="connsiteY1" fmla="*/ 0 h 52892"/>
                <a:gd name="connsiteX2" fmla="*/ 61037 w 61037"/>
                <a:gd name="connsiteY2" fmla="*/ 52893 h 52892"/>
                <a:gd name="connsiteX3" fmla="*/ 0 w 61037"/>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37" h="52892">
                  <a:moveTo>
                    <a:pt x="0" y="52893"/>
                  </a:moveTo>
                  <a:lnTo>
                    <a:pt x="30549" y="0"/>
                  </a:lnTo>
                  <a:lnTo>
                    <a:pt x="61037"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9" name="Group 178">
            <a:extLst>
              <a:ext uri="{FF2B5EF4-FFF2-40B4-BE49-F238E27FC236}">
                <a16:creationId xmlns:a16="http://schemas.microsoft.com/office/drawing/2014/main" id="{6176435A-8804-F2A4-7B66-09B41F298EFC}"/>
              </a:ext>
            </a:extLst>
          </p:cNvPr>
          <p:cNvGrpSpPr/>
          <p:nvPr/>
        </p:nvGrpSpPr>
        <p:grpSpPr>
          <a:xfrm>
            <a:off x="6172715" y="2303812"/>
            <a:ext cx="678711" cy="1047278"/>
            <a:chOff x="5999036" y="2308102"/>
            <a:chExt cx="678697" cy="1091512"/>
          </a:xfrm>
        </p:grpSpPr>
        <p:sp>
          <p:nvSpPr>
            <p:cNvPr id="2473" name="Freeform 2482">
              <a:extLst>
                <a:ext uri="{FF2B5EF4-FFF2-40B4-BE49-F238E27FC236}">
                  <a16:creationId xmlns:a16="http://schemas.microsoft.com/office/drawing/2014/main" id="{64BE081A-74FB-A23C-DD7F-DAB2D18B4B4F}"/>
                </a:ext>
              </a:extLst>
            </p:cNvPr>
            <p:cNvSpPr/>
            <p:nvPr/>
          </p:nvSpPr>
          <p:spPr>
            <a:xfrm>
              <a:off x="6029635" y="2352121"/>
              <a:ext cx="648098" cy="1047493"/>
            </a:xfrm>
            <a:custGeom>
              <a:avLst/>
              <a:gdLst>
                <a:gd name="connsiteX0" fmla="*/ 0 w 647042"/>
                <a:gd name="connsiteY0" fmla="*/ 0 h 1045789"/>
                <a:gd name="connsiteX1" fmla="*/ 0 w 647042"/>
                <a:gd name="connsiteY1" fmla="*/ 618854 h 1045789"/>
                <a:gd name="connsiteX2" fmla="*/ 647042 w 647042"/>
                <a:gd name="connsiteY2" fmla="*/ 1045789 h 1045789"/>
              </a:gdLst>
              <a:ahLst/>
              <a:cxnLst>
                <a:cxn ang="0">
                  <a:pos x="connsiteX0" y="connsiteY0"/>
                </a:cxn>
                <a:cxn ang="0">
                  <a:pos x="connsiteX1" y="connsiteY1"/>
                </a:cxn>
                <a:cxn ang="0">
                  <a:pos x="connsiteX2" y="connsiteY2"/>
                </a:cxn>
              </a:cxnLst>
              <a:rect l="l" t="t" r="r" b="b"/>
              <a:pathLst>
                <a:path w="647042" h="1045789">
                  <a:moveTo>
                    <a:pt x="0" y="0"/>
                  </a:moveTo>
                  <a:lnTo>
                    <a:pt x="0" y="618854"/>
                  </a:lnTo>
                  <a:lnTo>
                    <a:pt x="647042"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4" name="Freeform 2483">
              <a:extLst>
                <a:ext uri="{FF2B5EF4-FFF2-40B4-BE49-F238E27FC236}">
                  <a16:creationId xmlns:a16="http://schemas.microsoft.com/office/drawing/2014/main" id="{169AEC75-0E67-D38E-0550-D7F1A5FCF3B3}"/>
                </a:ext>
              </a:extLst>
            </p:cNvPr>
            <p:cNvSpPr/>
            <p:nvPr/>
          </p:nvSpPr>
          <p:spPr>
            <a:xfrm>
              <a:off x="5999036" y="2308102"/>
              <a:ext cx="61198" cy="52978"/>
            </a:xfrm>
            <a:custGeom>
              <a:avLst/>
              <a:gdLst>
                <a:gd name="connsiteX0" fmla="*/ 0 w 61098"/>
                <a:gd name="connsiteY0" fmla="*/ 52893 h 52892"/>
                <a:gd name="connsiteX1" fmla="*/ 30549 w 61098"/>
                <a:gd name="connsiteY1" fmla="*/ 0 h 52892"/>
                <a:gd name="connsiteX2" fmla="*/ 61098 w 61098"/>
                <a:gd name="connsiteY2" fmla="*/ 52893 h 52892"/>
                <a:gd name="connsiteX3" fmla="*/ 0 w 61098"/>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98" h="52892">
                  <a:moveTo>
                    <a:pt x="0" y="52893"/>
                  </a:moveTo>
                  <a:lnTo>
                    <a:pt x="30549" y="0"/>
                  </a:lnTo>
                  <a:lnTo>
                    <a:pt x="61098"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80" name="Graphic 2442">
            <a:extLst>
              <a:ext uri="{FF2B5EF4-FFF2-40B4-BE49-F238E27FC236}">
                <a16:creationId xmlns:a16="http://schemas.microsoft.com/office/drawing/2014/main" id="{FDCDEF54-B447-BD05-9EC5-3E175D3060F6}"/>
              </a:ext>
            </a:extLst>
          </p:cNvPr>
          <p:cNvGrpSpPr/>
          <p:nvPr/>
        </p:nvGrpSpPr>
        <p:grpSpPr>
          <a:xfrm>
            <a:off x="6587008" y="3549028"/>
            <a:ext cx="307965" cy="204233"/>
            <a:chOff x="10066567" y="5635163"/>
            <a:chExt cx="307459" cy="203897"/>
          </a:xfrm>
          <a:solidFill>
            <a:srgbClr val="A21383"/>
          </a:solidFill>
        </p:grpSpPr>
        <p:sp>
          <p:nvSpPr>
            <p:cNvPr id="2471" name="Freeform 2485">
              <a:extLst>
                <a:ext uri="{FF2B5EF4-FFF2-40B4-BE49-F238E27FC236}">
                  <a16:creationId xmlns:a16="http://schemas.microsoft.com/office/drawing/2014/main" id="{F0BE0C36-2CB9-C6C8-5A23-C1346BADA524}"/>
                </a:ext>
              </a:extLst>
            </p:cNvPr>
            <p:cNvSpPr/>
            <p:nvPr/>
          </p:nvSpPr>
          <p:spPr>
            <a:xfrm>
              <a:off x="10103245" y="5635163"/>
              <a:ext cx="270781" cy="179614"/>
            </a:xfrm>
            <a:custGeom>
              <a:avLst/>
              <a:gdLst>
                <a:gd name="connsiteX0" fmla="*/ 0 w 270779"/>
                <a:gd name="connsiteY0" fmla="*/ 179614 h 179613"/>
                <a:gd name="connsiteX1" fmla="*/ 270779 w 270779"/>
                <a:gd name="connsiteY1" fmla="*/ 0 h 179613"/>
              </a:gdLst>
              <a:ahLst/>
              <a:cxnLst>
                <a:cxn ang="0">
                  <a:pos x="connsiteX0" y="connsiteY0"/>
                </a:cxn>
                <a:cxn ang="0">
                  <a:pos x="connsiteX1" y="connsiteY1"/>
                </a:cxn>
              </a:cxnLst>
              <a:rect l="l" t="t" r="r" b="b"/>
              <a:pathLst>
                <a:path w="270779" h="179613">
                  <a:moveTo>
                    <a:pt x="0" y="179614"/>
                  </a:moveTo>
                  <a:lnTo>
                    <a:pt x="270779"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2" name="Freeform 2486">
              <a:extLst>
                <a:ext uri="{FF2B5EF4-FFF2-40B4-BE49-F238E27FC236}">
                  <a16:creationId xmlns:a16="http://schemas.microsoft.com/office/drawing/2014/main" id="{D1B79517-7838-2FD3-D882-6A49D606F5D4}"/>
                </a:ext>
              </a:extLst>
            </p:cNvPr>
            <p:cNvSpPr/>
            <p:nvPr/>
          </p:nvSpPr>
          <p:spPr>
            <a:xfrm>
              <a:off x="10066567" y="5784393"/>
              <a:ext cx="60914" cy="54667"/>
            </a:xfrm>
            <a:custGeom>
              <a:avLst/>
              <a:gdLst>
                <a:gd name="connsiteX0" fmla="*/ 60914 w 60914"/>
                <a:gd name="connsiteY0" fmla="*/ 50872 h 54667"/>
                <a:gd name="connsiteX1" fmla="*/ 0 w 60914"/>
                <a:gd name="connsiteY1" fmla="*/ 54668 h 54667"/>
                <a:gd name="connsiteX2" fmla="*/ 27182 w 60914"/>
                <a:gd name="connsiteY2" fmla="*/ 0 h 54667"/>
                <a:gd name="connsiteX3" fmla="*/ 60914 w 60914"/>
                <a:gd name="connsiteY3" fmla="*/ 50872 h 54667"/>
              </a:gdLst>
              <a:ahLst/>
              <a:cxnLst>
                <a:cxn ang="0">
                  <a:pos x="connsiteX0" y="connsiteY0"/>
                </a:cxn>
                <a:cxn ang="0">
                  <a:pos x="connsiteX1" y="connsiteY1"/>
                </a:cxn>
                <a:cxn ang="0">
                  <a:pos x="connsiteX2" y="connsiteY2"/>
                </a:cxn>
                <a:cxn ang="0">
                  <a:pos x="connsiteX3" y="connsiteY3"/>
                </a:cxn>
              </a:cxnLst>
              <a:rect l="l" t="t" r="r" b="b"/>
              <a:pathLst>
                <a:path w="60914" h="54667">
                  <a:moveTo>
                    <a:pt x="60914" y="50872"/>
                  </a:moveTo>
                  <a:lnTo>
                    <a:pt x="0" y="54668"/>
                  </a:lnTo>
                  <a:lnTo>
                    <a:pt x="27182" y="0"/>
                  </a:lnTo>
                  <a:lnTo>
                    <a:pt x="60914" y="50872"/>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81" name="TextBox 180">
            <a:extLst>
              <a:ext uri="{FF2B5EF4-FFF2-40B4-BE49-F238E27FC236}">
                <a16:creationId xmlns:a16="http://schemas.microsoft.com/office/drawing/2014/main" id="{809116AD-6E9F-6FD5-9927-E6B48405B0CD}"/>
              </a:ext>
            </a:extLst>
          </p:cNvPr>
          <p:cNvSpPr txBox="1"/>
          <p:nvPr/>
        </p:nvSpPr>
        <p:spPr>
          <a:xfrm>
            <a:off x="2504755" y="4860657"/>
            <a:ext cx="265060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Allergic eosinophilic</a:t>
            </a:r>
          </a:p>
        </p:txBody>
      </p:sp>
      <p:sp>
        <p:nvSpPr>
          <p:cNvPr id="182" name="TextBox 181">
            <a:extLst>
              <a:ext uri="{FF2B5EF4-FFF2-40B4-BE49-F238E27FC236}">
                <a16:creationId xmlns:a16="http://schemas.microsoft.com/office/drawing/2014/main" id="{E44B29F9-2EF7-4DED-FD01-9CA070C55179}"/>
              </a:ext>
            </a:extLst>
          </p:cNvPr>
          <p:cNvSpPr txBox="1"/>
          <p:nvPr/>
        </p:nvSpPr>
        <p:spPr>
          <a:xfrm>
            <a:off x="5155363" y="4860657"/>
            <a:ext cx="263675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Non-allergic eosinophilic</a:t>
            </a:r>
          </a:p>
        </p:txBody>
      </p:sp>
      <p:sp>
        <p:nvSpPr>
          <p:cNvPr id="183" name="TextBox 182">
            <a:extLst>
              <a:ext uri="{FF2B5EF4-FFF2-40B4-BE49-F238E27FC236}">
                <a16:creationId xmlns:a16="http://schemas.microsoft.com/office/drawing/2014/main" id="{E9A5E1D5-A3AA-6A71-C0AC-BCC24474A9B3}"/>
              </a:ext>
            </a:extLst>
          </p:cNvPr>
          <p:cNvSpPr txBox="1"/>
          <p:nvPr/>
        </p:nvSpPr>
        <p:spPr>
          <a:xfrm>
            <a:off x="7880123" y="4866357"/>
            <a:ext cx="2662691" cy="1732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Beyond-T2 pathways</a:t>
            </a:r>
          </a:p>
        </p:txBody>
      </p:sp>
      <p:sp>
        <p:nvSpPr>
          <p:cNvPr id="2469" name="TextBox 2468">
            <a:extLst>
              <a:ext uri="{FF2B5EF4-FFF2-40B4-BE49-F238E27FC236}">
                <a16:creationId xmlns:a16="http://schemas.microsoft.com/office/drawing/2014/main" id="{9EBF4E53-5EFB-7536-AAFF-3F59CDD09D6D}"/>
              </a:ext>
            </a:extLst>
          </p:cNvPr>
          <p:cNvSpPr txBox="1"/>
          <p:nvPr/>
        </p:nvSpPr>
        <p:spPr>
          <a:xfrm>
            <a:off x="6309356" y="1149911"/>
            <a:ext cx="3959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Bacteria</a:t>
            </a:r>
          </a:p>
        </p:txBody>
      </p:sp>
      <p:sp>
        <p:nvSpPr>
          <p:cNvPr id="2467" name="TextBox 2466">
            <a:extLst>
              <a:ext uri="{FF2B5EF4-FFF2-40B4-BE49-F238E27FC236}">
                <a16:creationId xmlns:a16="http://schemas.microsoft.com/office/drawing/2014/main" id="{4BAA3476-1C1F-9A2B-CE2B-E9FDA2792114}"/>
              </a:ext>
            </a:extLst>
          </p:cNvPr>
          <p:cNvSpPr txBox="1"/>
          <p:nvPr/>
        </p:nvSpPr>
        <p:spPr>
          <a:xfrm>
            <a:off x="7197357" y="1149911"/>
            <a:ext cx="35266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Viruses</a:t>
            </a:r>
          </a:p>
        </p:txBody>
      </p:sp>
      <p:sp>
        <p:nvSpPr>
          <p:cNvPr id="2465" name="TextBox 2464">
            <a:extLst>
              <a:ext uri="{FF2B5EF4-FFF2-40B4-BE49-F238E27FC236}">
                <a16:creationId xmlns:a16="http://schemas.microsoft.com/office/drawing/2014/main" id="{F257B187-75FE-F665-E3DE-150BC546DE43}"/>
              </a:ext>
            </a:extLst>
          </p:cNvPr>
          <p:cNvSpPr txBox="1"/>
          <p:nvPr/>
        </p:nvSpPr>
        <p:spPr>
          <a:xfrm>
            <a:off x="7982392" y="1149911"/>
            <a:ext cx="32541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Smoke</a:t>
            </a:r>
          </a:p>
        </p:txBody>
      </p:sp>
      <p:sp>
        <p:nvSpPr>
          <p:cNvPr id="2439" name="TextBox 2438">
            <a:extLst>
              <a:ext uri="{FF2B5EF4-FFF2-40B4-BE49-F238E27FC236}">
                <a16:creationId xmlns:a16="http://schemas.microsoft.com/office/drawing/2014/main" id="{A294A3B6-C161-6B45-F7A0-591E58A86BCC}"/>
              </a:ext>
            </a:extLst>
          </p:cNvPr>
          <p:cNvSpPr txBox="1"/>
          <p:nvPr/>
        </p:nvSpPr>
        <p:spPr>
          <a:xfrm>
            <a:off x="6282005" y="2687682"/>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40" name="TextBox 2439">
            <a:extLst>
              <a:ext uri="{FF2B5EF4-FFF2-40B4-BE49-F238E27FC236}">
                <a16:creationId xmlns:a16="http://schemas.microsoft.com/office/drawing/2014/main" id="{5DB6AA45-744E-E441-40B2-F8611C74816C}"/>
              </a:ext>
            </a:extLst>
          </p:cNvPr>
          <p:cNvSpPr txBox="1"/>
          <p:nvPr/>
        </p:nvSpPr>
        <p:spPr>
          <a:xfrm>
            <a:off x="5736892" y="1332535"/>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63" name="TextBox 2462">
            <a:extLst>
              <a:ext uri="{FF2B5EF4-FFF2-40B4-BE49-F238E27FC236}">
                <a16:creationId xmlns:a16="http://schemas.microsoft.com/office/drawing/2014/main" id="{2F8B18E2-74F4-9753-691D-69524164E3ED}"/>
              </a:ext>
            </a:extLst>
          </p:cNvPr>
          <p:cNvSpPr txBox="1"/>
          <p:nvPr/>
        </p:nvSpPr>
        <p:spPr>
          <a:xfrm>
            <a:off x="8908915" y="1149911"/>
            <a:ext cx="437629"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Pollution</a:t>
            </a:r>
          </a:p>
        </p:txBody>
      </p:sp>
      <p:sp>
        <p:nvSpPr>
          <p:cNvPr id="2451" name="TextBox 2450">
            <a:extLst>
              <a:ext uri="{FF2B5EF4-FFF2-40B4-BE49-F238E27FC236}">
                <a16:creationId xmlns:a16="http://schemas.microsoft.com/office/drawing/2014/main" id="{5131B0C8-62AE-3D8F-45C0-18BFF23E3EAE}"/>
              </a:ext>
            </a:extLst>
          </p:cNvPr>
          <p:cNvSpPr txBox="1"/>
          <p:nvPr/>
        </p:nvSpPr>
        <p:spPr>
          <a:xfrm>
            <a:off x="1171124" y="1897703"/>
            <a:ext cx="520025" cy="21544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Airway</a:t>
            </a:r>
          </a:p>
        </p:txBody>
      </p:sp>
      <p:sp>
        <p:nvSpPr>
          <p:cNvPr id="2453" name="TextBox 2452">
            <a:extLst>
              <a:ext uri="{FF2B5EF4-FFF2-40B4-BE49-F238E27FC236}">
                <a16:creationId xmlns:a16="http://schemas.microsoft.com/office/drawing/2014/main" id="{CED43DE0-EB81-7F5F-0FFF-04C66F652355}"/>
              </a:ext>
            </a:extLst>
          </p:cNvPr>
          <p:cNvSpPr txBox="1"/>
          <p:nvPr/>
        </p:nvSpPr>
        <p:spPr>
          <a:xfrm>
            <a:off x="2362153" y="1149911"/>
            <a:ext cx="447247" cy="161586"/>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a:ea typeface="+mn-ea"/>
                <a:cs typeface="Calibri"/>
              </a:rPr>
              <a:t>Triggers</a:t>
            </a:r>
            <a:endPar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cxnSp>
        <p:nvCxnSpPr>
          <p:cNvPr id="49" name="Straight Arrow Connector 48">
            <a:extLst>
              <a:ext uri="{FF2B5EF4-FFF2-40B4-BE49-F238E27FC236}">
                <a16:creationId xmlns:a16="http://schemas.microsoft.com/office/drawing/2014/main" id="{7ABBD019-ED63-D397-8830-EA60769888AB}"/>
              </a:ext>
            </a:extLst>
          </p:cNvPr>
          <p:cNvCxnSpPr>
            <a:cxnSpLocks noChangeAspect="1"/>
          </p:cNvCxnSpPr>
          <p:nvPr/>
        </p:nvCxnSpPr>
        <p:spPr>
          <a:xfrm>
            <a:off x="5155363" y="3994327"/>
            <a:ext cx="564949" cy="37992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3E4E77F-E107-9A5D-C757-99214FE8E744}"/>
              </a:ext>
            </a:extLst>
          </p:cNvPr>
          <p:cNvCxnSpPr>
            <a:cxnSpLocks noChangeAspect="1"/>
          </p:cNvCxnSpPr>
          <p:nvPr/>
        </p:nvCxnSpPr>
        <p:spPr>
          <a:xfrm flipV="1">
            <a:off x="5160387" y="3702884"/>
            <a:ext cx="0" cy="3014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657DA3B-C120-31E3-677B-D83BE0772A71}"/>
              </a:ext>
            </a:extLst>
          </p:cNvPr>
          <p:cNvSpPr txBox="1">
            <a:spLocks noChangeAspect="1"/>
          </p:cNvSpPr>
          <p:nvPr/>
        </p:nvSpPr>
        <p:spPr>
          <a:xfrm>
            <a:off x="5208415" y="367741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2499" name="Rectangle: Rounded Corners 2498">
            <a:extLst>
              <a:ext uri="{FF2B5EF4-FFF2-40B4-BE49-F238E27FC236}">
                <a16:creationId xmlns:a16="http://schemas.microsoft.com/office/drawing/2014/main" id="{FE7C59F2-D15A-09A9-41BA-C2E9674BB4E0}"/>
              </a:ext>
            </a:extLst>
          </p:cNvPr>
          <p:cNvSpPr/>
          <p:nvPr/>
        </p:nvSpPr>
        <p:spPr>
          <a:xfrm>
            <a:off x="289410" y="1236664"/>
            <a:ext cx="1662769" cy="504000"/>
          </a:xfrm>
          <a:prstGeom prst="roundRect">
            <a:avLst>
              <a:gd name="adj" fmla="val 248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NZ" sz="900" b="1">
                <a:solidFill>
                  <a:schemeClr val="bg1"/>
                </a:solidFill>
              </a:rPr>
              <a:t>Click on the cells in the figure to find out more</a:t>
            </a:r>
            <a:endParaRPr lang="en-GB" sz="900" b="1">
              <a:solidFill>
                <a:schemeClr val="bg1"/>
              </a:solidFill>
            </a:endParaRPr>
          </a:p>
        </p:txBody>
      </p:sp>
      <p:sp>
        <p:nvSpPr>
          <p:cNvPr id="2501" name="Rectangle: Rounded Corners 2500">
            <a:hlinkClick r:id="" action="ppaction://noaction"/>
            <a:extLst>
              <a:ext uri="{FF2B5EF4-FFF2-40B4-BE49-F238E27FC236}">
                <a16:creationId xmlns:a16="http://schemas.microsoft.com/office/drawing/2014/main" id="{8BFB42A6-F557-8DC3-75AB-69692BA5927C}"/>
              </a:ext>
            </a:extLst>
          </p:cNvPr>
          <p:cNvSpPr/>
          <p:nvPr/>
        </p:nvSpPr>
        <p:spPr>
          <a:xfrm>
            <a:off x="10392760" y="3109692"/>
            <a:ext cx="1578484" cy="564754"/>
          </a:xfrm>
          <a:prstGeom prst="roundRect">
            <a:avLst>
              <a:gd name="adj" fmla="val 24856"/>
            </a:avLst>
          </a:prstGeom>
          <a:solidFill>
            <a:srgbClr val="59099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algn="ctr"/>
            <a:r>
              <a:rPr lang="en-NZ" sz="900" b="1">
                <a:solidFill>
                  <a:schemeClr val="bg1"/>
                </a:solidFill>
              </a:rPr>
              <a:t>Click here </a:t>
            </a:r>
            <a:r>
              <a:rPr lang="en-NZ" sz="900">
                <a:solidFill>
                  <a:schemeClr val="bg1"/>
                </a:solidFill>
              </a:rPr>
              <a:t>to find </a:t>
            </a:r>
            <a:br>
              <a:rPr lang="en-NZ" sz="900">
                <a:solidFill>
                  <a:schemeClr val="bg1"/>
                </a:solidFill>
              </a:rPr>
            </a:br>
            <a:r>
              <a:rPr lang="en-NZ" sz="900">
                <a:solidFill>
                  <a:schemeClr val="bg1"/>
                </a:solidFill>
              </a:rPr>
              <a:t>out more about innate and adaptive immunity</a:t>
            </a:r>
            <a:endParaRPr lang="en-GB" sz="900"/>
          </a:p>
        </p:txBody>
      </p:sp>
      <p:pic>
        <p:nvPicPr>
          <p:cNvPr id="2503" name="Graphic 5">
            <a:hlinkClick r:id="" action="ppaction://noaction"/>
            <a:extLst>
              <a:ext uri="{FF2B5EF4-FFF2-40B4-BE49-F238E27FC236}">
                <a16:creationId xmlns:a16="http://schemas.microsoft.com/office/drawing/2014/main" id="{B1656712-04AB-C79F-EBFB-FF3715A719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467278" y="3261888"/>
            <a:ext cx="288000" cy="288000"/>
          </a:xfrm>
          <a:prstGeom prst="rect">
            <a:avLst/>
          </a:prstGeom>
        </p:spPr>
      </p:pic>
      <p:pic>
        <p:nvPicPr>
          <p:cNvPr id="2510" name="Graphic 5">
            <a:hlinkClick r:id="" action="ppaction://noaction"/>
            <a:extLst>
              <a:ext uri="{FF2B5EF4-FFF2-40B4-BE49-F238E27FC236}">
                <a16:creationId xmlns:a16="http://schemas.microsoft.com/office/drawing/2014/main" id="{484B0542-B795-712B-8413-967B88CC0D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579827" y="1377673"/>
            <a:ext cx="288000" cy="288000"/>
          </a:xfrm>
          <a:prstGeom prst="rect">
            <a:avLst/>
          </a:prstGeom>
        </p:spPr>
      </p:pic>
      <p:sp>
        <p:nvSpPr>
          <p:cNvPr id="2511" name="Rectangle 2510">
            <a:extLst>
              <a:ext uri="{FF2B5EF4-FFF2-40B4-BE49-F238E27FC236}">
                <a16:creationId xmlns:a16="http://schemas.microsoft.com/office/drawing/2014/main" id="{C30F6D5E-DEA3-075C-D654-468BC0BCA43D}"/>
              </a:ext>
            </a:extLst>
          </p:cNvPr>
          <p:cNvSpPr/>
          <p:nvPr/>
        </p:nvSpPr>
        <p:spPr>
          <a:xfrm>
            <a:off x="486231" y="3099599"/>
            <a:ext cx="800492" cy="27504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a:xfrm>
            <a:off x="548282" y="180000"/>
            <a:ext cx="8640000" cy="720000"/>
          </a:xfrm>
        </p:spPr>
        <p:txBody>
          <a:bodyPr/>
          <a:lstStyle/>
          <a:p>
            <a:r>
              <a:rPr lang="en-GB"/>
              <a:t>Various cells and inflammatory mediators are involved in asthma pathogenesis</a:t>
            </a:r>
            <a:r>
              <a:rPr lang="en-GB" baseline="30000"/>
              <a:t>1–18</a:t>
            </a:r>
            <a:endParaRPr lang="en-GB"/>
          </a:p>
        </p:txBody>
      </p:sp>
      <p:sp>
        <p:nvSpPr>
          <p:cNvPr id="26" name="Slide Number Placeholder 25">
            <a:extLst>
              <a:ext uri="{FF2B5EF4-FFF2-40B4-BE49-F238E27FC236}">
                <a16:creationId xmlns:a16="http://schemas.microsoft.com/office/drawing/2014/main" id="{11D1C138-D639-4113-BCDC-C19607E291D2}"/>
              </a:ext>
            </a:extLst>
          </p:cNvPr>
          <p:cNvSpPr>
            <a:spLocks noGrp="1"/>
          </p:cNvSpPr>
          <p:nvPr>
            <p:ph type="sldNum" sz="quarter" idx="4294967295"/>
          </p:nvPr>
        </p:nvSpPr>
        <p:spPr>
          <a:xfrm>
            <a:off x="11264400" y="6331998"/>
            <a:ext cx="432000" cy="22208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GB" sz="900" b="0" i="0" u="none" strike="noStrike" kern="120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11F9631B-3306-52DA-3FE8-40DB808D72EC}"/>
              </a:ext>
            </a:extLst>
          </p:cNvPr>
          <p:cNvSpPr/>
          <p:nvPr/>
        </p:nvSpPr>
        <p:spPr>
          <a:xfrm>
            <a:off x="548282" y="5197122"/>
            <a:ext cx="10716118" cy="227404"/>
          </a:xfrm>
          <a:prstGeom prst="rect">
            <a:avLst/>
          </a:prstGeom>
          <a:gradFill flip="none" rotWithShape="0">
            <a:gsLst>
              <a:gs pos="0">
                <a:schemeClr val="accent1">
                  <a:lumMod val="5000"/>
                  <a:lumOff val="95000"/>
                </a:schemeClr>
              </a:gs>
              <a:gs pos="0">
                <a:schemeClr val="tx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Airway remodelling describes structural changes related to basement membrane thickening, increased vascular density, airway smooth muscle thickening and subepithelial fibrosis</a:t>
            </a:r>
            <a:r>
              <a:rPr lang="en-US" sz="1050" baseline="30000"/>
              <a:t>1</a:t>
            </a:r>
            <a:endParaRPr lang="en-US" sz="700"/>
          </a:p>
        </p:txBody>
      </p:sp>
      <p:grpSp>
        <p:nvGrpSpPr>
          <p:cNvPr id="14" name="Group 13">
            <a:extLst>
              <a:ext uri="{FF2B5EF4-FFF2-40B4-BE49-F238E27FC236}">
                <a16:creationId xmlns:a16="http://schemas.microsoft.com/office/drawing/2014/main" id="{8622562F-3EAE-F1AA-86C8-8B9903EC0FE5}"/>
              </a:ext>
            </a:extLst>
          </p:cNvPr>
          <p:cNvGrpSpPr/>
          <p:nvPr/>
        </p:nvGrpSpPr>
        <p:grpSpPr>
          <a:xfrm>
            <a:off x="10894587" y="6381538"/>
            <a:ext cx="1099968" cy="287551"/>
            <a:chOff x="10894587" y="6381538"/>
            <a:chExt cx="1099968" cy="287551"/>
          </a:xfrm>
        </p:grpSpPr>
        <p:grpSp>
          <p:nvGrpSpPr>
            <p:cNvPr id="37" name="Group 36">
              <a:extLst>
                <a:ext uri="{FF2B5EF4-FFF2-40B4-BE49-F238E27FC236}">
                  <a16:creationId xmlns:a16="http://schemas.microsoft.com/office/drawing/2014/main" id="{8C2A2DBB-4F94-4187-EA57-077EAC0500A4}"/>
                </a:ext>
              </a:extLst>
            </p:cNvPr>
            <p:cNvGrpSpPr/>
            <p:nvPr/>
          </p:nvGrpSpPr>
          <p:grpSpPr>
            <a:xfrm>
              <a:off x="10894587" y="6381538"/>
              <a:ext cx="1099968" cy="287551"/>
              <a:chOff x="5334172" y="6525312"/>
              <a:chExt cx="1099968" cy="287551"/>
            </a:xfrm>
          </p:grpSpPr>
          <p:sp>
            <p:nvSpPr>
              <p:cNvPr id="50" name="Rectangle: Rounded Corners 49">
                <a:extLst>
                  <a:ext uri="{FF2B5EF4-FFF2-40B4-BE49-F238E27FC236}">
                    <a16:creationId xmlns:a16="http://schemas.microsoft.com/office/drawing/2014/main" id="{93FC431F-7E87-79EC-EC33-5AAC27FD9FA6}"/>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 name="Graphic 3">
                <a:hlinkClick r:id="" action="ppaction://hlinkshowjump?jump=previousslide"/>
                <a:extLst>
                  <a:ext uri="{FF2B5EF4-FFF2-40B4-BE49-F238E27FC236}">
                    <a16:creationId xmlns:a16="http://schemas.microsoft.com/office/drawing/2014/main" id="{299284B0-1202-DAFD-B83F-78FAB15F80F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a:off x="5657217" y="6560801"/>
                <a:ext cx="216000" cy="216000"/>
              </a:xfrm>
              <a:prstGeom prst="rect">
                <a:avLst/>
              </a:prstGeom>
            </p:spPr>
          </p:pic>
          <p:pic>
            <p:nvPicPr>
              <p:cNvPr id="52" name="Graphic 3">
                <a:hlinkClick r:id="" action="ppaction://hlinkshowjump?jump=nextslide"/>
                <a:extLst>
                  <a:ext uri="{FF2B5EF4-FFF2-40B4-BE49-F238E27FC236}">
                    <a16:creationId xmlns:a16="http://schemas.microsoft.com/office/drawing/2014/main" id="{F0A6FD0C-BF14-9FBE-19FB-452ECDFB3C7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flipH="1">
                <a:off x="5922567" y="6560801"/>
                <a:ext cx="216000" cy="216000"/>
              </a:xfrm>
              <a:prstGeom prst="rect">
                <a:avLst/>
              </a:prstGeom>
            </p:spPr>
          </p:pic>
        </p:grpSp>
        <p:pic>
          <p:nvPicPr>
            <p:cNvPr id="47" name="Graphic 14">
              <a:hlinkClick r:id="" action="ppaction://noaction"/>
              <a:extLst>
                <a:ext uri="{FF2B5EF4-FFF2-40B4-BE49-F238E27FC236}">
                  <a16:creationId xmlns:a16="http://schemas.microsoft.com/office/drawing/2014/main" id="{2F619601-CD10-C9C8-221D-DAB2A23BC1C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34234" y="6417528"/>
              <a:ext cx="216000" cy="216000"/>
            </a:xfrm>
            <a:prstGeom prst="rect">
              <a:avLst/>
            </a:prstGeom>
          </p:spPr>
        </p:pic>
        <p:pic>
          <p:nvPicPr>
            <p:cNvPr id="48" name="Graphic 2">
              <a:hlinkClick r:id="rId12" action="ppaction://hlinksldjump"/>
              <a:extLst>
                <a:ext uri="{FF2B5EF4-FFF2-40B4-BE49-F238E27FC236}">
                  <a16:creationId xmlns:a16="http://schemas.microsoft.com/office/drawing/2014/main" id="{A1A0A316-3CB4-E99D-4593-FACB298CB10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951903" y="6416625"/>
              <a:ext cx="216000" cy="216000"/>
            </a:xfrm>
            <a:prstGeom prst="rect">
              <a:avLst/>
            </a:prstGeom>
          </p:spPr>
        </p:pic>
      </p:grpSp>
      <p:pic>
        <p:nvPicPr>
          <p:cNvPr id="58" name="Graphic 5">
            <a:hlinkClick r:id="" action="ppaction://noaction"/>
            <a:extLst>
              <a:ext uri="{FF2B5EF4-FFF2-40B4-BE49-F238E27FC236}">
                <a16:creationId xmlns:a16="http://schemas.microsoft.com/office/drawing/2014/main" id="{717C3D63-A550-D877-88D8-93EB64A218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527425" y="4794089"/>
            <a:ext cx="288000" cy="288000"/>
          </a:xfrm>
          <a:prstGeom prst="rect">
            <a:avLst/>
          </a:prstGeom>
        </p:spPr>
      </p:pic>
      <p:pic>
        <p:nvPicPr>
          <p:cNvPr id="62" name="Graphic 5">
            <a:hlinkClick r:id="" action="ppaction://noaction"/>
            <a:extLst>
              <a:ext uri="{FF2B5EF4-FFF2-40B4-BE49-F238E27FC236}">
                <a16:creationId xmlns:a16="http://schemas.microsoft.com/office/drawing/2014/main" id="{1B70C6CA-F49A-BB2D-EF8A-B96A4B69F9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304808" y="4791780"/>
            <a:ext cx="288000" cy="288000"/>
          </a:xfrm>
          <a:prstGeom prst="rect">
            <a:avLst/>
          </a:prstGeom>
        </p:spPr>
      </p:pic>
      <p:pic>
        <p:nvPicPr>
          <p:cNvPr id="128" name="Graphic 5">
            <a:hlinkClick r:id="" action="ppaction://noaction"/>
            <a:extLst>
              <a:ext uri="{FF2B5EF4-FFF2-40B4-BE49-F238E27FC236}">
                <a16:creationId xmlns:a16="http://schemas.microsoft.com/office/drawing/2014/main" id="{4E21D2F2-06D1-B2CB-07C6-26D1DCB49A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893565" y="4791780"/>
            <a:ext cx="288000" cy="288000"/>
          </a:xfrm>
          <a:prstGeom prst="rect">
            <a:avLst/>
          </a:prstGeom>
        </p:spPr>
      </p:pic>
      <p:sp>
        <p:nvSpPr>
          <p:cNvPr id="2609" name="TextBox 2608">
            <a:extLst>
              <a:ext uri="{FF2B5EF4-FFF2-40B4-BE49-F238E27FC236}">
                <a16:creationId xmlns:a16="http://schemas.microsoft.com/office/drawing/2014/main" id="{CEBADBB4-9B3C-65C6-230F-C1C17D3A4246}"/>
              </a:ext>
            </a:extLst>
          </p:cNvPr>
          <p:cNvSpPr txBox="1"/>
          <p:nvPr/>
        </p:nvSpPr>
        <p:spPr>
          <a:xfrm>
            <a:off x="9713589" y="1522180"/>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2623" name="TextBox 2622">
            <a:extLst>
              <a:ext uri="{FF2B5EF4-FFF2-40B4-BE49-F238E27FC236}">
                <a16:creationId xmlns:a16="http://schemas.microsoft.com/office/drawing/2014/main" id="{9A8D8897-33C1-AAC6-372E-702C5AC8CFBD}"/>
              </a:ext>
            </a:extLst>
          </p:cNvPr>
          <p:cNvSpPr txBox="1"/>
          <p:nvPr/>
        </p:nvSpPr>
        <p:spPr>
          <a:xfrm>
            <a:off x="5354691" y="1501472"/>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3" name="Rectangle 2">
            <a:extLst>
              <a:ext uri="{FF2B5EF4-FFF2-40B4-BE49-F238E27FC236}">
                <a16:creationId xmlns:a16="http://schemas.microsoft.com/office/drawing/2014/main" id="{7F871B54-9605-DE27-6748-4769E6B9A336}"/>
              </a:ext>
            </a:extLst>
          </p:cNvPr>
          <p:cNvSpPr/>
          <p:nvPr/>
        </p:nvSpPr>
        <p:spPr>
          <a:xfrm flipV="1">
            <a:off x="-3702" y="1149911"/>
            <a:ext cx="12195702" cy="5715284"/>
          </a:xfrm>
          <a:prstGeom prst="rect">
            <a:avLst/>
          </a:prstGeom>
          <a:solidFill>
            <a:schemeClr val="bg1">
              <a:lumMod val="75000"/>
              <a:alpha val="81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B291CF6C-7CBB-76F5-0110-4EA3F40FB973}"/>
              </a:ext>
            </a:extLst>
          </p:cNvPr>
          <p:cNvSpPr txBox="1"/>
          <p:nvPr/>
        </p:nvSpPr>
        <p:spPr>
          <a:xfrm>
            <a:off x="240633" y="1400405"/>
            <a:ext cx="11730788" cy="1152566"/>
          </a:xfrm>
          <a:prstGeom prst="roundRect">
            <a:avLst>
              <a:gd name="adj" fmla="val 4368"/>
            </a:avLst>
          </a:prstGeom>
          <a:solidFill>
            <a:schemeClr val="bg1"/>
          </a:solidFill>
          <a:ln w="19050">
            <a:solidFill>
              <a:schemeClr val="tx1"/>
            </a:solidFill>
          </a:ln>
        </p:spPr>
        <p:txBody>
          <a:bodyPr wrap="square">
            <a:noAutofit/>
          </a:bodyPr>
          <a:lstStyle/>
          <a:p>
            <a:endParaRPr lang="en-GB" sz="1200" b="1"/>
          </a:p>
        </p:txBody>
      </p:sp>
      <p:graphicFrame>
        <p:nvGraphicFramePr>
          <p:cNvPr id="16" name="Content Placeholder 2">
            <a:extLst>
              <a:ext uri="{FF2B5EF4-FFF2-40B4-BE49-F238E27FC236}">
                <a16:creationId xmlns:a16="http://schemas.microsoft.com/office/drawing/2014/main" id="{12EA064A-6EBB-001F-543F-3A02582564E4}"/>
              </a:ext>
            </a:extLst>
          </p:cNvPr>
          <p:cNvGraphicFramePr>
            <a:graphicFrameLocks noGrp="1"/>
          </p:cNvGraphicFramePr>
          <p:nvPr>
            <p:ph idx="1"/>
            <p:extLst>
              <p:ext uri="{D42A27DB-BD31-4B8C-83A1-F6EECF244321}">
                <p14:modId xmlns:p14="http://schemas.microsoft.com/office/powerpoint/2010/main" val="1662946005"/>
              </p:ext>
            </p:extLst>
          </p:nvPr>
        </p:nvGraphicFramePr>
        <p:xfrm>
          <a:off x="717419" y="1532996"/>
          <a:ext cx="10716712" cy="426720"/>
        </p:xfrm>
        <a:graphic>
          <a:graphicData uri="http://schemas.openxmlformats.org/drawingml/2006/table">
            <a:tbl>
              <a:tblPr firstRow="1" bandRow="1">
                <a:tableStyleId>{2D5ABB26-0587-4C30-8999-92F81FD0307C}</a:tableStyleId>
              </a:tblPr>
              <a:tblGrid>
                <a:gridCol w="376260">
                  <a:extLst>
                    <a:ext uri="{9D8B030D-6E8A-4147-A177-3AD203B41FA5}">
                      <a16:colId xmlns:a16="http://schemas.microsoft.com/office/drawing/2014/main" val="2327762774"/>
                    </a:ext>
                  </a:extLst>
                </a:gridCol>
                <a:gridCol w="1077756">
                  <a:extLst>
                    <a:ext uri="{9D8B030D-6E8A-4147-A177-3AD203B41FA5}">
                      <a16:colId xmlns:a16="http://schemas.microsoft.com/office/drawing/2014/main" val="3087683731"/>
                    </a:ext>
                  </a:extLst>
                </a:gridCol>
                <a:gridCol w="9262696">
                  <a:extLst>
                    <a:ext uri="{9D8B030D-6E8A-4147-A177-3AD203B41FA5}">
                      <a16:colId xmlns:a16="http://schemas.microsoft.com/office/drawing/2014/main" val="3900688893"/>
                    </a:ext>
                  </a:extLst>
                </a:gridCol>
              </a:tblGrid>
              <a:tr h="340822">
                <a:tc>
                  <a:txBody>
                    <a:bodyPr/>
                    <a:lstStyle/>
                    <a:p>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a:r>
                        <a:rPr lang="en-NZ" sz="1100" b="1">
                          <a:solidFill>
                            <a:schemeClr val="tx2"/>
                          </a:solidFill>
                          <a:latin typeface="+mj-lt"/>
                        </a:rPr>
                        <a:t>Mast cell</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r>
                        <a:rPr lang="en-NZ" sz="1100" b="0">
                          <a:solidFill>
                            <a:schemeClr val="tx1"/>
                          </a:solidFill>
                        </a:rPr>
                        <a:t>Mast cells contain granules which store a variety of molecules (including </a:t>
                      </a:r>
                      <a:r>
                        <a:rPr lang="en-NZ" sz="1100" b="1" kern="1200">
                          <a:solidFill>
                            <a:schemeClr val="tx1"/>
                          </a:solidFill>
                          <a:latin typeface="+mn-lt"/>
                          <a:ea typeface="+mn-ea"/>
                          <a:cs typeface="+mn-cs"/>
                        </a:rPr>
                        <a:t>histamine </a:t>
                      </a:r>
                      <a:r>
                        <a:rPr lang="en-NZ" sz="1100" b="0" kern="1200">
                          <a:solidFill>
                            <a:schemeClr val="tx1"/>
                          </a:solidFill>
                          <a:latin typeface="+mn-lt"/>
                          <a:ea typeface="+mn-ea"/>
                          <a:cs typeface="+mn-cs"/>
                        </a:rPr>
                        <a:t>and</a:t>
                      </a:r>
                      <a:r>
                        <a:rPr lang="en-NZ" sz="1100" b="1" kern="1200">
                          <a:solidFill>
                            <a:schemeClr val="tx1"/>
                          </a:solidFill>
                          <a:latin typeface="+mn-lt"/>
                          <a:ea typeface="+mn-ea"/>
                          <a:cs typeface="+mn-cs"/>
                        </a:rPr>
                        <a:t> leukotrienes</a:t>
                      </a:r>
                      <a:r>
                        <a:rPr lang="en-NZ" sz="1100" b="0">
                          <a:solidFill>
                            <a:schemeClr val="tx1"/>
                          </a:solidFill>
                        </a:rPr>
                        <a:t>). When the antibody </a:t>
                      </a:r>
                      <a:r>
                        <a:rPr lang="en-NZ" sz="1100" b="0" err="1">
                          <a:solidFill>
                            <a:schemeClr val="tx1"/>
                          </a:solidFill>
                        </a:rPr>
                        <a:t>IgE</a:t>
                      </a:r>
                      <a:r>
                        <a:rPr lang="en-NZ" sz="1100" b="0">
                          <a:solidFill>
                            <a:schemeClr val="tx1"/>
                          </a:solidFill>
                        </a:rPr>
                        <a:t> binds to a surface receptor, granule release is triggered, resulting in a hypersensitivity reaction.</a:t>
                      </a:r>
                      <a:r>
                        <a:rPr lang="en-NZ" sz="1100" b="0" baseline="30000">
                          <a:solidFill>
                            <a:schemeClr val="tx1"/>
                          </a:solidFill>
                        </a:rPr>
                        <a:t>1,2</a:t>
                      </a:r>
                      <a:r>
                        <a:rPr lang="en-NZ" sz="1100" b="0">
                          <a:solidFill>
                            <a:schemeClr val="tx1"/>
                          </a:solidFill>
                        </a:rPr>
                        <a:t> Mast cells can also be activated by </a:t>
                      </a:r>
                      <a:r>
                        <a:rPr lang="en-NZ" sz="1100" b="1" kern="1200">
                          <a:solidFill>
                            <a:schemeClr val="tx1"/>
                          </a:solidFill>
                          <a:latin typeface="+mn-lt"/>
                          <a:ea typeface="+mn-ea"/>
                          <a:cs typeface="+mn-cs"/>
                        </a:rPr>
                        <a:t>TSLP</a:t>
                      </a:r>
                      <a:r>
                        <a:rPr lang="en-NZ" sz="1100" b="0">
                          <a:solidFill>
                            <a:schemeClr val="tx1"/>
                          </a:solidFill>
                        </a:rPr>
                        <a:t>,</a:t>
                      </a:r>
                      <a:r>
                        <a:rPr lang="en-NZ" sz="1100" b="1" kern="1200">
                          <a:solidFill>
                            <a:schemeClr val="tx1"/>
                          </a:solidFill>
                          <a:latin typeface="+mn-lt"/>
                          <a:ea typeface="+mn-ea"/>
                          <a:cs typeface="+mn-cs"/>
                        </a:rPr>
                        <a:t> IL-25 </a:t>
                      </a:r>
                      <a:r>
                        <a:rPr lang="en-NZ" sz="1100" b="0">
                          <a:solidFill>
                            <a:schemeClr val="tx1"/>
                          </a:solidFill>
                        </a:rPr>
                        <a:t>and </a:t>
                      </a:r>
                      <a:r>
                        <a:rPr lang="en-NZ" sz="1100" b="1" kern="1200">
                          <a:solidFill>
                            <a:schemeClr val="tx1"/>
                          </a:solidFill>
                          <a:latin typeface="+mn-lt"/>
                          <a:ea typeface="+mn-ea"/>
                          <a:cs typeface="+mn-cs"/>
                        </a:rPr>
                        <a:t>IL-33</a:t>
                      </a:r>
                      <a:r>
                        <a:rPr lang="en-NZ" sz="1100" b="0" kern="1200">
                          <a:solidFill>
                            <a:schemeClr val="tx1"/>
                          </a:solidFill>
                          <a:latin typeface="+mn-lt"/>
                          <a:ea typeface="+mn-ea"/>
                          <a:cs typeface="+mn-cs"/>
                        </a:rPr>
                        <a:t>.</a:t>
                      </a:r>
                      <a:r>
                        <a:rPr lang="en-NZ" sz="1100" b="0" kern="1200" baseline="30000">
                          <a:solidFill>
                            <a:schemeClr val="tx1"/>
                          </a:solidFill>
                          <a:latin typeface="+mn-lt"/>
                          <a:ea typeface="+mn-ea"/>
                          <a:cs typeface="+mn-cs"/>
                        </a:rPr>
                        <a:t>2</a:t>
                      </a:r>
                      <a:r>
                        <a:rPr lang="en-NZ" sz="1100" b="0" baseline="30000">
                          <a:solidFill>
                            <a:schemeClr val="tx1"/>
                          </a:solidFill>
                        </a:rPr>
                        <a:t>,3</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862270737"/>
                  </a:ext>
                </a:extLst>
              </a:tr>
            </a:tbl>
          </a:graphicData>
        </a:graphic>
      </p:graphicFrame>
      <p:pic>
        <p:nvPicPr>
          <p:cNvPr id="17" name="Picture 16">
            <a:extLst>
              <a:ext uri="{FF2B5EF4-FFF2-40B4-BE49-F238E27FC236}">
                <a16:creationId xmlns:a16="http://schemas.microsoft.com/office/drawing/2014/main" id="{383A32CB-BD7C-14E0-8FF8-6B3BED06104A}"/>
              </a:ext>
            </a:extLst>
          </p:cNvPr>
          <p:cNvPicPr>
            <a:picLocks noChangeAspect="1"/>
          </p:cNvPicPr>
          <p:nvPr/>
        </p:nvPicPr>
        <p:blipFill>
          <a:blip r:embed="rId15"/>
          <a:stretch>
            <a:fillRect/>
          </a:stretch>
        </p:blipFill>
        <p:spPr>
          <a:xfrm>
            <a:off x="757869" y="1577423"/>
            <a:ext cx="315007" cy="331275"/>
          </a:xfrm>
          <a:prstGeom prst="rect">
            <a:avLst/>
          </a:prstGeom>
        </p:spPr>
      </p:pic>
      <p:sp>
        <p:nvSpPr>
          <p:cNvPr id="18" name="TextBox 17">
            <a:extLst>
              <a:ext uri="{FF2B5EF4-FFF2-40B4-BE49-F238E27FC236}">
                <a16:creationId xmlns:a16="http://schemas.microsoft.com/office/drawing/2014/main" id="{0BD01D3D-03EC-56DB-659E-E55032860106}"/>
              </a:ext>
            </a:extLst>
          </p:cNvPr>
          <p:cNvSpPr txBox="1"/>
          <p:nvPr/>
        </p:nvSpPr>
        <p:spPr>
          <a:xfrm>
            <a:off x="488198" y="2054428"/>
            <a:ext cx="1120820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a:ln>
                  <a:noFill/>
                </a:ln>
                <a:solidFill>
                  <a:srgbClr val="656665"/>
                </a:solidFill>
                <a:effectLst/>
                <a:uLnTx/>
                <a:uFillTx/>
                <a:latin typeface="Calibri"/>
                <a:ea typeface="+mn-ea"/>
                <a:cs typeface="+mn-cs"/>
              </a:rPr>
              <a:t>Abbreviations</a:t>
            </a:r>
            <a:r>
              <a:rPr kumimoji="0" lang="en-GB" sz="800" b="0" i="0" u="none" strike="noStrike" kern="1200" cap="none" spc="20" normalizeH="0" baseline="0" noProof="0">
                <a:ln>
                  <a:noFill/>
                </a:ln>
                <a:solidFill>
                  <a:srgbClr val="656665"/>
                </a:solidFill>
                <a:effectLst/>
                <a:uLnTx/>
                <a:uFillTx/>
                <a:latin typeface="Calibri"/>
                <a:ea typeface="+mn-ea"/>
                <a:cs typeface="+mn-cs"/>
              </a:rPr>
              <a:t>: IL-interleukin; TSLP,  thymic stromal lymphopoietin.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a:ln>
                  <a:noFill/>
                </a:ln>
                <a:solidFill>
                  <a:srgbClr val="656665"/>
                </a:solidFill>
                <a:effectLst/>
                <a:uLnTx/>
                <a:uFillTx/>
                <a:latin typeface="Calibri"/>
                <a:ea typeface="+mn-ea"/>
                <a:cs typeface="+mn-cs"/>
              </a:rPr>
              <a:t>References</a:t>
            </a:r>
            <a:r>
              <a:rPr kumimoji="0" lang="en-GB" sz="800" b="0" i="0" u="none" strike="noStrike" kern="1200" cap="none" spc="20" normalizeH="0" baseline="0" noProof="0">
                <a:ln>
                  <a:noFill/>
                </a:ln>
                <a:solidFill>
                  <a:srgbClr val="656665"/>
                </a:solidFill>
                <a:effectLst/>
                <a:uLnTx/>
                <a:uFillTx/>
                <a:latin typeface="Calibri"/>
                <a:ea typeface="+mn-ea"/>
                <a:cs typeface="+mn-cs"/>
              </a:rPr>
              <a:t>: 1.Janeway ICA et al. Immunobiology: The Immune System in Health and Disease. 5th edition. New York: Garland Science; 2001. Glossary. Available from: https://www.ncbi.nlm.nih.gov/books/NBK10759/; 2.</a:t>
            </a:r>
            <a:r>
              <a:rPr kumimoji="0" lang="en-GB" sz="800" b="1" i="0" u="none" strike="noStrike" kern="1200" cap="none" spc="20" normalizeH="0" baseline="0" noProof="0">
                <a:ln>
                  <a:noFill/>
                </a:ln>
                <a:solidFill>
                  <a:srgbClr val="656665"/>
                </a:solidFill>
                <a:effectLst/>
                <a:uLnTx/>
                <a:uFillTx/>
                <a:latin typeface="Calibri"/>
                <a:ea typeface="+mn-ea"/>
                <a:cs typeface="+mn-cs"/>
              </a:rPr>
              <a:t> </a:t>
            </a:r>
            <a:r>
              <a:rPr kumimoji="0" lang="en-GB" sz="800" b="0" i="0" u="none" strike="noStrike" kern="1200" cap="none" spc="20" normalizeH="0" baseline="0" noProof="0">
                <a:ln>
                  <a:noFill/>
                </a:ln>
                <a:solidFill>
                  <a:srgbClr val="656665"/>
                </a:solidFill>
                <a:effectLst/>
                <a:uLnTx/>
                <a:uFillTx/>
                <a:latin typeface="Calibri"/>
                <a:ea typeface="+mn-ea"/>
                <a:cs typeface="+mn-cs"/>
              </a:rPr>
              <a:t>Stone KD et al. J Allergy Clin Immunol. 2010;125(2 Suppl 2):S73–S80; 3. Walford HH et al. J Asthma Allergy. 2014;7:53–65</a:t>
            </a:r>
            <a:r>
              <a:rPr lang="en-GB" sz="800" spc="20">
                <a:solidFill>
                  <a:srgbClr val="656665"/>
                </a:solidFill>
                <a:latin typeface="Calibri"/>
              </a:rPr>
              <a:t>.</a:t>
            </a:r>
            <a:endParaRPr kumimoji="0" lang="en-GB" sz="800" b="0" i="0" u="none" strike="noStrike" kern="1200" cap="none" spc="20" normalizeH="0" baseline="0" noProof="0">
              <a:ln>
                <a:noFill/>
              </a:ln>
              <a:solidFill>
                <a:srgbClr val="656665"/>
              </a:solidFill>
              <a:effectLst/>
              <a:uLnTx/>
              <a:uFillTx/>
              <a:latin typeface="Calibri"/>
              <a:ea typeface="+mn-ea"/>
              <a:cs typeface="+mn-cs"/>
            </a:endParaRPr>
          </a:p>
        </p:txBody>
      </p:sp>
      <p:grpSp>
        <p:nvGrpSpPr>
          <p:cNvPr id="19" name="Group 18">
            <a:extLst>
              <a:ext uri="{FF2B5EF4-FFF2-40B4-BE49-F238E27FC236}">
                <a16:creationId xmlns:a16="http://schemas.microsoft.com/office/drawing/2014/main" id="{6D6A5AAF-A5D6-AC8B-0B96-A9CD4AE76FCA}"/>
              </a:ext>
            </a:extLst>
          </p:cNvPr>
          <p:cNvGrpSpPr/>
          <p:nvPr/>
        </p:nvGrpSpPr>
        <p:grpSpPr>
          <a:xfrm>
            <a:off x="11465076" y="1157906"/>
            <a:ext cx="621053" cy="621053"/>
            <a:chOff x="8845740" y="1471144"/>
            <a:chExt cx="621053" cy="621053"/>
          </a:xfrm>
        </p:grpSpPr>
        <p:sp>
          <p:nvSpPr>
            <p:cNvPr id="20" name="Oval 19">
              <a:extLst>
                <a:ext uri="{FF2B5EF4-FFF2-40B4-BE49-F238E27FC236}">
                  <a16:creationId xmlns:a16="http://schemas.microsoft.com/office/drawing/2014/main" id="{3E4E0F6A-77C4-2913-9FF0-594E69D0BCB1}"/>
                </a:ext>
              </a:extLst>
            </p:cNvPr>
            <p:cNvSpPr>
              <a:spLocks noChangeAspect="1"/>
            </p:cNvSpPr>
            <p:nvPr/>
          </p:nvSpPr>
          <p:spPr>
            <a:xfrm>
              <a:off x="8904267" y="1527003"/>
              <a:ext cx="504000" cy="504000"/>
            </a:xfrm>
            <a:prstGeom prst="ellipse">
              <a:avLst/>
            </a:prstGeom>
            <a:solidFill>
              <a:srgbClr val="59099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Graphic 13">
              <a:hlinkClick r:id="rId12" action="ppaction://hlinksldjump"/>
              <a:extLst>
                <a:ext uri="{FF2B5EF4-FFF2-40B4-BE49-F238E27FC236}">
                  <a16:creationId xmlns:a16="http://schemas.microsoft.com/office/drawing/2014/main" id="{875D7F4F-6266-AC1F-02A8-ADD053F1FA9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8845740" y="1471144"/>
              <a:ext cx="621053" cy="621053"/>
            </a:xfrm>
            <a:prstGeom prst="rect">
              <a:avLst/>
            </a:prstGeom>
          </p:spPr>
        </p:pic>
      </p:grpSp>
    </p:spTree>
    <p:extLst>
      <p:ext uri="{BB962C8B-B14F-4D97-AF65-F5344CB8AC3E}">
        <p14:creationId xmlns:p14="http://schemas.microsoft.com/office/powerpoint/2010/main" val="3171132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A4003F76-F1EB-D2CD-6B22-7765FB157920}"/>
              </a:ext>
            </a:extLst>
          </p:cNvPr>
          <p:cNvSpPr txBox="1"/>
          <p:nvPr/>
        </p:nvSpPr>
        <p:spPr>
          <a:xfrm>
            <a:off x="9496222" y="4608408"/>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25" name="TextBox 24">
            <a:extLst>
              <a:ext uri="{FF2B5EF4-FFF2-40B4-BE49-F238E27FC236}">
                <a16:creationId xmlns:a16="http://schemas.microsoft.com/office/drawing/2014/main" id="{372C8514-5633-1CBA-4082-C7A2768F83B7}"/>
              </a:ext>
            </a:extLst>
          </p:cNvPr>
          <p:cNvSpPr txBox="1"/>
          <p:nvPr/>
        </p:nvSpPr>
        <p:spPr>
          <a:xfrm>
            <a:off x="8832419" y="4129627"/>
            <a:ext cx="278923"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sp>
        <p:nvSpPr>
          <p:cNvPr id="8" name="Footer Placeholder 1">
            <a:extLst>
              <a:ext uri="{FF2B5EF4-FFF2-40B4-BE49-F238E27FC236}">
                <a16:creationId xmlns:a16="http://schemas.microsoft.com/office/drawing/2014/main" id="{8995EA9F-0C65-C9B9-612E-2EE502A1D40B}"/>
              </a:ext>
            </a:extLst>
          </p:cNvPr>
          <p:cNvSpPr>
            <a:spLocks noGrp="1"/>
          </p:cNvSpPr>
          <p:nvPr>
            <p:ph type="ftr" sz="quarter" idx="11"/>
          </p:nvPr>
        </p:nvSpPr>
        <p:spPr>
          <a:xfrm>
            <a:off x="551118" y="5463418"/>
            <a:ext cx="10312790" cy="1335150"/>
          </a:xfrm>
        </p:spPr>
        <p:txBody>
          <a:bodyPr/>
          <a:lstStyle/>
          <a:p>
            <a:pPr>
              <a:lnSpc>
                <a:spcPct val="107000"/>
              </a:lnSpc>
              <a:spcAft>
                <a:spcPts val="800"/>
              </a:spcAft>
            </a:pPr>
            <a:br>
              <a:rPr lang="en-GB" sz="750" b="1" dirty="0"/>
            </a:br>
            <a:br>
              <a:rPr lang="en-GB" sz="750" dirty="0"/>
            </a:br>
            <a:br>
              <a:rPr lang="en-GB" sz="750" b="1" dirty="0"/>
            </a:br>
            <a:br>
              <a:rPr lang="en-GB" sz="750" dirty="0"/>
            </a:br>
            <a:r>
              <a:rPr lang="en-GB" sz="750" b="1" dirty="0"/>
              <a:t>Mechanisms underlying non-eosinophilic inflammation in asthma and the relevance of TSLP in its potential effects on macrophages both require further elucidation. The information presented in this image has been simplified for illustration purposes only and does not imply clinical benefit or relevance. </a:t>
            </a:r>
            <a:r>
              <a:rPr lang="en-GB" sz="750" dirty="0"/>
              <a:t>Figure adapted from Gauvreau GM, et al. Expert </a:t>
            </a:r>
            <a:r>
              <a:rPr lang="en-GB" sz="750" dirty="0" err="1"/>
              <a:t>Opin</a:t>
            </a:r>
            <a:r>
              <a:rPr lang="en-GB" sz="750" dirty="0"/>
              <a:t> </a:t>
            </a:r>
            <a:r>
              <a:rPr lang="en-GB" sz="750" dirty="0" err="1"/>
              <a:t>Ther</a:t>
            </a:r>
            <a:r>
              <a:rPr lang="en-GB" sz="750" dirty="0"/>
              <a:t> Targets. 2020;24:777–792, which was based on </a:t>
            </a:r>
            <a:r>
              <a:rPr lang="en-GB" sz="750" dirty="0" err="1"/>
              <a:t>Brusselle</a:t>
            </a:r>
            <a:r>
              <a:rPr lang="en-GB" sz="750" dirty="0"/>
              <a:t> G, </a:t>
            </a:r>
            <a:r>
              <a:rPr lang="en-GB" sz="750" dirty="0" err="1"/>
              <a:t>Bracke</a:t>
            </a:r>
            <a:r>
              <a:rPr lang="en-GB" sz="750" dirty="0"/>
              <a:t> K. Ann Am </a:t>
            </a:r>
            <a:r>
              <a:rPr lang="en-GB" sz="750" dirty="0" err="1"/>
              <a:t>Thorac</a:t>
            </a:r>
            <a:r>
              <a:rPr lang="en-GB" sz="750" dirty="0"/>
              <a:t> Soc. 2014;11:S322–S328, </a:t>
            </a:r>
            <a:r>
              <a:rPr lang="en-GB" sz="750" dirty="0" err="1"/>
              <a:t>Brusselle</a:t>
            </a:r>
            <a:r>
              <a:rPr lang="en-GB" sz="750" dirty="0"/>
              <a:t> G, et al. Nat Med. 2013;19:977–979; Lambrecht BN, Hammad H. Nat Immunol. 2015;16:45–56; and </a:t>
            </a:r>
            <a:r>
              <a:rPr lang="en-GB" sz="750" dirty="0" err="1">
                <a:effectLst/>
                <a:latin typeface="Calibri"/>
                <a:ea typeface="Calibri" panose="020F0502020204030204" pitchFamily="34" charset="0"/>
                <a:cs typeface="Times New Roman"/>
              </a:rPr>
              <a:t>Brightling</a:t>
            </a:r>
            <a:r>
              <a:rPr lang="en-GB" sz="750" dirty="0">
                <a:effectLst/>
                <a:latin typeface="Calibri"/>
                <a:ea typeface="Calibri" panose="020F0502020204030204" pitchFamily="34" charset="0"/>
                <a:cs typeface="Times New Roman"/>
              </a:rPr>
              <a:t> CE, et al. N </a:t>
            </a:r>
            <a:r>
              <a:rPr lang="en-GB" sz="750" dirty="0" err="1">
                <a:effectLst/>
                <a:latin typeface="Calibri"/>
                <a:ea typeface="Calibri" panose="020F0502020204030204" pitchFamily="34" charset="0"/>
                <a:cs typeface="Times New Roman"/>
              </a:rPr>
              <a:t>Engl</a:t>
            </a:r>
            <a:r>
              <a:rPr lang="en-GB" sz="750" dirty="0">
                <a:effectLst/>
                <a:latin typeface="Calibri"/>
                <a:ea typeface="Calibri" panose="020F0502020204030204" pitchFamily="34" charset="0"/>
                <a:cs typeface="Times New Roman"/>
              </a:rPr>
              <a:t> J Med. 2021;385(18):1669–1679. Additional figure adaptations</a:t>
            </a:r>
            <a:r>
              <a:rPr lang="en-GB" sz="750" dirty="0">
                <a:latin typeface="Calibri"/>
                <a:ea typeface="Calibri" panose="020F0502020204030204" pitchFamily="34" charset="0"/>
                <a:cs typeface="Times New Roman"/>
              </a:rPr>
              <a:t> from Davis JD, et al. Mucosal Immunol. 2021;14:978–990. </a:t>
            </a:r>
            <a:r>
              <a:rPr lang="en-GB" sz="750" dirty="0"/>
              <a:t>*Blockade of TSLP has suggested inhibition of pathways beyond type 2 inflammation. More recent evidence also suggests that Th1/17-driven neutrophilic pathways may not be key drivers of this type of inflammation.</a:t>
            </a:r>
            <a:r>
              <a:rPr lang="en-GB" sz="750" baseline="30000" dirty="0"/>
              <a:t>17–19</a:t>
            </a:r>
            <a:r>
              <a:rPr lang="en-GB" sz="750" dirty="0"/>
              <a:t> </a:t>
            </a:r>
            <a:r>
              <a:rPr lang="en-GB" sz="750" b="1" dirty="0"/>
              <a:t>Abbreviations</a:t>
            </a:r>
            <a:r>
              <a:rPr lang="en-GB" sz="750" dirty="0"/>
              <a:t>: </a:t>
            </a:r>
            <a:r>
              <a:rPr lang="en-GB" sz="750" dirty="0" err="1"/>
              <a:t>IgE</a:t>
            </a:r>
            <a:r>
              <a:rPr lang="en-GB" sz="750" dirty="0"/>
              <a:t>, immunoglobulin E; IL, interleukin; ILC2, type 2 innate lymphoid cell; T2, type 2; Th, T helper; TSLP, thymic stromal lymphopoietin. </a:t>
            </a:r>
            <a:r>
              <a:rPr lang="en-GB" sz="750" b="1" dirty="0"/>
              <a:t>References</a:t>
            </a:r>
            <a:r>
              <a:rPr lang="en-GB" sz="750" dirty="0"/>
              <a:t>: 1. Gauvreau GM, et al. Expert </a:t>
            </a:r>
            <a:r>
              <a:rPr lang="en-GB" sz="750" dirty="0" err="1"/>
              <a:t>Opin</a:t>
            </a:r>
            <a:r>
              <a:rPr lang="en-GB" sz="750" dirty="0"/>
              <a:t> </a:t>
            </a:r>
            <a:r>
              <a:rPr lang="en-GB" sz="750" dirty="0" err="1"/>
              <a:t>Ther</a:t>
            </a:r>
            <a:r>
              <a:rPr lang="en-GB" sz="750" dirty="0"/>
              <a:t> Targets. 2020;24:777–792; 2. </a:t>
            </a:r>
            <a:r>
              <a:rPr lang="en-GB" sz="750" dirty="0" err="1"/>
              <a:t>Porsbjerg</a:t>
            </a:r>
            <a:r>
              <a:rPr lang="en-GB" sz="750" dirty="0"/>
              <a:t> CM, et al. </a:t>
            </a:r>
            <a:r>
              <a:rPr lang="en-GB" sz="750" dirty="0" err="1"/>
              <a:t>Eur</a:t>
            </a:r>
            <a:r>
              <a:rPr lang="en-GB" sz="750" dirty="0"/>
              <a:t> Respir J. 2020;56:2000260; 3. Roan F, et al. J Clin Invest. 2019;129:1441–1451; 4. </a:t>
            </a:r>
            <a:r>
              <a:rPr lang="en-GB" sz="750" dirty="0" err="1"/>
              <a:t>Varricchi</a:t>
            </a:r>
            <a:r>
              <a:rPr lang="en-GB" sz="750" dirty="0"/>
              <a:t> G, et al. Front Immunol. 2018;9:1595; 5. Altman MC, et al. J Clin Invest. 2019;129:4979–4991; 6. </a:t>
            </a:r>
            <a:r>
              <a:rPr lang="en-GB" sz="750" dirty="0" err="1"/>
              <a:t>Allakhverdi</a:t>
            </a:r>
            <a:r>
              <a:rPr lang="en-GB" sz="750" dirty="0"/>
              <a:t> Z, et al. J Exp Med. 2007;204:253–258; 7. Kato A, et al. J Immunol. 2007;179:1080–1087; 8. </a:t>
            </a:r>
            <a:r>
              <a:rPr lang="en-GB" sz="750" dirty="0" err="1"/>
              <a:t>Kouzaki</a:t>
            </a:r>
            <a:r>
              <a:rPr lang="en-GB" sz="750" dirty="0"/>
              <a:t> H, et al. J Immunol. 2009;183(2)1427–1434; 9. Cohn L. J Clin Invest. 2006;116(2):306–308; 10. </a:t>
            </a:r>
            <a:r>
              <a:rPr lang="en-GB" sz="750" dirty="0" err="1"/>
              <a:t>Brusselle</a:t>
            </a:r>
            <a:r>
              <a:rPr lang="en-GB" sz="750" dirty="0"/>
              <a:t> GG and </a:t>
            </a:r>
            <a:r>
              <a:rPr lang="en-GB" sz="750" dirty="0" err="1"/>
              <a:t>Koppelman</a:t>
            </a:r>
            <a:r>
              <a:rPr lang="en-GB" sz="750" dirty="0"/>
              <a:t> GH. N </a:t>
            </a:r>
            <a:r>
              <a:rPr lang="en-GB" sz="750" dirty="0" err="1"/>
              <a:t>Engl</a:t>
            </a:r>
            <a:r>
              <a:rPr lang="en-GB" sz="750" dirty="0"/>
              <a:t> J Med. 2022;386(2):157–171; 11. </a:t>
            </a:r>
            <a:r>
              <a:rPr lang="en-US" sz="750" dirty="0"/>
              <a:t>Janeway ICA et al. Immunobiology: The Immune System in Health and Disease. 5th edition. New York: Garland Science; 2001. Glossary. Available from: https://www.ncbi.nlm.nih.gov/books/NBK10759/; 12. </a:t>
            </a:r>
            <a:r>
              <a:rPr lang="en-GB" sz="750" dirty="0"/>
              <a:t>Davis JD and </a:t>
            </a:r>
            <a:r>
              <a:rPr lang="en-GB" sz="750" dirty="0" err="1"/>
              <a:t>Wypych</a:t>
            </a:r>
            <a:r>
              <a:rPr lang="en-GB" sz="750" dirty="0"/>
              <a:t> TP. Mucosal Immunology. 2021;14:978–990; 13. </a:t>
            </a:r>
            <a:r>
              <a:rPr lang="en-GB" sz="750" dirty="0" err="1">
                <a:effectLst/>
                <a:latin typeface="Calibri"/>
                <a:ea typeface="Calibri" panose="020F0502020204030204" pitchFamily="34" charset="0"/>
                <a:cs typeface="Times New Roman"/>
              </a:rPr>
              <a:t>Brightling</a:t>
            </a:r>
            <a:r>
              <a:rPr lang="en-GB" sz="750" dirty="0">
                <a:effectLst/>
                <a:latin typeface="Calibri"/>
                <a:ea typeface="Calibri" panose="020F0502020204030204" pitchFamily="34" charset="0"/>
                <a:cs typeface="Times New Roman"/>
              </a:rPr>
              <a:t> CE, et al. N </a:t>
            </a:r>
            <a:r>
              <a:rPr lang="en-GB" sz="750" dirty="0" err="1">
                <a:effectLst/>
                <a:latin typeface="Calibri"/>
                <a:ea typeface="Calibri" panose="020F0502020204030204" pitchFamily="34" charset="0"/>
                <a:cs typeface="Times New Roman"/>
              </a:rPr>
              <a:t>Engl</a:t>
            </a:r>
            <a:r>
              <a:rPr lang="en-GB" sz="750" dirty="0">
                <a:effectLst/>
                <a:latin typeface="Calibri"/>
                <a:ea typeface="Calibri" panose="020F0502020204030204" pitchFamily="34" charset="0"/>
                <a:cs typeface="Times New Roman"/>
              </a:rPr>
              <a:t> J Med. 2002; 346:1699–1705; 14. </a:t>
            </a:r>
            <a:r>
              <a:rPr lang="da-DK" sz="750" dirty="0">
                <a:effectLst/>
                <a:latin typeface="Calibri"/>
                <a:ea typeface="Calibri" panose="020F0502020204030204" pitchFamily="34" charset="0"/>
                <a:cs typeface="Times New Roman"/>
              </a:rPr>
              <a:t>Begueret H, et al. Thorax. 2007;62:8–15; 15. Krystel-Whittemore M, et al. Front Immunol. 2016;6:620; 16. </a:t>
            </a:r>
            <a:r>
              <a:rPr kumimoji="0" lang="en-GB" sz="750" b="0" i="0" u="none" strike="noStrike" kern="1200" cap="none" spc="20" normalizeH="0" baseline="0" noProof="0" dirty="0">
                <a:ln>
                  <a:noFill/>
                </a:ln>
                <a:solidFill>
                  <a:srgbClr val="656665"/>
                </a:solidFill>
                <a:effectLst/>
                <a:uLnTx/>
                <a:uFillTx/>
                <a:latin typeface="Calibri"/>
                <a:ea typeface="+mn-ea"/>
                <a:cs typeface="+mn-cs"/>
              </a:rPr>
              <a:t>Gao H et al. J Immunol Res. 2017;3743048; </a:t>
            </a:r>
            <a:r>
              <a:rPr lang="en-GB" sz="750" dirty="0">
                <a:solidFill>
                  <a:srgbClr val="656665"/>
                </a:solidFill>
                <a:latin typeface="Calibri"/>
              </a:rPr>
              <a:t>17. Diver S, et al. Lancet Respir Med. 2021;9(11):1299–1312; 18. </a:t>
            </a:r>
            <a:r>
              <a:rPr lang="en-GB" sz="750" dirty="0" err="1">
                <a:solidFill>
                  <a:srgbClr val="656665"/>
                </a:solidFill>
                <a:latin typeface="Calibri"/>
              </a:rPr>
              <a:t>Sverrild</a:t>
            </a:r>
            <a:r>
              <a:rPr lang="en-GB" sz="750" dirty="0">
                <a:solidFill>
                  <a:srgbClr val="656665"/>
                </a:solidFill>
                <a:latin typeface="Calibri"/>
              </a:rPr>
              <a:t> A, et al. </a:t>
            </a:r>
            <a:r>
              <a:rPr lang="en-GB" sz="750" dirty="0" err="1">
                <a:solidFill>
                  <a:srgbClr val="656665"/>
                </a:solidFill>
                <a:latin typeface="Calibri"/>
              </a:rPr>
              <a:t>Eur</a:t>
            </a:r>
            <a:r>
              <a:rPr lang="en-GB" sz="750" dirty="0">
                <a:solidFill>
                  <a:srgbClr val="656665"/>
                </a:solidFill>
                <a:latin typeface="Calibri"/>
              </a:rPr>
              <a:t> Respir J. 2022;59:2101296; 19. </a:t>
            </a:r>
            <a:r>
              <a:rPr lang="en-GB" sz="750" dirty="0" err="1">
                <a:solidFill>
                  <a:srgbClr val="656665"/>
                </a:solidFill>
                <a:latin typeface="Calibri"/>
              </a:rPr>
              <a:t>Brightling</a:t>
            </a:r>
            <a:r>
              <a:rPr lang="en-GB" sz="750" dirty="0">
                <a:solidFill>
                  <a:srgbClr val="656665"/>
                </a:solidFill>
                <a:latin typeface="Calibri"/>
              </a:rPr>
              <a:t> CE, et al. N Eng J Med. 2021;385:1669-1679. </a:t>
            </a:r>
            <a:br>
              <a:rPr lang="en-GB" sz="750" dirty="0">
                <a:highlight>
                  <a:srgbClr val="FFFF00"/>
                </a:highlight>
              </a:rPr>
            </a:br>
            <a:r>
              <a:rPr lang="en-GB" altLang="zh-CN" sz="700" dirty="0"/>
              <a:t>CN-</a:t>
            </a:r>
            <a:r>
              <a:rPr lang="en-US" altLang="zh-CN" sz="700" dirty="0"/>
              <a:t>142657</a:t>
            </a:r>
            <a:r>
              <a:rPr lang="en-GB" altLang="zh-CN" sz="700" dirty="0"/>
              <a:t> | </a:t>
            </a:r>
            <a:r>
              <a:rPr lang="en-US" altLang="zh-CN" sz="700" dirty="0"/>
              <a:t>DECEMBER</a:t>
            </a:r>
            <a:r>
              <a:rPr lang="en-GB" altLang="zh-CN" sz="700" dirty="0"/>
              <a:t> 2024</a:t>
            </a:r>
          </a:p>
        </p:txBody>
      </p:sp>
      <p:pic>
        <p:nvPicPr>
          <p:cNvPr id="18" name="Picture 17">
            <a:extLst>
              <a:ext uri="{FF2B5EF4-FFF2-40B4-BE49-F238E27FC236}">
                <a16:creationId xmlns:a16="http://schemas.microsoft.com/office/drawing/2014/main" id="{18E06FB6-948C-3947-65A3-B64B8507A4D0}"/>
              </a:ext>
            </a:extLst>
          </p:cNvPr>
          <p:cNvPicPr>
            <a:picLocks noChangeAspect="1"/>
          </p:cNvPicPr>
          <p:nvPr/>
        </p:nvPicPr>
        <p:blipFill>
          <a:blip r:embed="rId3"/>
          <a:stretch>
            <a:fillRect/>
          </a:stretch>
        </p:blipFill>
        <p:spPr>
          <a:xfrm>
            <a:off x="1108427" y="1249014"/>
            <a:ext cx="9321592" cy="3444539"/>
          </a:xfrm>
          <a:prstGeom prst="rect">
            <a:avLst/>
          </a:prstGeom>
        </p:spPr>
      </p:pic>
      <p:sp>
        <p:nvSpPr>
          <p:cNvPr id="19" name="TextBox 18">
            <a:extLst>
              <a:ext uri="{FF2B5EF4-FFF2-40B4-BE49-F238E27FC236}">
                <a16:creationId xmlns:a16="http://schemas.microsoft.com/office/drawing/2014/main" id="{215EE34D-D02B-42B9-8BE1-B8BB1C27C4B9}"/>
              </a:ext>
            </a:extLst>
          </p:cNvPr>
          <p:cNvSpPr txBox="1"/>
          <p:nvPr/>
        </p:nvSpPr>
        <p:spPr>
          <a:xfrm>
            <a:off x="8085055" y="2949020"/>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5" name="TextBox 14">
            <a:extLst>
              <a:ext uri="{FF2B5EF4-FFF2-40B4-BE49-F238E27FC236}">
                <a16:creationId xmlns:a16="http://schemas.microsoft.com/office/drawing/2014/main" id="{AE99BFDB-FA95-BF17-FEEA-078B1B99C641}"/>
              </a:ext>
            </a:extLst>
          </p:cNvPr>
          <p:cNvSpPr txBox="1"/>
          <p:nvPr/>
        </p:nvSpPr>
        <p:spPr>
          <a:xfrm>
            <a:off x="9576028" y="2181074"/>
            <a:ext cx="51457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Goblet cell</a:t>
            </a:r>
          </a:p>
        </p:txBody>
      </p:sp>
      <p:sp>
        <p:nvSpPr>
          <p:cNvPr id="16" name="TextBox 15">
            <a:extLst>
              <a:ext uri="{FF2B5EF4-FFF2-40B4-BE49-F238E27FC236}">
                <a16:creationId xmlns:a16="http://schemas.microsoft.com/office/drawing/2014/main" id="{B7F40007-1D60-3470-2F07-B2DDB364B8E5}"/>
              </a:ext>
            </a:extLst>
          </p:cNvPr>
          <p:cNvSpPr txBox="1"/>
          <p:nvPr/>
        </p:nvSpPr>
        <p:spPr>
          <a:xfrm>
            <a:off x="8863209" y="2181074"/>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17" name="TextBox 16">
            <a:extLst>
              <a:ext uri="{FF2B5EF4-FFF2-40B4-BE49-F238E27FC236}">
                <a16:creationId xmlns:a16="http://schemas.microsoft.com/office/drawing/2014/main" id="{40E1E927-56E1-1AD9-DCC1-AB849916670B}"/>
              </a:ext>
            </a:extLst>
          </p:cNvPr>
          <p:cNvSpPr txBox="1"/>
          <p:nvPr/>
        </p:nvSpPr>
        <p:spPr>
          <a:xfrm>
            <a:off x="7538482" y="2220830"/>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Tuft cell</a:t>
            </a:r>
          </a:p>
        </p:txBody>
      </p:sp>
      <p:pic>
        <p:nvPicPr>
          <p:cNvPr id="21" name="Picture 12">
            <a:extLst>
              <a:ext uri="{FF2B5EF4-FFF2-40B4-BE49-F238E27FC236}">
                <a16:creationId xmlns:a16="http://schemas.microsoft.com/office/drawing/2014/main" id="{1E825F3C-A05A-F9C5-1546-87EC2AF0BC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556"/>
          <a:stretch/>
        </p:blipFill>
        <p:spPr bwMode="auto">
          <a:xfrm>
            <a:off x="0" y="1951931"/>
            <a:ext cx="1254141" cy="282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a:extLst>
              <a:ext uri="{FF2B5EF4-FFF2-40B4-BE49-F238E27FC236}">
                <a16:creationId xmlns:a16="http://schemas.microsoft.com/office/drawing/2014/main" id="{FA79FF24-2831-88FA-F027-13D2FFFFD5E2}"/>
              </a:ext>
            </a:extLst>
          </p:cNvPr>
          <p:cNvPicPr>
            <a:picLocks noChangeAspect="1"/>
          </p:cNvPicPr>
          <p:nvPr/>
        </p:nvPicPr>
        <p:blipFill>
          <a:blip r:embed="rId5"/>
          <a:stretch>
            <a:fillRect/>
          </a:stretch>
        </p:blipFill>
        <p:spPr>
          <a:xfrm>
            <a:off x="2511903" y="4739941"/>
            <a:ext cx="8061297" cy="426747"/>
          </a:xfrm>
          <a:prstGeom prst="rect">
            <a:avLst/>
          </a:prstGeom>
        </p:spPr>
      </p:pic>
      <p:grpSp>
        <p:nvGrpSpPr>
          <p:cNvPr id="61" name="Group 60">
            <a:extLst>
              <a:ext uri="{FF2B5EF4-FFF2-40B4-BE49-F238E27FC236}">
                <a16:creationId xmlns:a16="http://schemas.microsoft.com/office/drawing/2014/main" id="{36B9BE2B-332A-C6F7-E188-00F53EE2966E}"/>
              </a:ext>
            </a:extLst>
          </p:cNvPr>
          <p:cNvGrpSpPr/>
          <p:nvPr/>
        </p:nvGrpSpPr>
        <p:grpSpPr>
          <a:xfrm>
            <a:off x="1429449" y="3311834"/>
            <a:ext cx="990108" cy="1228226"/>
            <a:chOff x="1340815" y="3354727"/>
            <a:chExt cx="990088" cy="1228201"/>
          </a:xfrm>
        </p:grpSpPr>
        <p:sp>
          <p:nvSpPr>
            <p:cNvPr id="2497" name="Freeform 2436">
              <a:extLst>
                <a:ext uri="{FF2B5EF4-FFF2-40B4-BE49-F238E27FC236}">
                  <a16:creationId xmlns:a16="http://schemas.microsoft.com/office/drawing/2014/main" id="{1EEB372B-D232-53FE-781A-8958E2436234}"/>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8" name="Freeform 2438">
              <a:extLst>
                <a:ext uri="{FF2B5EF4-FFF2-40B4-BE49-F238E27FC236}">
                  <a16:creationId xmlns:a16="http://schemas.microsoft.com/office/drawing/2014/main" id="{2B565085-0676-924A-B74E-A72DE874DBDA}"/>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63" name="Group 62">
            <a:extLst>
              <a:ext uri="{FF2B5EF4-FFF2-40B4-BE49-F238E27FC236}">
                <a16:creationId xmlns:a16="http://schemas.microsoft.com/office/drawing/2014/main" id="{89483CD2-663B-C1FC-5FF4-FE87CAAC5146}"/>
              </a:ext>
            </a:extLst>
          </p:cNvPr>
          <p:cNvGrpSpPr/>
          <p:nvPr/>
        </p:nvGrpSpPr>
        <p:grpSpPr>
          <a:xfrm rot="16200000">
            <a:off x="1429450" y="1949595"/>
            <a:ext cx="990108" cy="1228226"/>
            <a:chOff x="1340815" y="3354727"/>
            <a:chExt cx="990088" cy="1228201"/>
          </a:xfrm>
        </p:grpSpPr>
        <p:sp>
          <p:nvSpPr>
            <p:cNvPr id="2495" name="Freeform 2491">
              <a:extLst>
                <a:ext uri="{FF2B5EF4-FFF2-40B4-BE49-F238E27FC236}">
                  <a16:creationId xmlns:a16="http://schemas.microsoft.com/office/drawing/2014/main" id="{F2BD4B2B-4985-C746-B328-CFB19726DDA6}"/>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6" name="Freeform 2499">
              <a:extLst>
                <a:ext uri="{FF2B5EF4-FFF2-40B4-BE49-F238E27FC236}">
                  <a16:creationId xmlns:a16="http://schemas.microsoft.com/office/drawing/2014/main" id="{23F1DF92-00B6-67EB-50EF-D92CA3427562}"/>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29" name="TextBox 128">
            <a:extLst>
              <a:ext uri="{FF2B5EF4-FFF2-40B4-BE49-F238E27FC236}">
                <a16:creationId xmlns:a16="http://schemas.microsoft.com/office/drawing/2014/main" id="{EAB83B4C-30C8-2D9D-8467-F1893E5E65EB}"/>
              </a:ext>
            </a:extLst>
          </p:cNvPr>
          <p:cNvSpPr txBox="1"/>
          <p:nvPr/>
        </p:nvSpPr>
        <p:spPr>
          <a:xfrm>
            <a:off x="2352788" y="1531477"/>
            <a:ext cx="605947" cy="16158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Epithelium</a:t>
            </a:r>
          </a:p>
        </p:txBody>
      </p:sp>
      <p:sp>
        <p:nvSpPr>
          <p:cNvPr id="130" name="TextBox 129">
            <a:extLst>
              <a:ext uri="{FF2B5EF4-FFF2-40B4-BE49-F238E27FC236}">
                <a16:creationId xmlns:a16="http://schemas.microsoft.com/office/drawing/2014/main" id="{BEB7D6AB-86FA-06F5-F1AC-FB1B877A87B7}"/>
              </a:ext>
            </a:extLst>
          </p:cNvPr>
          <p:cNvSpPr txBox="1"/>
          <p:nvPr/>
        </p:nvSpPr>
        <p:spPr>
          <a:xfrm>
            <a:off x="3240103" y="1149911"/>
            <a:ext cx="4488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Allergens</a:t>
            </a:r>
          </a:p>
        </p:txBody>
      </p:sp>
      <p:sp>
        <p:nvSpPr>
          <p:cNvPr id="131" name="TextBox 130">
            <a:extLst>
              <a:ext uri="{FF2B5EF4-FFF2-40B4-BE49-F238E27FC236}">
                <a16:creationId xmlns:a16="http://schemas.microsoft.com/office/drawing/2014/main" id="{F8911E8A-B2E7-6EC4-26E6-6270572B4745}"/>
              </a:ext>
            </a:extLst>
          </p:cNvPr>
          <p:cNvSpPr txBox="1"/>
          <p:nvPr/>
        </p:nvSpPr>
        <p:spPr>
          <a:xfrm>
            <a:off x="3879365" y="1149911"/>
            <a:ext cx="46969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Cytokines</a:t>
            </a:r>
          </a:p>
        </p:txBody>
      </p:sp>
      <p:sp>
        <p:nvSpPr>
          <p:cNvPr id="132" name="TextBox 131">
            <a:extLst>
              <a:ext uri="{FF2B5EF4-FFF2-40B4-BE49-F238E27FC236}">
                <a16:creationId xmlns:a16="http://schemas.microsoft.com/office/drawing/2014/main" id="{BE056434-2477-FF93-45C9-0E9BF7B49BBF}"/>
              </a:ext>
            </a:extLst>
          </p:cNvPr>
          <p:cNvSpPr txBox="1"/>
          <p:nvPr/>
        </p:nvSpPr>
        <p:spPr>
          <a:xfrm>
            <a:off x="4545877" y="1149911"/>
            <a:ext cx="2612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Fungi</a:t>
            </a:r>
          </a:p>
        </p:txBody>
      </p:sp>
      <p:sp>
        <p:nvSpPr>
          <p:cNvPr id="133" name="TextBox 132">
            <a:extLst>
              <a:ext uri="{FF2B5EF4-FFF2-40B4-BE49-F238E27FC236}">
                <a16:creationId xmlns:a16="http://schemas.microsoft.com/office/drawing/2014/main" id="{54E0F28F-1789-E27F-CB62-8E81ACF13E56}"/>
              </a:ext>
            </a:extLst>
          </p:cNvPr>
          <p:cNvSpPr txBox="1"/>
          <p:nvPr/>
        </p:nvSpPr>
        <p:spPr>
          <a:xfrm>
            <a:off x="2353065" y="2383753"/>
            <a:ext cx="229235"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34" name="TextBox 133">
            <a:extLst>
              <a:ext uri="{FF2B5EF4-FFF2-40B4-BE49-F238E27FC236}">
                <a16:creationId xmlns:a16="http://schemas.microsoft.com/office/drawing/2014/main" id="{7790D845-C1F4-9DC1-64EA-1531AA47C8D2}"/>
              </a:ext>
            </a:extLst>
          </p:cNvPr>
          <p:cNvSpPr txBox="1"/>
          <p:nvPr/>
        </p:nvSpPr>
        <p:spPr>
          <a:xfrm>
            <a:off x="3259300" y="2219072"/>
            <a:ext cx="190762" cy="23083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p:txBody>
      </p:sp>
      <p:sp>
        <p:nvSpPr>
          <p:cNvPr id="135" name="TextBox 134">
            <a:extLst>
              <a:ext uri="{FF2B5EF4-FFF2-40B4-BE49-F238E27FC236}">
                <a16:creationId xmlns:a16="http://schemas.microsoft.com/office/drawing/2014/main" id="{C10D4BB3-1D43-FACB-0A4B-0FB1430E7E8C}"/>
              </a:ext>
            </a:extLst>
          </p:cNvPr>
          <p:cNvSpPr txBox="1"/>
          <p:nvPr/>
        </p:nvSpPr>
        <p:spPr>
          <a:xfrm>
            <a:off x="2901642" y="2649934"/>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36" name="TextBox 135">
            <a:extLst>
              <a:ext uri="{FF2B5EF4-FFF2-40B4-BE49-F238E27FC236}">
                <a16:creationId xmlns:a16="http://schemas.microsoft.com/office/drawing/2014/main" id="{EEBFABFB-BA05-4348-8093-268782D4279F}"/>
              </a:ext>
            </a:extLst>
          </p:cNvPr>
          <p:cNvSpPr txBox="1"/>
          <p:nvPr/>
        </p:nvSpPr>
        <p:spPr>
          <a:xfrm>
            <a:off x="4490892"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IL-25</a:t>
            </a:r>
          </a:p>
        </p:txBody>
      </p:sp>
      <p:sp>
        <p:nvSpPr>
          <p:cNvPr id="138" name="TextBox 137">
            <a:extLst>
              <a:ext uri="{FF2B5EF4-FFF2-40B4-BE49-F238E27FC236}">
                <a16:creationId xmlns:a16="http://schemas.microsoft.com/office/drawing/2014/main" id="{9B33153D-FAB2-C724-353C-D95F6AE4DF1E}"/>
              </a:ext>
            </a:extLst>
          </p:cNvPr>
          <p:cNvSpPr txBox="1"/>
          <p:nvPr/>
        </p:nvSpPr>
        <p:spPr>
          <a:xfrm>
            <a:off x="4152617" y="2757251"/>
            <a:ext cx="3991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Basophil</a:t>
            </a:r>
          </a:p>
        </p:txBody>
      </p:sp>
      <p:sp>
        <p:nvSpPr>
          <p:cNvPr id="139" name="TextBox 138">
            <a:extLst>
              <a:ext uri="{FF2B5EF4-FFF2-40B4-BE49-F238E27FC236}">
                <a16:creationId xmlns:a16="http://schemas.microsoft.com/office/drawing/2014/main" id="{38440A5D-6BC2-6397-B464-D80409700EA9}"/>
              </a:ext>
            </a:extLst>
          </p:cNvPr>
          <p:cNvSpPr txBox="1"/>
          <p:nvPr/>
        </p:nvSpPr>
        <p:spPr>
          <a:xfrm>
            <a:off x="5272911" y="2697503"/>
            <a:ext cx="61717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Dendritic cell</a:t>
            </a:r>
          </a:p>
        </p:txBody>
      </p:sp>
      <p:sp>
        <p:nvSpPr>
          <p:cNvPr id="140" name="TextBox 139">
            <a:extLst>
              <a:ext uri="{FF2B5EF4-FFF2-40B4-BE49-F238E27FC236}">
                <a16:creationId xmlns:a16="http://schemas.microsoft.com/office/drawing/2014/main" id="{7DB8BA8A-3DDA-AC78-E3A1-9637FF9A6A3C}"/>
              </a:ext>
            </a:extLst>
          </p:cNvPr>
          <p:cNvSpPr txBox="1"/>
          <p:nvPr/>
        </p:nvSpPr>
        <p:spPr>
          <a:xfrm>
            <a:off x="5190770" y="2860070"/>
            <a:ext cx="266103"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Naïve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T cell</a:t>
            </a:r>
          </a:p>
        </p:txBody>
      </p:sp>
      <p:sp>
        <p:nvSpPr>
          <p:cNvPr id="141" name="TextBox 140">
            <a:extLst>
              <a:ext uri="{FF2B5EF4-FFF2-40B4-BE49-F238E27FC236}">
                <a16:creationId xmlns:a16="http://schemas.microsoft.com/office/drawing/2014/main" id="{30976C78-C5B3-597B-F785-BF89AE86373A}"/>
              </a:ext>
            </a:extLst>
          </p:cNvPr>
          <p:cNvSpPr txBox="1"/>
          <p:nvPr/>
        </p:nvSpPr>
        <p:spPr>
          <a:xfrm>
            <a:off x="5834612" y="3987181"/>
            <a:ext cx="53220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Eosinophils</a:t>
            </a:r>
          </a:p>
        </p:txBody>
      </p:sp>
      <p:sp>
        <p:nvSpPr>
          <p:cNvPr id="142" name="TextBox 141">
            <a:extLst>
              <a:ext uri="{FF2B5EF4-FFF2-40B4-BE49-F238E27FC236}">
                <a16:creationId xmlns:a16="http://schemas.microsoft.com/office/drawing/2014/main" id="{88954A83-7C4D-EDAC-A4B6-99A024DD8408}"/>
              </a:ext>
            </a:extLst>
          </p:cNvPr>
          <p:cNvSpPr txBox="1"/>
          <p:nvPr/>
        </p:nvSpPr>
        <p:spPr>
          <a:xfrm>
            <a:off x="3012769" y="4119989"/>
            <a:ext cx="2933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 cells</a:t>
            </a:r>
          </a:p>
        </p:txBody>
      </p:sp>
      <p:sp>
        <p:nvSpPr>
          <p:cNvPr id="144" name="TextBox 143">
            <a:extLst>
              <a:ext uri="{FF2B5EF4-FFF2-40B4-BE49-F238E27FC236}">
                <a16:creationId xmlns:a16="http://schemas.microsoft.com/office/drawing/2014/main" id="{400AEB78-494A-0D9D-15B1-CDCAF7AB7CCD}"/>
              </a:ext>
            </a:extLst>
          </p:cNvPr>
          <p:cNvSpPr txBox="1"/>
          <p:nvPr/>
        </p:nvSpPr>
        <p:spPr>
          <a:xfrm>
            <a:off x="3127071" y="3665954"/>
            <a:ext cx="1394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IgE</a:t>
            </a:r>
          </a:p>
        </p:txBody>
      </p:sp>
      <p:sp>
        <p:nvSpPr>
          <p:cNvPr id="145" name="TextBox 144">
            <a:extLst>
              <a:ext uri="{FF2B5EF4-FFF2-40B4-BE49-F238E27FC236}">
                <a16:creationId xmlns:a16="http://schemas.microsoft.com/office/drawing/2014/main" id="{D668B483-3C03-FD1C-ABC6-008C1CFFCAD2}"/>
              </a:ext>
            </a:extLst>
          </p:cNvPr>
          <p:cNvSpPr txBox="1"/>
          <p:nvPr/>
        </p:nvSpPr>
        <p:spPr>
          <a:xfrm>
            <a:off x="2307905" y="3291297"/>
            <a:ext cx="62197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Histamine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Leukotrienes</a:t>
            </a:r>
          </a:p>
        </p:txBody>
      </p:sp>
      <p:sp>
        <p:nvSpPr>
          <p:cNvPr id="146" name="TextBox 145">
            <a:extLst>
              <a:ext uri="{FF2B5EF4-FFF2-40B4-BE49-F238E27FC236}">
                <a16:creationId xmlns:a16="http://schemas.microsoft.com/office/drawing/2014/main" id="{36B84444-7D81-89DB-DD9D-B004991F0472}"/>
              </a:ext>
            </a:extLst>
          </p:cNvPr>
          <p:cNvSpPr txBox="1"/>
          <p:nvPr/>
        </p:nvSpPr>
        <p:spPr>
          <a:xfrm>
            <a:off x="3820740" y="3094390"/>
            <a:ext cx="184350" cy="11541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p:txBody>
      </p:sp>
      <p:sp>
        <p:nvSpPr>
          <p:cNvPr id="147" name="TextBox 146">
            <a:extLst>
              <a:ext uri="{FF2B5EF4-FFF2-40B4-BE49-F238E27FC236}">
                <a16:creationId xmlns:a16="http://schemas.microsoft.com/office/drawing/2014/main" id="{E9A3007D-A74B-0A0F-F1B5-EF3571A88B08}"/>
              </a:ext>
            </a:extLst>
          </p:cNvPr>
          <p:cNvSpPr txBox="1"/>
          <p:nvPr/>
        </p:nvSpPr>
        <p:spPr>
          <a:xfrm rot="19568916">
            <a:off x="4148277" y="3800744"/>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8" name="TextBox 147">
            <a:extLst>
              <a:ext uri="{FF2B5EF4-FFF2-40B4-BE49-F238E27FC236}">
                <a16:creationId xmlns:a16="http://schemas.microsoft.com/office/drawing/2014/main" id="{04B7C501-9AFC-4C91-85A5-B2932AEBE345}"/>
              </a:ext>
            </a:extLst>
          </p:cNvPr>
          <p:cNvSpPr txBox="1"/>
          <p:nvPr/>
        </p:nvSpPr>
        <p:spPr>
          <a:xfrm rot="18326695">
            <a:off x="3739837" y="3393029"/>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9" name="TextBox 148">
            <a:extLst>
              <a:ext uri="{FF2B5EF4-FFF2-40B4-BE49-F238E27FC236}">
                <a16:creationId xmlns:a16="http://schemas.microsoft.com/office/drawing/2014/main" id="{D911F860-5691-B0CE-BB72-EF0646E6BF7A}"/>
              </a:ext>
            </a:extLst>
          </p:cNvPr>
          <p:cNvSpPr txBox="1"/>
          <p:nvPr/>
        </p:nvSpPr>
        <p:spPr>
          <a:xfrm>
            <a:off x="4397698" y="4118600"/>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endParaRPr kumimoji="0" lang="en-US" sz="8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endParaRPr>
          </a:p>
        </p:txBody>
      </p:sp>
      <p:sp>
        <p:nvSpPr>
          <p:cNvPr id="150" name="TextBox 149">
            <a:extLst>
              <a:ext uri="{FF2B5EF4-FFF2-40B4-BE49-F238E27FC236}">
                <a16:creationId xmlns:a16="http://schemas.microsoft.com/office/drawing/2014/main" id="{75ED537C-0097-A31E-F5C6-58DF3218A922}"/>
              </a:ext>
            </a:extLst>
          </p:cNvPr>
          <p:cNvSpPr txBox="1"/>
          <p:nvPr/>
        </p:nvSpPr>
        <p:spPr>
          <a:xfrm>
            <a:off x="4643458" y="3318538"/>
            <a:ext cx="20518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cells</a:t>
            </a:r>
          </a:p>
        </p:txBody>
      </p:sp>
      <p:sp>
        <p:nvSpPr>
          <p:cNvPr id="151" name="TextBox 150">
            <a:extLst>
              <a:ext uri="{FF2B5EF4-FFF2-40B4-BE49-F238E27FC236}">
                <a16:creationId xmlns:a16="http://schemas.microsoft.com/office/drawing/2014/main" id="{C358ACB1-1AB8-F32B-31A5-A6FB3093AF58}"/>
              </a:ext>
            </a:extLst>
          </p:cNvPr>
          <p:cNvSpPr txBox="1"/>
          <p:nvPr/>
        </p:nvSpPr>
        <p:spPr>
          <a:xfrm rot="2099857">
            <a:off x="5445883" y="350753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IL-5</a:t>
            </a:r>
          </a:p>
        </p:txBody>
      </p:sp>
      <p:sp>
        <p:nvSpPr>
          <p:cNvPr id="152" name="TextBox 151">
            <a:extLst>
              <a:ext uri="{FF2B5EF4-FFF2-40B4-BE49-F238E27FC236}">
                <a16:creationId xmlns:a16="http://schemas.microsoft.com/office/drawing/2014/main" id="{1A362EFF-D3B6-12DF-8318-650FB26E4275}"/>
              </a:ext>
            </a:extLst>
          </p:cNvPr>
          <p:cNvSpPr txBox="1"/>
          <p:nvPr/>
        </p:nvSpPr>
        <p:spPr>
          <a:xfrm rot="19585287">
            <a:off x="5592192" y="297338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3" name="TextBox 152">
            <a:extLst>
              <a:ext uri="{FF2B5EF4-FFF2-40B4-BE49-F238E27FC236}">
                <a16:creationId xmlns:a16="http://schemas.microsoft.com/office/drawing/2014/main" id="{00A62D6E-50F3-4034-29B6-F124818F3202}"/>
              </a:ext>
            </a:extLst>
          </p:cNvPr>
          <p:cNvSpPr txBox="1"/>
          <p:nvPr/>
        </p:nvSpPr>
        <p:spPr>
          <a:xfrm rot="1721568">
            <a:off x="5229446" y="4266257"/>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4" name="TextBox 153">
            <a:extLst>
              <a:ext uri="{FF2B5EF4-FFF2-40B4-BE49-F238E27FC236}">
                <a16:creationId xmlns:a16="http://schemas.microsoft.com/office/drawing/2014/main" id="{C2FE5A82-7E21-C1CF-D87E-BA92CC3F01BB}"/>
              </a:ext>
            </a:extLst>
          </p:cNvPr>
          <p:cNvSpPr txBox="1"/>
          <p:nvPr/>
        </p:nvSpPr>
        <p:spPr>
          <a:xfrm rot="19476609">
            <a:off x="6618670" y="350980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IL-5</a:t>
            </a:r>
          </a:p>
        </p:txBody>
      </p:sp>
      <p:sp>
        <p:nvSpPr>
          <p:cNvPr id="155" name="TextBox 154">
            <a:extLst>
              <a:ext uri="{FF2B5EF4-FFF2-40B4-BE49-F238E27FC236}">
                <a16:creationId xmlns:a16="http://schemas.microsoft.com/office/drawing/2014/main" id="{9643C610-F222-F945-67C7-EADE65930604}"/>
              </a:ext>
            </a:extLst>
          </p:cNvPr>
          <p:cNvSpPr txBox="1"/>
          <p:nvPr/>
        </p:nvSpPr>
        <p:spPr>
          <a:xfrm rot="2077529">
            <a:off x="6376152" y="2953478"/>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6" name="TextBox 155">
            <a:extLst>
              <a:ext uri="{FF2B5EF4-FFF2-40B4-BE49-F238E27FC236}">
                <a16:creationId xmlns:a16="http://schemas.microsoft.com/office/drawing/2014/main" id="{6DF598F2-CC1F-BC51-7053-039BE078BC62}"/>
              </a:ext>
            </a:extLst>
          </p:cNvPr>
          <p:cNvSpPr txBox="1"/>
          <p:nvPr/>
        </p:nvSpPr>
        <p:spPr>
          <a:xfrm rot="19935994">
            <a:off x="6695353" y="426686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7" name="TextBox 156">
            <a:extLst>
              <a:ext uri="{FF2B5EF4-FFF2-40B4-BE49-F238E27FC236}">
                <a16:creationId xmlns:a16="http://schemas.microsoft.com/office/drawing/2014/main" id="{AD7521A3-C761-7FED-D22F-9CE5BEDBBDDB}"/>
              </a:ext>
            </a:extLst>
          </p:cNvPr>
          <p:cNvSpPr txBox="1"/>
          <p:nvPr/>
        </p:nvSpPr>
        <p:spPr>
          <a:xfrm>
            <a:off x="7047204" y="305939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158" name="TextBox 157">
            <a:extLst>
              <a:ext uri="{FF2B5EF4-FFF2-40B4-BE49-F238E27FC236}">
                <a16:creationId xmlns:a16="http://schemas.microsoft.com/office/drawing/2014/main" id="{DBEC77BB-542C-C107-044B-2E94568786ED}"/>
              </a:ext>
            </a:extLst>
          </p:cNvPr>
          <p:cNvSpPr txBox="1"/>
          <p:nvPr/>
        </p:nvSpPr>
        <p:spPr>
          <a:xfrm>
            <a:off x="6752640"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IL-25</a:t>
            </a:r>
          </a:p>
        </p:txBody>
      </p:sp>
      <p:sp>
        <p:nvSpPr>
          <p:cNvPr id="159" name="TextBox 158">
            <a:extLst>
              <a:ext uri="{FF2B5EF4-FFF2-40B4-BE49-F238E27FC236}">
                <a16:creationId xmlns:a16="http://schemas.microsoft.com/office/drawing/2014/main" id="{2C13EB76-B508-31A9-5A26-22E5C303711C}"/>
              </a:ext>
            </a:extLst>
          </p:cNvPr>
          <p:cNvSpPr txBox="1"/>
          <p:nvPr/>
        </p:nvSpPr>
        <p:spPr>
          <a:xfrm>
            <a:off x="8274547" y="2256850"/>
            <a:ext cx="321169" cy="226591"/>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35FAC">
                    <a:lumMod val="75000"/>
                  </a:srgbClr>
                </a:solidFill>
                <a:effectLst/>
                <a:uLnTx/>
                <a:uFillTx/>
                <a:latin typeface="Calibri"/>
                <a:ea typeface="+mn-ea"/>
                <a:cs typeface="Calibri"/>
              </a:rPr>
              <a:t>TSLP</a:t>
            </a:r>
          </a:p>
        </p:txBody>
      </p:sp>
      <p:sp>
        <p:nvSpPr>
          <p:cNvPr id="161" name="TextBox 160">
            <a:extLst>
              <a:ext uri="{FF2B5EF4-FFF2-40B4-BE49-F238E27FC236}">
                <a16:creationId xmlns:a16="http://schemas.microsoft.com/office/drawing/2014/main" id="{86A5E76A-7E60-8958-6A1D-C9ED5201C4EB}"/>
              </a:ext>
            </a:extLst>
          </p:cNvPr>
          <p:cNvSpPr txBox="1"/>
          <p:nvPr/>
        </p:nvSpPr>
        <p:spPr>
          <a:xfrm>
            <a:off x="7048944" y="4260513"/>
            <a:ext cx="724572"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Smooth muscle</a:t>
            </a:r>
          </a:p>
        </p:txBody>
      </p:sp>
      <p:sp>
        <p:nvSpPr>
          <p:cNvPr id="164" name="TextBox 163">
            <a:extLst>
              <a:ext uri="{FF2B5EF4-FFF2-40B4-BE49-F238E27FC236}">
                <a16:creationId xmlns:a16="http://schemas.microsoft.com/office/drawing/2014/main" id="{854BBB09-2639-DC71-3C1B-DB92A42AAF15}"/>
              </a:ext>
            </a:extLst>
          </p:cNvPr>
          <p:cNvSpPr txBox="1"/>
          <p:nvPr/>
        </p:nvSpPr>
        <p:spPr>
          <a:xfrm>
            <a:off x="9610310" y="4129627"/>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IL-6</a:t>
            </a:r>
          </a:p>
        </p:txBody>
      </p:sp>
      <p:sp>
        <p:nvSpPr>
          <p:cNvPr id="165" name="TextBox 164">
            <a:extLst>
              <a:ext uri="{FF2B5EF4-FFF2-40B4-BE49-F238E27FC236}">
                <a16:creationId xmlns:a16="http://schemas.microsoft.com/office/drawing/2014/main" id="{3CBED91A-B912-93F3-BA79-F08D54B3390D}"/>
              </a:ext>
            </a:extLst>
          </p:cNvPr>
          <p:cNvSpPr txBox="1"/>
          <p:nvPr/>
        </p:nvSpPr>
        <p:spPr>
          <a:xfrm>
            <a:off x="9267706" y="3337769"/>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Fibroblast</a:t>
            </a:r>
          </a:p>
        </p:txBody>
      </p:sp>
      <p:sp>
        <p:nvSpPr>
          <p:cNvPr id="166" name="TextBox 165">
            <a:extLst>
              <a:ext uri="{FF2B5EF4-FFF2-40B4-BE49-F238E27FC236}">
                <a16:creationId xmlns:a16="http://schemas.microsoft.com/office/drawing/2014/main" id="{FB1E327C-0197-FA35-937D-3CA4D101C7D1}"/>
              </a:ext>
            </a:extLst>
          </p:cNvPr>
          <p:cNvSpPr txBox="1"/>
          <p:nvPr/>
        </p:nvSpPr>
        <p:spPr>
          <a:xfrm>
            <a:off x="9093828" y="2542446"/>
            <a:ext cx="4039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Collagen</a:t>
            </a:r>
          </a:p>
        </p:txBody>
      </p:sp>
      <p:sp>
        <p:nvSpPr>
          <p:cNvPr id="168" name="TextBox 167">
            <a:extLst>
              <a:ext uri="{FF2B5EF4-FFF2-40B4-BE49-F238E27FC236}">
                <a16:creationId xmlns:a16="http://schemas.microsoft.com/office/drawing/2014/main" id="{2C4BCB92-4A53-CBFB-F841-B70F998EA530}"/>
              </a:ext>
            </a:extLst>
          </p:cNvPr>
          <p:cNvSpPr txBox="1"/>
          <p:nvPr/>
        </p:nvSpPr>
        <p:spPr>
          <a:xfrm>
            <a:off x="7945735" y="3407020"/>
            <a:ext cx="248471" cy="15389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grpSp>
        <p:nvGrpSpPr>
          <p:cNvPr id="169" name="Graphic 2442">
            <a:extLst>
              <a:ext uri="{FF2B5EF4-FFF2-40B4-BE49-F238E27FC236}">
                <a16:creationId xmlns:a16="http://schemas.microsoft.com/office/drawing/2014/main" id="{64BA3ED3-9446-0537-C3E7-C1D0E7C62347}"/>
              </a:ext>
            </a:extLst>
          </p:cNvPr>
          <p:cNvGrpSpPr/>
          <p:nvPr/>
        </p:nvGrpSpPr>
        <p:grpSpPr>
          <a:xfrm rot="401577">
            <a:off x="3880668" y="3315678"/>
            <a:ext cx="257941" cy="478206"/>
            <a:chOff x="7388833" y="5476246"/>
            <a:chExt cx="373677" cy="630032"/>
          </a:xfrm>
          <a:solidFill>
            <a:srgbClr val="A21383"/>
          </a:solidFill>
        </p:grpSpPr>
        <p:sp>
          <p:nvSpPr>
            <p:cNvPr id="2493" name="Freeform 2445">
              <a:extLst>
                <a:ext uri="{FF2B5EF4-FFF2-40B4-BE49-F238E27FC236}">
                  <a16:creationId xmlns:a16="http://schemas.microsoft.com/office/drawing/2014/main" id="{DAD6A2E2-FEFF-BA1C-FC71-342A11688F75}"/>
                </a:ext>
              </a:extLst>
            </p:cNvPr>
            <p:cNvSpPr/>
            <p:nvPr/>
          </p:nvSpPr>
          <p:spPr>
            <a:xfrm>
              <a:off x="7411227" y="5476246"/>
              <a:ext cx="351283" cy="592220"/>
            </a:xfrm>
            <a:custGeom>
              <a:avLst/>
              <a:gdLst>
                <a:gd name="connsiteX0" fmla="*/ 351285 w 351284"/>
                <a:gd name="connsiteY0" fmla="*/ 0 h 592224"/>
                <a:gd name="connsiteX1" fmla="*/ 0 w 351284"/>
                <a:gd name="connsiteY1" fmla="*/ 592224 h 592224"/>
              </a:gdLst>
              <a:ahLst/>
              <a:cxnLst>
                <a:cxn ang="0">
                  <a:pos x="connsiteX0" y="connsiteY0"/>
                </a:cxn>
                <a:cxn ang="0">
                  <a:pos x="connsiteX1" y="connsiteY1"/>
                </a:cxn>
              </a:cxnLst>
              <a:rect l="l" t="t" r="r" b="b"/>
              <a:pathLst>
                <a:path w="351284" h="592224">
                  <a:moveTo>
                    <a:pt x="351285" y="0"/>
                  </a:moveTo>
                  <a:lnTo>
                    <a:pt x="0" y="592224"/>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4" name="Freeform 2446">
              <a:extLst>
                <a:ext uri="{FF2B5EF4-FFF2-40B4-BE49-F238E27FC236}">
                  <a16:creationId xmlns:a16="http://schemas.microsoft.com/office/drawing/2014/main" id="{87CC8198-2681-1490-8319-61BC2973F085}"/>
                </a:ext>
              </a:extLst>
            </p:cNvPr>
            <p:cNvSpPr/>
            <p:nvPr/>
          </p:nvSpPr>
          <p:spPr>
            <a:xfrm>
              <a:off x="7388833" y="6045244"/>
              <a:ext cx="53261" cy="61034"/>
            </a:xfrm>
            <a:custGeom>
              <a:avLst/>
              <a:gdLst>
                <a:gd name="connsiteX0" fmla="*/ 735 w 53261"/>
                <a:gd name="connsiteY0" fmla="*/ 0 h 61034"/>
                <a:gd name="connsiteX1" fmla="*/ 0 w 53261"/>
                <a:gd name="connsiteY1" fmla="*/ 61034 h 61034"/>
                <a:gd name="connsiteX2" fmla="*/ 53262 w 53261"/>
                <a:gd name="connsiteY2" fmla="*/ 31160 h 61034"/>
                <a:gd name="connsiteX3" fmla="*/ 735 w 53261"/>
                <a:gd name="connsiteY3" fmla="*/ 0 h 61034"/>
              </a:gdLst>
              <a:ahLst/>
              <a:cxnLst>
                <a:cxn ang="0">
                  <a:pos x="connsiteX0" y="connsiteY0"/>
                </a:cxn>
                <a:cxn ang="0">
                  <a:pos x="connsiteX1" y="connsiteY1"/>
                </a:cxn>
                <a:cxn ang="0">
                  <a:pos x="connsiteX2" y="connsiteY2"/>
                </a:cxn>
                <a:cxn ang="0">
                  <a:pos x="connsiteX3" y="connsiteY3"/>
                </a:cxn>
              </a:cxnLst>
              <a:rect l="l" t="t" r="r" b="b"/>
              <a:pathLst>
                <a:path w="53261" h="61034">
                  <a:moveTo>
                    <a:pt x="735" y="0"/>
                  </a:moveTo>
                  <a:lnTo>
                    <a:pt x="0" y="61034"/>
                  </a:lnTo>
                  <a:lnTo>
                    <a:pt x="53262" y="31160"/>
                  </a:lnTo>
                  <a:lnTo>
                    <a:pt x="735"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0" name="Group 169">
            <a:extLst>
              <a:ext uri="{FF2B5EF4-FFF2-40B4-BE49-F238E27FC236}">
                <a16:creationId xmlns:a16="http://schemas.microsoft.com/office/drawing/2014/main" id="{CEB2A609-E194-E0FF-B2A5-1092FD8353A7}"/>
              </a:ext>
            </a:extLst>
          </p:cNvPr>
          <p:cNvGrpSpPr/>
          <p:nvPr/>
        </p:nvGrpSpPr>
        <p:grpSpPr>
          <a:xfrm>
            <a:off x="3958667" y="3665104"/>
            <a:ext cx="880704" cy="577321"/>
            <a:chOff x="3869982" y="3713634"/>
            <a:chExt cx="880686" cy="577309"/>
          </a:xfrm>
        </p:grpSpPr>
        <p:sp>
          <p:nvSpPr>
            <p:cNvPr id="2490" name="Freeform 2448">
              <a:extLst>
                <a:ext uri="{FF2B5EF4-FFF2-40B4-BE49-F238E27FC236}">
                  <a16:creationId xmlns:a16="http://schemas.microsoft.com/office/drawing/2014/main" id="{7D135CD5-3A11-85C7-A8B2-7D2B09D8B463}"/>
                </a:ext>
              </a:extLst>
            </p:cNvPr>
            <p:cNvSpPr/>
            <p:nvPr/>
          </p:nvSpPr>
          <p:spPr>
            <a:xfrm>
              <a:off x="3906774" y="3713634"/>
              <a:ext cx="843894" cy="553210"/>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1" name="Freeform 2449">
              <a:extLst>
                <a:ext uri="{FF2B5EF4-FFF2-40B4-BE49-F238E27FC236}">
                  <a16:creationId xmlns:a16="http://schemas.microsoft.com/office/drawing/2014/main" id="{63BF1CFA-C4F7-7460-E921-0CE7B7F11F4D}"/>
                </a:ext>
              </a:extLst>
            </p:cNvPr>
            <p:cNvSpPr/>
            <p:nvPr/>
          </p:nvSpPr>
          <p:spPr>
            <a:xfrm>
              <a:off x="3869982" y="4236370"/>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1" name="Graphic 2442">
            <a:extLst>
              <a:ext uri="{FF2B5EF4-FFF2-40B4-BE49-F238E27FC236}">
                <a16:creationId xmlns:a16="http://schemas.microsoft.com/office/drawing/2014/main" id="{B9BE2857-561E-9417-4A5D-13E54C5AB7E1}"/>
              </a:ext>
            </a:extLst>
          </p:cNvPr>
          <p:cNvGrpSpPr/>
          <p:nvPr/>
        </p:nvGrpSpPr>
        <p:grpSpPr>
          <a:xfrm>
            <a:off x="4325109" y="4042216"/>
            <a:ext cx="61137" cy="392465"/>
            <a:chOff x="7893108" y="6127558"/>
            <a:chExt cx="61036" cy="391820"/>
          </a:xfrm>
          <a:solidFill>
            <a:srgbClr val="A21383"/>
          </a:solidFill>
        </p:grpSpPr>
        <p:sp>
          <p:nvSpPr>
            <p:cNvPr id="2487" name="Freeform 2451">
              <a:extLst>
                <a:ext uri="{FF2B5EF4-FFF2-40B4-BE49-F238E27FC236}">
                  <a16:creationId xmlns:a16="http://schemas.microsoft.com/office/drawing/2014/main" id="{9A9911A8-5604-1521-F3A7-79F1D8D6271F}"/>
                </a:ext>
              </a:extLst>
            </p:cNvPr>
            <p:cNvSpPr/>
            <p:nvPr/>
          </p:nvSpPr>
          <p:spPr>
            <a:xfrm>
              <a:off x="7923553" y="6127558"/>
              <a:ext cx="6122" cy="347904"/>
            </a:xfrm>
            <a:custGeom>
              <a:avLst/>
              <a:gdLst>
                <a:gd name="connsiteX0" fmla="*/ 0 w 6122"/>
                <a:gd name="connsiteY0" fmla="*/ 0 h 347902"/>
                <a:gd name="connsiteX1" fmla="*/ 0 w 6122"/>
                <a:gd name="connsiteY1" fmla="*/ 347903 h 347902"/>
              </a:gdLst>
              <a:ahLst/>
              <a:cxnLst>
                <a:cxn ang="0">
                  <a:pos x="connsiteX0" y="connsiteY0"/>
                </a:cxn>
                <a:cxn ang="0">
                  <a:pos x="connsiteX1" y="connsiteY1"/>
                </a:cxn>
              </a:cxnLst>
              <a:rect l="l" t="t" r="r" b="b"/>
              <a:pathLst>
                <a:path w="6122" h="347902">
                  <a:moveTo>
                    <a:pt x="0" y="0"/>
                  </a:moveTo>
                  <a:lnTo>
                    <a:pt x="0" y="347903"/>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8" name="Freeform 2452">
              <a:extLst>
                <a:ext uri="{FF2B5EF4-FFF2-40B4-BE49-F238E27FC236}">
                  <a16:creationId xmlns:a16="http://schemas.microsoft.com/office/drawing/2014/main" id="{3E209F00-BF18-9F13-FE23-0A75B103D310}"/>
                </a:ext>
              </a:extLst>
            </p:cNvPr>
            <p:cNvSpPr/>
            <p:nvPr/>
          </p:nvSpPr>
          <p:spPr>
            <a:xfrm>
              <a:off x="7893108" y="6466486"/>
              <a:ext cx="61036" cy="52892"/>
            </a:xfrm>
            <a:custGeom>
              <a:avLst/>
              <a:gdLst>
                <a:gd name="connsiteX0" fmla="*/ 0 w 61036"/>
                <a:gd name="connsiteY0" fmla="*/ 0 h 52892"/>
                <a:gd name="connsiteX1" fmla="*/ 30488 w 61036"/>
                <a:gd name="connsiteY1" fmla="*/ 52892 h 52892"/>
                <a:gd name="connsiteX2" fmla="*/ 61037 w 61036"/>
                <a:gd name="connsiteY2" fmla="*/ 0 h 52892"/>
                <a:gd name="connsiteX3" fmla="*/ 0 w 61036"/>
                <a:gd name="connsiteY3" fmla="*/ 0 h 52892"/>
              </a:gdLst>
              <a:ahLst/>
              <a:cxnLst>
                <a:cxn ang="0">
                  <a:pos x="connsiteX0" y="connsiteY0"/>
                </a:cxn>
                <a:cxn ang="0">
                  <a:pos x="connsiteX1" y="connsiteY1"/>
                </a:cxn>
                <a:cxn ang="0">
                  <a:pos x="connsiteX2" y="connsiteY2"/>
                </a:cxn>
                <a:cxn ang="0">
                  <a:pos x="connsiteX3" y="connsiteY3"/>
                </a:cxn>
              </a:cxnLst>
              <a:rect l="l" t="t" r="r" b="b"/>
              <a:pathLst>
                <a:path w="61036" h="52892">
                  <a:moveTo>
                    <a:pt x="0" y="0"/>
                  </a:moveTo>
                  <a:lnTo>
                    <a:pt x="30488" y="52892"/>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72" name="Freeform 2453">
            <a:extLst>
              <a:ext uri="{FF2B5EF4-FFF2-40B4-BE49-F238E27FC236}">
                <a16:creationId xmlns:a16="http://schemas.microsoft.com/office/drawing/2014/main" id="{BD4BE16C-A1B5-4173-0B0E-6B30DACCFEAA}"/>
              </a:ext>
            </a:extLst>
          </p:cNvPr>
          <p:cNvSpPr/>
          <p:nvPr/>
        </p:nvSpPr>
        <p:spPr>
          <a:xfrm>
            <a:off x="4355605" y="3312947"/>
            <a:ext cx="6132" cy="364972"/>
          </a:xfrm>
          <a:custGeom>
            <a:avLst/>
            <a:gdLst>
              <a:gd name="connsiteX0" fmla="*/ 0 w 6122"/>
              <a:gd name="connsiteY0" fmla="*/ 0 h 364370"/>
              <a:gd name="connsiteX1" fmla="*/ 0 w 6122"/>
              <a:gd name="connsiteY1" fmla="*/ 364370 h 364370"/>
            </a:gdLst>
            <a:ahLst/>
            <a:cxnLst>
              <a:cxn ang="0">
                <a:pos x="connsiteX0" y="connsiteY0"/>
              </a:cxn>
              <a:cxn ang="0">
                <a:pos x="connsiteX1" y="connsiteY1"/>
              </a:cxn>
            </a:cxnLst>
            <a:rect l="l" t="t" r="r" b="b"/>
            <a:pathLst>
              <a:path w="6122" h="364370">
                <a:moveTo>
                  <a:pt x="0" y="0"/>
                </a:moveTo>
                <a:lnTo>
                  <a:pt x="0" y="36437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nvGrpSpPr>
          <p:cNvPr id="173" name="Graphic 2442">
            <a:extLst>
              <a:ext uri="{FF2B5EF4-FFF2-40B4-BE49-F238E27FC236}">
                <a16:creationId xmlns:a16="http://schemas.microsoft.com/office/drawing/2014/main" id="{B1AABD42-D4D2-C91E-DE13-10E9969BF9B7}"/>
              </a:ext>
            </a:extLst>
          </p:cNvPr>
          <p:cNvGrpSpPr/>
          <p:nvPr/>
        </p:nvGrpSpPr>
        <p:grpSpPr>
          <a:xfrm>
            <a:off x="5344098" y="3549028"/>
            <a:ext cx="307834" cy="204233"/>
            <a:chOff x="8910534" y="5635163"/>
            <a:chExt cx="307329" cy="203897"/>
          </a:xfrm>
          <a:solidFill>
            <a:srgbClr val="A21383"/>
          </a:solidFill>
        </p:grpSpPr>
        <p:sp>
          <p:nvSpPr>
            <p:cNvPr id="2485" name="Freeform 2461">
              <a:extLst>
                <a:ext uri="{FF2B5EF4-FFF2-40B4-BE49-F238E27FC236}">
                  <a16:creationId xmlns:a16="http://schemas.microsoft.com/office/drawing/2014/main" id="{FCE7EE6F-FAEA-4494-A727-790C07A2D30E}"/>
                </a:ext>
              </a:extLst>
            </p:cNvPr>
            <p:cNvSpPr/>
            <p:nvPr/>
          </p:nvSpPr>
          <p:spPr>
            <a:xfrm>
              <a:off x="8910534" y="5635163"/>
              <a:ext cx="270781" cy="179614"/>
            </a:xfrm>
            <a:custGeom>
              <a:avLst/>
              <a:gdLst>
                <a:gd name="connsiteX0" fmla="*/ 270779 w 270779"/>
                <a:gd name="connsiteY0" fmla="*/ 179614 h 179613"/>
                <a:gd name="connsiteX1" fmla="*/ 0 w 270779"/>
                <a:gd name="connsiteY1" fmla="*/ 0 h 179613"/>
              </a:gdLst>
              <a:ahLst/>
              <a:cxnLst>
                <a:cxn ang="0">
                  <a:pos x="connsiteX0" y="connsiteY0"/>
                </a:cxn>
                <a:cxn ang="0">
                  <a:pos x="connsiteX1" y="connsiteY1"/>
                </a:cxn>
              </a:cxnLst>
              <a:rect l="l" t="t" r="r" b="b"/>
              <a:pathLst>
                <a:path w="270779" h="179613">
                  <a:moveTo>
                    <a:pt x="270779" y="179614"/>
                  </a:moveTo>
                  <a:lnTo>
                    <a:pt x="0"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6" name="Freeform 2462">
              <a:extLst>
                <a:ext uri="{FF2B5EF4-FFF2-40B4-BE49-F238E27FC236}">
                  <a16:creationId xmlns:a16="http://schemas.microsoft.com/office/drawing/2014/main" id="{0202CBB5-53AB-4669-8BB1-0B1EDF8652C0}"/>
                </a:ext>
              </a:extLst>
            </p:cNvPr>
            <p:cNvSpPr/>
            <p:nvPr/>
          </p:nvSpPr>
          <p:spPr>
            <a:xfrm>
              <a:off x="9156949" y="5784393"/>
              <a:ext cx="60914" cy="54667"/>
            </a:xfrm>
            <a:custGeom>
              <a:avLst/>
              <a:gdLst>
                <a:gd name="connsiteX0" fmla="*/ 33733 w 60914"/>
                <a:gd name="connsiteY0" fmla="*/ 0 h 54667"/>
                <a:gd name="connsiteX1" fmla="*/ 60915 w 60914"/>
                <a:gd name="connsiteY1" fmla="*/ 54668 h 54667"/>
                <a:gd name="connsiteX2" fmla="*/ 0 w 60914"/>
                <a:gd name="connsiteY2" fmla="*/ 50872 h 54667"/>
                <a:gd name="connsiteX3" fmla="*/ 33733 w 60914"/>
                <a:gd name="connsiteY3" fmla="*/ 0 h 54667"/>
              </a:gdLst>
              <a:ahLst/>
              <a:cxnLst>
                <a:cxn ang="0">
                  <a:pos x="connsiteX0" y="connsiteY0"/>
                </a:cxn>
                <a:cxn ang="0">
                  <a:pos x="connsiteX1" y="connsiteY1"/>
                </a:cxn>
                <a:cxn ang="0">
                  <a:pos x="connsiteX2" y="connsiteY2"/>
                </a:cxn>
                <a:cxn ang="0">
                  <a:pos x="connsiteX3" y="connsiteY3"/>
                </a:cxn>
              </a:cxnLst>
              <a:rect l="l" t="t" r="r" b="b"/>
              <a:pathLst>
                <a:path w="60914" h="54667">
                  <a:moveTo>
                    <a:pt x="33733" y="0"/>
                  </a:moveTo>
                  <a:lnTo>
                    <a:pt x="60915" y="54668"/>
                  </a:lnTo>
                  <a:lnTo>
                    <a:pt x="0" y="50872"/>
                  </a:lnTo>
                  <a:lnTo>
                    <a:pt x="33733"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4" name="Graphic 2442">
            <a:extLst>
              <a:ext uri="{FF2B5EF4-FFF2-40B4-BE49-F238E27FC236}">
                <a16:creationId xmlns:a16="http://schemas.microsoft.com/office/drawing/2014/main" id="{733A77EC-BE23-6CCA-5F97-F28FA344784C}"/>
              </a:ext>
            </a:extLst>
          </p:cNvPr>
          <p:cNvGrpSpPr/>
          <p:nvPr/>
        </p:nvGrpSpPr>
        <p:grpSpPr>
          <a:xfrm>
            <a:off x="5066742" y="3139242"/>
            <a:ext cx="88671" cy="165411"/>
            <a:chOff x="8633512" y="5226050"/>
            <a:chExt cx="88524" cy="165139"/>
          </a:xfrm>
          <a:solidFill>
            <a:srgbClr val="A21383"/>
          </a:solidFill>
        </p:grpSpPr>
        <p:sp>
          <p:nvSpPr>
            <p:cNvPr id="2483" name="Freeform 2464">
              <a:extLst>
                <a:ext uri="{FF2B5EF4-FFF2-40B4-BE49-F238E27FC236}">
                  <a16:creationId xmlns:a16="http://schemas.microsoft.com/office/drawing/2014/main" id="{0E9C77F4-E566-9E35-FEF5-7C5CBDD503E1}"/>
                </a:ext>
              </a:extLst>
            </p:cNvPr>
            <p:cNvSpPr/>
            <p:nvPr/>
          </p:nvSpPr>
          <p:spPr>
            <a:xfrm>
              <a:off x="8677725" y="5226050"/>
              <a:ext cx="6122" cy="126844"/>
            </a:xfrm>
            <a:custGeom>
              <a:avLst/>
              <a:gdLst>
                <a:gd name="connsiteX0" fmla="*/ 0 w 6122"/>
                <a:gd name="connsiteY0" fmla="*/ 126844 h 126843"/>
                <a:gd name="connsiteX1" fmla="*/ 0 w 6122"/>
                <a:gd name="connsiteY1" fmla="*/ 0 h 126843"/>
              </a:gdLst>
              <a:ahLst/>
              <a:cxnLst>
                <a:cxn ang="0">
                  <a:pos x="connsiteX0" y="connsiteY0"/>
                </a:cxn>
                <a:cxn ang="0">
                  <a:pos x="connsiteX1" y="connsiteY1"/>
                </a:cxn>
              </a:cxnLst>
              <a:rect l="l" t="t" r="r" b="b"/>
              <a:pathLst>
                <a:path w="6122" h="126843">
                  <a:moveTo>
                    <a:pt x="0" y="126844"/>
                  </a:moveTo>
                  <a:lnTo>
                    <a:pt x="0" y="0"/>
                  </a:lnTo>
                </a:path>
              </a:pathLst>
            </a:custGeom>
            <a:ln w="444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4" name="Freeform 2465">
              <a:extLst>
                <a:ext uri="{FF2B5EF4-FFF2-40B4-BE49-F238E27FC236}">
                  <a16:creationId xmlns:a16="http://schemas.microsoft.com/office/drawing/2014/main" id="{6FDD8C30-BB7D-544E-11C3-B2130FA76F61}"/>
                </a:ext>
              </a:extLst>
            </p:cNvPr>
            <p:cNvSpPr/>
            <p:nvPr/>
          </p:nvSpPr>
          <p:spPr>
            <a:xfrm>
              <a:off x="8633512" y="5346929"/>
              <a:ext cx="88524" cy="44260"/>
            </a:xfrm>
            <a:custGeom>
              <a:avLst/>
              <a:gdLst>
                <a:gd name="connsiteX0" fmla="*/ 0 w 88524"/>
                <a:gd name="connsiteY0" fmla="*/ 0 h 44260"/>
                <a:gd name="connsiteX1" fmla="*/ 88525 w 88524"/>
                <a:gd name="connsiteY1" fmla="*/ 0 h 44260"/>
                <a:gd name="connsiteX2" fmla="*/ 44262 w 88524"/>
                <a:gd name="connsiteY2" fmla="*/ 44261 h 44260"/>
                <a:gd name="connsiteX3" fmla="*/ 0 w 88524"/>
                <a:gd name="connsiteY3" fmla="*/ 0 h 44260"/>
              </a:gdLst>
              <a:ahLst/>
              <a:cxnLst>
                <a:cxn ang="0">
                  <a:pos x="connsiteX0" y="connsiteY0"/>
                </a:cxn>
                <a:cxn ang="0">
                  <a:pos x="connsiteX1" y="connsiteY1"/>
                </a:cxn>
                <a:cxn ang="0">
                  <a:pos x="connsiteX2" y="connsiteY2"/>
                </a:cxn>
                <a:cxn ang="0">
                  <a:pos x="connsiteX3" y="connsiteY3"/>
                </a:cxn>
              </a:cxnLst>
              <a:rect l="l" t="t" r="r" b="b"/>
              <a:pathLst>
                <a:path w="88524" h="44260">
                  <a:moveTo>
                    <a:pt x="0" y="0"/>
                  </a:moveTo>
                  <a:lnTo>
                    <a:pt x="88525" y="0"/>
                  </a:lnTo>
                  <a:lnTo>
                    <a:pt x="44262" y="44261"/>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5" name="Graphic 2442">
            <a:extLst>
              <a:ext uri="{FF2B5EF4-FFF2-40B4-BE49-F238E27FC236}">
                <a16:creationId xmlns:a16="http://schemas.microsoft.com/office/drawing/2014/main" id="{B0F86DCB-B5CE-1009-0DB4-4FD48BE58239}"/>
              </a:ext>
            </a:extLst>
          </p:cNvPr>
          <p:cNvGrpSpPr/>
          <p:nvPr/>
        </p:nvGrpSpPr>
        <p:grpSpPr>
          <a:xfrm>
            <a:off x="7996110" y="3697949"/>
            <a:ext cx="236051" cy="639113"/>
            <a:chOff x="11812378" y="5783858"/>
            <a:chExt cx="235661" cy="638063"/>
          </a:xfrm>
        </p:grpSpPr>
        <p:sp>
          <p:nvSpPr>
            <p:cNvPr id="2481" name="Freeform 2473">
              <a:extLst>
                <a:ext uri="{FF2B5EF4-FFF2-40B4-BE49-F238E27FC236}">
                  <a16:creationId xmlns:a16="http://schemas.microsoft.com/office/drawing/2014/main" id="{EFF0DC84-22BE-F7E4-7246-847A8B43DBB2}"/>
                </a:ext>
              </a:extLst>
            </p:cNvPr>
            <p:cNvSpPr/>
            <p:nvPr/>
          </p:nvSpPr>
          <p:spPr>
            <a:xfrm>
              <a:off x="11812378" y="5814083"/>
              <a:ext cx="203680" cy="607838"/>
            </a:xfrm>
            <a:custGeom>
              <a:avLst/>
              <a:gdLst>
                <a:gd name="connsiteX0" fmla="*/ 203682 w 203681"/>
                <a:gd name="connsiteY0" fmla="*/ 0 h 607834"/>
                <a:gd name="connsiteX1" fmla="*/ 0 w 203681"/>
                <a:gd name="connsiteY1" fmla="*/ 192164 h 607834"/>
                <a:gd name="connsiteX2" fmla="*/ 0 w 203681"/>
                <a:gd name="connsiteY2" fmla="*/ 607835 h 607834"/>
              </a:gdLst>
              <a:ahLst/>
              <a:cxnLst>
                <a:cxn ang="0">
                  <a:pos x="connsiteX0" y="connsiteY0"/>
                </a:cxn>
                <a:cxn ang="0">
                  <a:pos x="connsiteX1" y="connsiteY1"/>
                </a:cxn>
                <a:cxn ang="0">
                  <a:pos x="connsiteX2" y="connsiteY2"/>
                </a:cxn>
              </a:cxnLst>
              <a:rect l="l" t="t" r="r" b="b"/>
              <a:pathLst>
                <a:path w="203681" h="607834">
                  <a:moveTo>
                    <a:pt x="203682" y="0"/>
                  </a:moveTo>
                  <a:lnTo>
                    <a:pt x="0" y="192164"/>
                  </a:lnTo>
                  <a:lnTo>
                    <a:pt x="0" y="607835"/>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2" name="Freeform 2474">
              <a:extLst>
                <a:ext uri="{FF2B5EF4-FFF2-40B4-BE49-F238E27FC236}">
                  <a16:creationId xmlns:a16="http://schemas.microsoft.com/office/drawing/2014/main" id="{6BE49460-6BE9-C63A-F74B-719427BAF837}"/>
                </a:ext>
              </a:extLst>
            </p:cNvPr>
            <p:cNvSpPr/>
            <p:nvPr/>
          </p:nvSpPr>
          <p:spPr>
            <a:xfrm>
              <a:off x="11988656" y="5783858"/>
              <a:ext cx="59383" cy="58463"/>
            </a:xfrm>
            <a:custGeom>
              <a:avLst/>
              <a:gdLst>
                <a:gd name="connsiteX0" fmla="*/ 0 w 59383"/>
                <a:gd name="connsiteY0" fmla="*/ 14080 h 58463"/>
                <a:gd name="connsiteX1" fmla="*/ 59384 w 59383"/>
                <a:gd name="connsiteY1" fmla="*/ 0 h 58463"/>
                <a:gd name="connsiteX2" fmla="*/ 41875 w 59383"/>
                <a:gd name="connsiteY2" fmla="*/ 58463 h 58463"/>
                <a:gd name="connsiteX3" fmla="*/ 0 w 59383"/>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3" h="58463">
                  <a:moveTo>
                    <a:pt x="0" y="14080"/>
                  </a:moveTo>
                  <a:lnTo>
                    <a:pt x="59384"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6" name="Graphic 2442">
            <a:extLst>
              <a:ext uri="{FF2B5EF4-FFF2-40B4-BE49-F238E27FC236}">
                <a16:creationId xmlns:a16="http://schemas.microsoft.com/office/drawing/2014/main" id="{08821CDF-EDBC-2017-79C0-07AB19639924}"/>
              </a:ext>
            </a:extLst>
          </p:cNvPr>
          <p:cNvGrpSpPr/>
          <p:nvPr/>
        </p:nvGrpSpPr>
        <p:grpSpPr>
          <a:xfrm>
            <a:off x="8730274" y="3155882"/>
            <a:ext cx="163341" cy="154090"/>
            <a:chOff x="12462647" y="5280128"/>
            <a:chExt cx="163072" cy="153837"/>
          </a:xfrm>
          <a:solidFill>
            <a:srgbClr val="A21383"/>
          </a:solidFill>
        </p:grpSpPr>
        <p:sp>
          <p:nvSpPr>
            <p:cNvPr id="2479" name="Freeform 2476">
              <a:extLst>
                <a:ext uri="{FF2B5EF4-FFF2-40B4-BE49-F238E27FC236}">
                  <a16:creationId xmlns:a16="http://schemas.microsoft.com/office/drawing/2014/main" id="{313165CA-A6E5-DDD0-07A6-0E76A0603555}"/>
                </a:ext>
              </a:extLst>
            </p:cNvPr>
            <p:cNvSpPr/>
            <p:nvPr/>
          </p:nvSpPr>
          <p:spPr>
            <a:xfrm>
              <a:off x="12462647" y="5310304"/>
              <a:ext cx="131073" cy="123661"/>
            </a:xfrm>
            <a:custGeom>
              <a:avLst/>
              <a:gdLst>
                <a:gd name="connsiteX0" fmla="*/ 131073 w 131073"/>
                <a:gd name="connsiteY0" fmla="*/ 0 h 123660"/>
                <a:gd name="connsiteX1" fmla="*/ 0 w 131073"/>
                <a:gd name="connsiteY1" fmla="*/ 123661 h 123660"/>
              </a:gdLst>
              <a:ahLst/>
              <a:cxnLst>
                <a:cxn ang="0">
                  <a:pos x="connsiteX0" y="connsiteY0"/>
                </a:cxn>
                <a:cxn ang="0">
                  <a:pos x="connsiteX1" y="connsiteY1"/>
                </a:cxn>
              </a:cxnLst>
              <a:rect l="l" t="t" r="r" b="b"/>
              <a:pathLst>
                <a:path w="131073" h="123660">
                  <a:moveTo>
                    <a:pt x="131073" y="0"/>
                  </a:moveTo>
                  <a:lnTo>
                    <a:pt x="0" y="123661"/>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0" name="Freeform 2477">
              <a:extLst>
                <a:ext uri="{FF2B5EF4-FFF2-40B4-BE49-F238E27FC236}">
                  <a16:creationId xmlns:a16="http://schemas.microsoft.com/office/drawing/2014/main" id="{1F025361-FC01-FAA6-5713-424C1FEFB89D}"/>
                </a:ext>
              </a:extLst>
            </p:cNvPr>
            <p:cNvSpPr/>
            <p:nvPr/>
          </p:nvSpPr>
          <p:spPr>
            <a:xfrm>
              <a:off x="12566335" y="5280128"/>
              <a:ext cx="59384" cy="58463"/>
            </a:xfrm>
            <a:custGeom>
              <a:avLst/>
              <a:gdLst>
                <a:gd name="connsiteX0" fmla="*/ 0 w 59384"/>
                <a:gd name="connsiteY0" fmla="*/ 14080 h 58463"/>
                <a:gd name="connsiteX1" fmla="*/ 59385 w 59384"/>
                <a:gd name="connsiteY1" fmla="*/ 0 h 58463"/>
                <a:gd name="connsiteX2" fmla="*/ 41875 w 59384"/>
                <a:gd name="connsiteY2" fmla="*/ 58463 h 58463"/>
                <a:gd name="connsiteX3" fmla="*/ 0 w 59384"/>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4" h="58463">
                  <a:moveTo>
                    <a:pt x="0" y="14080"/>
                  </a:moveTo>
                  <a:lnTo>
                    <a:pt x="59385"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7" name="Graphic 2442">
            <a:extLst>
              <a:ext uri="{FF2B5EF4-FFF2-40B4-BE49-F238E27FC236}">
                <a16:creationId xmlns:a16="http://schemas.microsoft.com/office/drawing/2014/main" id="{0053F936-EE15-A7B3-1345-6B0A2EB06555}"/>
              </a:ext>
            </a:extLst>
          </p:cNvPr>
          <p:cNvGrpSpPr/>
          <p:nvPr/>
        </p:nvGrpSpPr>
        <p:grpSpPr>
          <a:xfrm>
            <a:off x="8058556" y="3763657"/>
            <a:ext cx="248342" cy="573377"/>
            <a:chOff x="11874675" y="5849441"/>
            <a:chExt cx="247931" cy="572433"/>
          </a:xfrm>
        </p:grpSpPr>
        <p:sp>
          <p:nvSpPr>
            <p:cNvPr id="2477" name="Freeform 2479">
              <a:extLst>
                <a:ext uri="{FF2B5EF4-FFF2-40B4-BE49-F238E27FC236}">
                  <a16:creationId xmlns:a16="http://schemas.microsoft.com/office/drawing/2014/main" id="{661C7D19-7145-59E4-B28B-FAF003371BED}"/>
                </a:ext>
              </a:extLst>
            </p:cNvPr>
            <p:cNvSpPr/>
            <p:nvPr/>
          </p:nvSpPr>
          <p:spPr>
            <a:xfrm>
              <a:off x="11905090" y="5849441"/>
              <a:ext cx="217516" cy="528559"/>
            </a:xfrm>
            <a:custGeom>
              <a:avLst/>
              <a:gdLst>
                <a:gd name="connsiteX0" fmla="*/ 217518 w 217517"/>
                <a:gd name="connsiteY0" fmla="*/ 0 h 528557"/>
                <a:gd name="connsiteX1" fmla="*/ 0 w 217517"/>
                <a:gd name="connsiteY1" fmla="*/ 205203 h 528557"/>
                <a:gd name="connsiteX2" fmla="*/ 0 w 217517"/>
                <a:gd name="connsiteY2" fmla="*/ 528557 h 528557"/>
              </a:gdLst>
              <a:ahLst/>
              <a:cxnLst>
                <a:cxn ang="0">
                  <a:pos x="connsiteX0" y="connsiteY0"/>
                </a:cxn>
                <a:cxn ang="0">
                  <a:pos x="connsiteX1" y="connsiteY1"/>
                </a:cxn>
                <a:cxn ang="0">
                  <a:pos x="connsiteX2" y="connsiteY2"/>
                </a:cxn>
              </a:cxnLst>
              <a:rect l="l" t="t" r="r" b="b"/>
              <a:pathLst>
                <a:path w="217517" h="528557">
                  <a:moveTo>
                    <a:pt x="217518" y="0"/>
                  </a:moveTo>
                  <a:lnTo>
                    <a:pt x="0" y="205203"/>
                  </a:lnTo>
                  <a:lnTo>
                    <a:pt x="0" y="528557"/>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8" name="Freeform 2480">
              <a:extLst>
                <a:ext uri="{FF2B5EF4-FFF2-40B4-BE49-F238E27FC236}">
                  <a16:creationId xmlns:a16="http://schemas.microsoft.com/office/drawing/2014/main" id="{58023FD1-16E1-0747-6BDF-8FD233B0C70A}"/>
                </a:ext>
              </a:extLst>
            </p:cNvPr>
            <p:cNvSpPr/>
            <p:nvPr/>
          </p:nvSpPr>
          <p:spPr>
            <a:xfrm>
              <a:off x="11874675" y="6369044"/>
              <a:ext cx="61036" cy="52830"/>
            </a:xfrm>
            <a:custGeom>
              <a:avLst/>
              <a:gdLst>
                <a:gd name="connsiteX0" fmla="*/ 0 w 61036"/>
                <a:gd name="connsiteY0" fmla="*/ 0 h 52830"/>
                <a:gd name="connsiteX1" fmla="*/ 30488 w 61036"/>
                <a:gd name="connsiteY1" fmla="*/ 52831 h 52830"/>
                <a:gd name="connsiteX2" fmla="*/ 61037 w 61036"/>
                <a:gd name="connsiteY2" fmla="*/ 0 h 52830"/>
                <a:gd name="connsiteX3" fmla="*/ 0 w 61036"/>
                <a:gd name="connsiteY3" fmla="*/ 0 h 52830"/>
              </a:gdLst>
              <a:ahLst/>
              <a:cxnLst>
                <a:cxn ang="0">
                  <a:pos x="connsiteX0" y="connsiteY0"/>
                </a:cxn>
                <a:cxn ang="0">
                  <a:pos x="connsiteX1" y="connsiteY1"/>
                </a:cxn>
                <a:cxn ang="0">
                  <a:pos x="connsiteX2" y="connsiteY2"/>
                </a:cxn>
                <a:cxn ang="0">
                  <a:pos x="connsiteX3" y="connsiteY3"/>
                </a:cxn>
              </a:cxnLst>
              <a:rect l="l" t="t" r="r" b="b"/>
              <a:pathLst>
                <a:path w="61036" h="52830">
                  <a:moveTo>
                    <a:pt x="0" y="0"/>
                  </a:moveTo>
                  <a:lnTo>
                    <a:pt x="30488" y="52831"/>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8" name="Group 177">
            <a:extLst>
              <a:ext uri="{FF2B5EF4-FFF2-40B4-BE49-F238E27FC236}">
                <a16:creationId xmlns:a16="http://schemas.microsoft.com/office/drawing/2014/main" id="{FDF02F01-796B-6C04-819F-F0E7A359B1B7}"/>
              </a:ext>
            </a:extLst>
          </p:cNvPr>
          <p:cNvGrpSpPr/>
          <p:nvPr/>
        </p:nvGrpSpPr>
        <p:grpSpPr>
          <a:xfrm>
            <a:off x="5387652" y="2303815"/>
            <a:ext cx="678650" cy="1047275"/>
            <a:chOff x="5298937" y="2308102"/>
            <a:chExt cx="678636" cy="1091509"/>
          </a:xfrm>
        </p:grpSpPr>
        <p:sp>
          <p:nvSpPr>
            <p:cNvPr id="2475" name="Freeform 2458">
              <a:extLst>
                <a:ext uri="{FF2B5EF4-FFF2-40B4-BE49-F238E27FC236}">
                  <a16:creationId xmlns:a16="http://schemas.microsoft.com/office/drawing/2014/main" id="{B41BBBE3-8C96-F5DE-69B9-99A147E3695D}"/>
                </a:ext>
              </a:extLst>
            </p:cNvPr>
            <p:cNvSpPr/>
            <p:nvPr/>
          </p:nvSpPr>
          <p:spPr>
            <a:xfrm>
              <a:off x="5298937" y="2352119"/>
              <a:ext cx="648098" cy="1047492"/>
            </a:xfrm>
            <a:custGeom>
              <a:avLst/>
              <a:gdLst>
                <a:gd name="connsiteX0" fmla="*/ 647042 w 647042"/>
                <a:gd name="connsiteY0" fmla="*/ 0 h 1045789"/>
                <a:gd name="connsiteX1" fmla="*/ 647042 w 647042"/>
                <a:gd name="connsiteY1" fmla="*/ 618854 h 1045789"/>
                <a:gd name="connsiteX2" fmla="*/ 0 w 647042"/>
                <a:gd name="connsiteY2" fmla="*/ 1045789 h 1045789"/>
              </a:gdLst>
              <a:ahLst/>
              <a:cxnLst>
                <a:cxn ang="0">
                  <a:pos x="connsiteX0" y="connsiteY0"/>
                </a:cxn>
                <a:cxn ang="0">
                  <a:pos x="connsiteX1" y="connsiteY1"/>
                </a:cxn>
                <a:cxn ang="0">
                  <a:pos x="connsiteX2" y="connsiteY2"/>
                </a:cxn>
              </a:cxnLst>
              <a:rect l="l" t="t" r="r" b="b"/>
              <a:pathLst>
                <a:path w="647042" h="1045789">
                  <a:moveTo>
                    <a:pt x="647042" y="0"/>
                  </a:moveTo>
                  <a:lnTo>
                    <a:pt x="647042" y="618854"/>
                  </a:lnTo>
                  <a:lnTo>
                    <a:pt x="0"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6" name="Freeform 2459">
              <a:extLst>
                <a:ext uri="{FF2B5EF4-FFF2-40B4-BE49-F238E27FC236}">
                  <a16:creationId xmlns:a16="http://schemas.microsoft.com/office/drawing/2014/main" id="{3EE6EF8D-2F7E-5E9F-532B-D6CDCDD8DD2E}"/>
                </a:ext>
              </a:extLst>
            </p:cNvPr>
            <p:cNvSpPr/>
            <p:nvPr/>
          </p:nvSpPr>
          <p:spPr>
            <a:xfrm>
              <a:off x="5916436" y="2308102"/>
              <a:ext cx="61137" cy="52978"/>
            </a:xfrm>
            <a:custGeom>
              <a:avLst/>
              <a:gdLst>
                <a:gd name="connsiteX0" fmla="*/ 0 w 61037"/>
                <a:gd name="connsiteY0" fmla="*/ 52893 h 52892"/>
                <a:gd name="connsiteX1" fmla="*/ 30549 w 61037"/>
                <a:gd name="connsiteY1" fmla="*/ 0 h 52892"/>
                <a:gd name="connsiteX2" fmla="*/ 61037 w 61037"/>
                <a:gd name="connsiteY2" fmla="*/ 52893 h 52892"/>
                <a:gd name="connsiteX3" fmla="*/ 0 w 61037"/>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37" h="52892">
                  <a:moveTo>
                    <a:pt x="0" y="52893"/>
                  </a:moveTo>
                  <a:lnTo>
                    <a:pt x="30549" y="0"/>
                  </a:lnTo>
                  <a:lnTo>
                    <a:pt x="61037"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9" name="Group 178">
            <a:extLst>
              <a:ext uri="{FF2B5EF4-FFF2-40B4-BE49-F238E27FC236}">
                <a16:creationId xmlns:a16="http://schemas.microsoft.com/office/drawing/2014/main" id="{6176435A-8804-F2A4-7B66-09B41F298EFC}"/>
              </a:ext>
            </a:extLst>
          </p:cNvPr>
          <p:cNvGrpSpPr/>
          <p:nvPr/>
        </p:nvGrpSpPr>
        <p:grpSpPr>
          <a:xfrm>
            <a:off x="6172715" y="2303812"/>
            <a:ext cx="678711" cy="1047278"/>
            <a:chOff x="5999036" y="2308102"/>
            <a:chExt cx="678697" cy="1091512"/>
          </a:xfrm>
        </p:grpSpPr>
        <p:sp>
          <p:nvSpPr>
            <p:cNvPr id="2473" name="Freeform 2482">
              <a:extLst>
                <a:ext uri="{FF2B5EF4-FFF2-40B4-BE49-F238E27FC236}">
                  <a16:creationId xmlns:a16="http://schemas.microsoft.com/office/drawing/2014/main" id="{64BE081A-74FB-A23C-DD7F-DAB2D18B4B4F}"/>
                </a:ext>
              </a:extLst>
            </p:cNvPr>
            <p:cNvSpPr/>
            <p:nvPr/>
          </p:nvSpPr>
          <p:spPr>
            <a:xfrm>
              <a:off x="6029635" y="2352121"/>
              <a:ext cx="648098" cy="1047493"/>
            </a:xfrm>
            <a:custGeom>
              <a:avLst/>
              <a:gdLst>
                <a:gd name="connsiteX0" fmla="*/ 0 w 647042"/>
                <a:gd name="connsiteY0" fmla="*/ 0 h 1045789"/>
                <a:gd name="connsiteX1" fmla="*/ 0 w 647042"/>
                <a:gd name="connsiteY1" fmla="*/ 618854 h 1045789"/>
                <a:gd name="connsiteX2" fmla="*/ 647042 w 647042"/>
                <a:gd name="connsiteY2" fmla="*/ 1045789 h 1045789"/>
              </a:gdLst>
              <a:ahLst/>
              <a:cxnLst>
                <a:cxn ang="0">
                  <a:pos x="connsiteX0" y="connsiteY0"/>
                </a:cxn>
                <a:cxn ang="0">
                  <a:pos x="connsiteX1" y="connsiteY1"/>
                </a:cxn>
                <a:cxn ang="0">
                  <a:pos x="connsiteX2" y="connsiteY2"/>
                </a:cxn>
              </a:cxnLst>
              <a:rect l="l" t="t" r="r" b="b"/>
              <a:pathLst>
                <a:path w="647042" h="1045789">
                  <a:moveTo>
                    <a:pt x="0" y="0"/>
                  </a:moveTo>
                  <a:lnTo>
                    <a:pt x="0" y="618854"/>
                  </a:lnTo>
                  <a:lnTo>
                    <a:pt x="647042"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4" name="Freeform 2483">
              <a:extLst>
                <a:ext uri="{FF2B5EF4-FFF2-40B4-BE49-F238E27FC236}">
                  <a16:creationId xmlns:a16="http://schemas.microsoft.com/office/drawing/2014/main" id="{169AEC75-0E67-D38E-0550-D7F1A5FCF3B3}"/>
                </a:ext>
              </a:extLst>
            </p:cNvPr>
            <p:cNvSpPr/>
            <p:nvPr/>
          </p:nvSpPr>
          <p:spPr>
            <a:xfrm>
              <a:off x="5999036" y="2308102"/>
              <a:ext cx="61198" cy="52978"/>
            </a:xfrm>
            <a:custGeom>
              <a:avLst/>
              <a:gdLst>
                <a:gd name="connsiteX0" fmla="*/ 0 w 61098"/>
                <a:gd name="connsiteY0" fmla="*/ 52893 h 52892"/>
                <a:gd name="connsiteX1" fmla="*/ 30549 w 61098"/>
                <a:gd name="connsiteY1" fmla="*/ 0 h 52892"/>
                <a:gd name="connsiteX2" fmla="*/ 61098 w 61098"/>
                <a:gd name="connsiteY2" fmla="*/ 52893 h 52892"/>
                <a:gd name="connsiteX3" fmla="*/ 0 w 61098"/>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98" h="52892">
                  <a:moveTo>
                    <a:pt x="0" y="52893"/>
                  </a:moveTo>
                  <a:lnTo>
                    <a:pt x="30549" y="0"/>
                  </a:lnTo>
                  <a:lnTo>
                    <a:pt x="61098"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80" name="Graphic 2442">
            <a:extLst>
              <a:ext uri="{FF2B5EF4-FFF2-40B4-BE49-F238E27FC236}">
                <a16:creationId xmlns:a16="http://schemas.microsoft.com/office/drawing/2014/main" id="{FDCDEF54-B447-BD05-9EC5-3E175D3060F6}"/>
              </a:ext>
            </a:extLst>
          </p:cNvPr>
          <p:cNvGrpSpPr/>
          <p:nvPr/>
        </p:nvGrpSpPr>
        <p:grpSpPr>
          <a:xfrm>
            <a:off x="6587008" y="3549028"/>
            <a:ext cx="307965" cy="204233"/>
            <a:chOff x="10066567" y="5635163"/>
            <a:chExt cx="307459" cy="203897"/>
          </a:xfrm>
          <a:solidFill>
            <a:srgbClr val="A21383"/>
          </a:solidFill>
        </p:grpSpPr>
        <p:sp>
          <p:nvSpPr>
            <p:cNvPr id="2471" name="Freeform 2485">
              <a:extLst>
                <a:ext uri="{FF2B5EF4-FFF2-40B4-BE49-F238E27FC236}">
                  <a16:creationId xmlns:a16="http://schemas.microsoft.com/office/drawing/2014/main" id="{F0BE0C36-2CB9-C6C8-5A23-C1346BADA524}"/>
                </a:ext>
              </a:extLst>
            </p:cNvPr>
            <p:cNvSpPr/>
            <p:nvPr/>
          </p:nvSpPr>
          <p:spPr>
            <a:xfrm>
              <a:off x="10103245" y="5635163"/>
              <a:ext cx="270781" cy="179614"/>
            </a:xfrm>
            <a:custGeom>
              <a:avLst/>
              <a:gdLst>
                <a:gd name="connsiteX0" fmla="*/ 0 w 270779"/>
                <a:gd name="connsiteY0" fmla="*/ 179614 h 179613"/>
                <a:gd name="connsiteX1" fmla="*/ 270779 w 270779"/>
                <a:gd name="connsiteY1" fmla="*/ 0 h 179613"/>
              </a:gdLst>
              <a:ahLst/>
              <a:cxnLst>
                <a:cxn ang="0">
                  <a:pos x="connsiteX0" y="connsiteY0"/>
                </a:cxn>
                <a:cxn ang="0">
                  <a:pos x="connsiteX1" y="connsiteY1"/>
                </a:cxn>
              </a:cxnLst>
              <a:rect l="l" t="t" r="r" b="b"/>
              <a:pathLst>
                <a:path w="270779" h="179613">
                  <a:moveTo>
                    <a:pt x="0" y="179614"/>
                  </a:moveTo>
                  <a:lnTo>
                    <a:pt x="270779"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2" name="Freeform 2486">
              <a:extLst>
                <a:ext uri="{FF2B5EF4-FFF2-40B4-BE49-F238E27FC236}">
                  <a16:creationId xmlns:a16="http://schemas.microsoft.com/office/drawing/2014/main" id="{D1B79517-7838-2FD3-D882-6A49D606F5D4}"/>
                </a:ext>
              </a:extLst>
            </p:cNvPr>
            <p:cNvSpPr/>
            <p:nvPr/>
          </p:nvSpPr>
          <p:spPr>
            <a:xfrm>
              <a:off x="10066567" y="5784393"/>
              <a:ext cx="60914" cy="54667"/>
            </a:xfrm>
            <a:custGeom>
              <a:avLst/>
              <a:gdLst>
                <a:gd name="connsiteX0" fmla="*/ 60914 w 60914"/>
                <a:gd name="connsiteY0" fmla="*/ 50872 h 54667"/>
                <a:gd name="connsiteX1" fmla="*/ 0 w 60914"/>
                <a:gd name="connsiteY1" fmla="*/ 54668 h 54667"/>
                <a:gd name="connsiteX2" fmla="*/ 27182 w 60914"/>
                <a:gd name="connsiteY2" fmla="*/ 0 h 54667"/>
                <a:gd name="connsiteX3" fmla="*/ 60914 w 60914"/>
                <a:gd name="connsiteY3" fmla="*/ 50872 h 54667"/>
              </a:gdLst>
              <a:ahLst/>
              <a:cxnLst>
                <a:cxn ang="0">
                  <a:pos x="connsiteX0" y="connsiteY0"/>
                </a:cxn>
                <a:cxn ang="0">
                  <a:pos x="connsiteX1" y="connsiteY1"/>
                </a:cxn>
                <a:cxn ang="0">
                  <a:pos x="connsiteX2" y="connsiteY2"/>
                </a:cxn>
                <a:cxn ang="0">
                  <a:pos x="connsiteX3" y="connsiteY3"/>
                </a:cxn>
              </a:cxnLst>
              <a:rect l="l" t="t" r="r" b="b"/>
              <a:pathLst>
                <a:path w="60914" h="54667">
                  <a:moveTo>
                    <a:pt x="60914" y="50872"/>
                  </a:moveTo>
                  <a:lnTo>
                    <a:pt x="0" y="54668"/>
                  </a:lnTo>
                  <a:lnTo>
                    <a:pt x="27182" y="0"/>
                  </a:lnTo>
                  <a:lnTo>
                    <a:pt x="60914" y="50872"/>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81" name="TextBox 180">
            <a:extLst>
              <a:ext uri="{FF2B5EF4-FFF2-40B4-BE49-F238E27FC236}">
                <a16:creationId xmlns:a16="http://schemas.microsoft.com/office/drawing/2014/main" id="{809116AD-6E9F-6FD5-9927-E6B48405B0CD}"/>
              </a:ext>
            </a:extLst>
          </p:cNvPr>
          <p:cNvSpPr txBox="1"/>
          <p:nvPr/>
        </p:nvSpPr>
        <p:spPr>
          <a:xfrm>
            <a:off x="2504755" y="4860657"/>
            <a:ext cx="265060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Allergic eosinophilic</a:t>
            </a:r>
          </a:p>
        </p:txBody>
      </p:sp>
      <p:sp>
        <p:nvSpPr>
          <p:cNvPr id="182" name="TextBox 181">
            <a:extLst>
              <a:ext uri="{FF2B5EF4-FFF2-40B4-BE49-F238E27FC236}">
                <a16:creationId xmlns:a16="http://schemas.microsoft.com/office/drawing/2014/main" id="{E44B29F9-2EF7-4DED-FD01-9CA070C55179}"/>
              </a:ext>
            </a:extLst>
          </p:cNvPr>
          <p:cNvSpPr txBox="1"/>
          <p:nvPr/>
        </p:nvSpPr>
        <p:spPr>
          <a:xfrm>
            <a:off x="5155363" y="4860657"/>
            <a:ext cx="263675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Non-allergic eosinophilic</a:t>
            </a:r>
          </a:p>
        </p:txBody>
      </p:sp>
      <p:sp>
        <p:nvSpPr>
          <p:cNvPr id="183" name="TextBox 182">
            <a:extLst>
              <a:ext uri="{FF2B5EF4-FFF2-40B4-BE49-F238E27FC236}">
                <a16:creationId xmlns:a16="http://schemas.microsoft.com/office/drawing/2014/main" id="{E9A5E1D5-A3AA-6A71-C0AC-BCC24474A9B3}"/>
              </a:ext>
            </a:extLst>
          </p:cNvPr>
          <p:cNvSpPr txBox="1"/>
          <p:nvPr/>
        </p:nvSpPr>
        <p:spPr>
          <a:xfrm>
            <a:off x="7880123" y="4866357"/>
            <a:ext cx="2662691" cy="1732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Beyond-T2 pathways</a:t>
            </a:r>
          </a:p>
        </p:txBody>
      </p:sp>
      <p:sp>
        <p:nvSpPr>
          <p:cNvPr id="2469" name="TextBox 2468">
            <a:extLst>
              <a:ext uri="{FF2B5EF4-FFF2-40B4-BE49-F238E27FC236}">
                <a16:creationId xmlns:a16="http://schemas.microsoft.com/office/drawing/2014/main" id="{9EBF4E53-5EFB-7536-AAFF-3F59CDD09D6D}"/>
              </a:ext>
            </a:extLst>
          </p:cNvPr>
          <p:cNvSpPr txBox="1"/>
          <p:nvPr/>
        </p:nvSpPr>
        <p:spPr>
          <a:xfrm>
            <a:off x="6309356" y="1149911"/>
            <a:ext cx="3959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Bacteria</a:t>
            </a:r>
          </a:p>
        </p:txBody>
      </p:sp>
      <p:sp>
        <p:nvSpPr>
          <p:cNvPr id="2467" name="TextBox 2466">
            <a:extLst>
              <a:ext uri="{FF2B5EF4-FFF2-40B4-BE49-F238E27FC236}">
                <a16:creationId xmlns:a16="http://schemas.microsoft.com/office/drawing/2014/main" id="{4BAA3476-1C1F-9A2B-CE2B-E9FDA2792114}"/>
              </a:ext>
            </a:extLst>
          </p:cNvPr>
          <p:cNvSpPr txBox="1"/>
          <p:nvPr/>
        </p:nvSpPr>
        <p:spPr>
          <a:xfrm>
            <a:off x="7197357" y="1149911"/>
            <a:ext cx="35266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Viruses</a:t>
            </a:r>
          </a:p>
        </p:txBody>
      </p:sp>
      <p:sp>
        <p:nvSpPr>
          <p:cNvPr id="2465" name="TextBox 2464">
            <a:extLst>
              <a:ext uri="{FF2B5EF4-FFF2-40B4-BE49-F238E27FC236}">
                <a16:creationId xmlns:a16="http://schemas.microsoft.com/office/drawing/2014/main" id="{F257B187-75FE-F665-E3DE-150BC546DE43}"/>
              </a:ext>
            </a:extLst>
          </p:cNvPr>
          <p:cNvSpPr txBox="1"/>
          <p:nvPr/>
        </p:nvSpPr>
        <p:spPr>
          <a:xfrm>
            <a:off x="7982392" y="1149911"/>
            <a:ext cx="32541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Smoke</a:t>
            </a:r>
          </a:p>
        </p:txBody>
      </p:sp>
      <p:sp>
        <p:nvSpPr>
          <p:cNvPr id="2439" name="TextBox 2438">
            <a:extLst>
              <a:ext uri="{FF2B5EF4-FFF2-40B4-BE49-F238E27FC236}">
                <a16:creationId xmlns:a16="http://schemas.microsoft.com/office/drawing/2014/main" id="{A294A3B6-C161-6B45-F7A0-591E58A86BCC}"/>
              </a:ext>
            </a:extLst>
          </p:cNvPr>
          <p:cNvSpPr txBox="1"/>
          <p:nvPr/>
        </p:nvSpPr>
        <p:spPr>
          <a:xfrm>
            <a:off x="6282005" y="2687682"/>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40" name="TextBox 2439">
            <a:extLst>
              <a:ext uri="{FF2B5EF4-FFF2-40B4-BE49-F238E27FC236}">
                <a16:creationId xmlns:a16="http://schemas.microsoft.com/office/drawing/2014/main" id="{5DB6AA45-744E-E441-40B2-F8611C74816C}"/>
              </a:ext>
            </a:extLst>
          </p:cNvPr>
          <p:cNvSpPr txBox="1"/>
          <p:nvPr/>
        </p:nvSpPr>
        <p:spPr>
          <a:xfrm>
            <a:off x="5736892" y="1332535"/>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63" name="TextBox 2462">
            <a:extLst>
              <a:ext uri="{FF2B5EF4-FFF2-40B4-BE49-F238E27FC236}">
                <a16:creationId xmlns:a16="http://schemas.microsoft.com/office/drawing/2014/main" id="{2F8B18E2-74F4-9753-691D-69524164E3ED}"/>
              </a:ext>
            </a:extLst>
          </p:cNvPr>
          <p:cNvSpPr txBox="1"/>
          <p:nvPr/>
        </p:nvSpPr>
        <p:spPr>
          <a:xfrm>
            <a:off x="8908915" y="1149911"/>
            <a:ext cx="437629"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Pollution</a:t>
            </a:r>
          </a:p>
        </p:txBody>
      </p:sp>
      <p:sp>
        <p:nvSpPr>
          <p:cNvPr id="2451" name="TextBox 2450">
            <a:extLst>
              <a:ext uri="{FF2B5EF4-FFF2-40B4-BE49-F238E27FC236}">
                <a16:creationId xmlns:a16="http://schemas.microsoft.com/office/drawing/2014/main" id="{5131B0C8-62AE-3D8F-45C0-18BFF23E3EAE}"/>
              </a:ext>
            </a:extLst>
          </p:cNvPr>
          <p:cNvSpPr txBox="1"/>
          <p:nvPr/>
        </p:nvSpPr>
        <p:spPr>
          <a:xfrm>
            <a:off x="1171124" y="1897703"/>
            <a:ext cx="520025" cy="21544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Airway</a:t>
            </a:r>
          </a:p>
        </p:txBody>
      </p:sp>
      <p:sp>
        <p:nvSpPr>
          <p:cNvPr id="2453" name="TextBox 2452">
            <a:extLst>
              <a:ext uri="{FF2B5EF4-FFF2-40B4-BE49-F238E27FC236}">
                <a16:creationId xmlns:a16="http://schemas.microsoft.com/office/drawing/2014/main" id="{CED43DE0-EB81-7F5F-0FFF-04C66F652355}"/>
              </a:ext>
            </a:extLst>
          </p:cNvPr>
          <p:cNvSpPr txBox="1"/>
          <p:nvPr/>
        </p:nvSpPr>
        <p:spPr>
          <a:xfrm>
            <a:off x="2362153" y="1149911"/>
            <a:ext cx="447247" cy="161586"/>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a:ea typeface="+mn-ea"/>
                <a:cs typeface="Calibri"/>
              </a:rPr>
              <a:t>Triggers</a:t>
            </a:r>
            <a:endPar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cxnSp>
        <p:nvCxnSpPr>
          <p:cNvPr id="49" name="Straight Arrow Connector 48">
            <a:extLst>
              <a:ext uri="{FF2B5EF4-FFF2-40B4-BE49-F238E27FC236}">
                <a16:creationId xmlns:a16="http://schemas.microsoft.com/office/drawing/2014/main" id="{7ABBD019-ED63-D397-8830-EA60769888AB}"/>
              </a:ext>
            </a:extLst>
          </p:cNvPr>
          <p:cNvCxnSpPr>
            <a:cxnSpLocks noChangeAspect="1"/>
          </p:cNvCxnSpPr>
          <p:nvPr/>
        </p:nvCxnSpPr>
        <p:spPr>
          <a:xfrm>
            <a:off x="5155363" y="3994327"/>
            <a:ext cx="564949" cy="37992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3E4E77F-E107-9A5D-C757-99214FE8E744}"/>
              </a:ext>
            </a:extLst>
          </p:cNvPr>
          <p:cNvCxnSpPr>
            <a:cxnSpLocks noChangeAspect="1"/>
          </p:cNvCxnSpPr>
          <p:nvPr/>
        </p:nvCxnSpPr>
        <p:spPr>
          <a:xfrm flipV="1">
            <a:off x="5160387" y="3702884"/>
            <a:ext cx="0" cy="3014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657DA3B-C120-31E3-677B-D83BE0772A71}"/>
              </a:ext>
            </a:extLst>
          </p:cNvPr>
          <p:cNvSpPr txBox="1">
            <a:spLocks noChangeAspect="1"/>
          </p:cNvSpPr>
          <p:nvPr/>
        </p:nvSpPr>
        <p:spPr>
          <a:xfrm>
            <a:off x="5208415" y="367741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2499" name="Rectangle: Rounded Corners 2498">
            <a:extLst>
              <a:ext uri="{FF2B5EF4-FFF2-40B4-BE49-F238E27FC236}">
                <a16:creationId xmlns:a16="http://schemas.microsoft.com/office/drawing/2014/main" id="{FE7C59F2-D15A-09A9-41BA-C2E9674BB4E0}"/>
              </a:ext>
            </a:extLst>
          </p:cNvPr>
          <p:cNvSpPr/>
          <p:nvPr/>
        </p:nvSpPr>
        <p:spPr>
          <a:xfrm>
            <a:off x="289410" y="1236664"/>
            <a:ext cx="1662769" cy="504000"/>
          </a:xfrm>
          <a:prstGeom prst="roundRect">
            <a:avLst>
              <a:gd name="adj" fmla="val 248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NZ" sz="900" b="1">
                <a:solidFill>
                  <a:schemeClr val="bg1"/>
                </a:solidFill>
              </a:rPr>
              <a:t>Click on the cells in the figure to find out more</a:t>
            </a:r>
            <a:endParaRPr lang="en-GB" sz="900" b="1">
              <a:solidFill>
                <a:schemeClr val="bg1"/>
              </a:solidFill>
            </a:endParaRPr>
          </a:p>
        </p:txBody>
      </p:sp>
      <p:sp>
        <p:nvSpPr>
          <p:cNvPr id="2501" name="Rectangle: Rounded Corners 2500">
            <a:hlinkClick r:id="" action="ppaction://noaction"/>
            <a:extLst>
              <a:ext uri="{FF2B5EF4-FFF2-40B4-BE49-F238E27FC236}">
                <a16:creationId xmlns:a16="http://schemas.microsoft.com/office/drawing/2014/main" id="{8BFB42A6-F557-8DC3-75AB-69692BA5927C}"/>
              </a:ext>
            </a:extLst>
          </p:cNvPr>
          <p:cNvSpPr/>
          <p:nvPr/>
        </p:nvSpPr>
        <p:spPr>
          <a:xfrm>
            <a:off x="10392760" y="3109692"/>
            <a:ext cx="1578484" cy="564754"/>
          </a:xfrm>
          <a:prstGeom prst="roundRect">
            <a:avLst>
              <a:gd name="adj" fmla="val 24856"/>
            </a:avLst>
          </a:prstGeom>
          <a:solidFill>
            <a:srgbClr val="59099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algn="ctr"/>
            <a:r>
              <a:rPr lang="en-NZ" sz="900" b="1">
                <a:solidFill>
                  <a:schemeClr val="bg1"/>
                </a:solidFill>
              </a:rPr>
              <a:t>Click here </a:t>
            </a:r>
            <a:r>
              <a:rPr lang="en-NZ" sz="900">
                <a:solidFill>
                  <a:schemeClr val="bg1"/>
                </a:solidFill>
              </a:rPr>
              <a:t>to find </a:t>
            </a:r>
            <a:br>
              <a:rPr lang="en-NZ" sz="900">
                <a:solidFill>
                  <a:schemeClr val="bg1"/>
                </a:solidFill>
              </a:rPr>
            </a:br>
            <a:r>
              <a:rPr lang="en-NZ" sz="900">
                <a:solidFill>
                  <a:schemeClr val="bg1"/>
                </a:solidFill>
              </a:rPr>
              <a:t>out more about innate and adaptive immunity</a:t>
            </a:r>
            <a:endParaRPr lang="en-GB" sz="900"/>
          </a:p>
        </p:txBody>
      </p:sp>
      <p:pic>
        <p:nvPicPr>
          <p:cNvPr id="2503" name="Graphic 5">
            <a:hlinkClick r:id="" action="ppaction://noaction"/>
            <a:extLst>
              <a:ext uri="{FF2B5EF4-FFF2-40B4-BE49-F238E27FC236}">
                <a16:creationId xmlns:a16="http://schemas.microsoft.com/office/drawing/2014/main" id="{B1656712-04AB-C79F-EBFB-FF3715A719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467278" y="3261888"/>
            <a:ext cx="288000" cy="288000"/>
          </a:xfrm>
          <a:prstGeom prst="rect">
            <a:avLst/>
          </a:prstGeom>
        </p:spPr>
      </p:pic>
      <p:pic>
        <p:nvPicPr>
          <p:cNvPr id="2510" name="Graphic 5">
            <a:hlinkClick r:id="" action="ppaction://noaction"/>
            <a:extLst>
              <a:ext uri="{FF2B5EF4-FFF2-40B4-BE49-F238E27FC236}">
                <a16:creationId xmlns:a16="http://schemas.microsoft.com/office/drawing/2014/main" id="{484B0542-B795-712B-8413-967B88CC0D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579827" y="1377673"/>
            <a:ext cx="288000" cy="288000"/>
          </a:xfrm>
          <a:prstGeom prst="rect">
            <a:avLst/>
          </a:prstGeom>
        </p:spPr>
      </p:pic>
      <p:sp>
        <p:nvSpPr>
          <p:cNvPr id="2511" name="Rectangle 2510">
            <a:extLst>
              <a:ext uri="{FF2B5EF4-FFF2-40B4-BE49-F238E27FC236}">
                <a16:creationId xmlns:a16="http://schemas.microsoft.com/office/drawing/2014/main" id="{C30F6D5E-DEA3-075C-D654-468BC0BCA43D}"/>
              </a:ext>
            </a:extLst>
          </p:cNvPr>
          <p:cNvSpPr/>
          <p:nvPr/>
        </p:nvSpPr>
        <p:spPr>
          <a:xfrm>
            <a:off x="486231" y="3099599"/>
            <a:ext cx="800492" cy="27504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a:xfrm>
            <a:off x="548282" y="180000"/>
            <a:ext cx="8640000" cy="720000"/>
          </a:xfrm>
        </p:spPr>
        <p:txBody>
          <a:bodyPr/>
          <a:lstStyle/>
          <a:p>
            <a:r>
              <a:rPr lang="en-GB"/>
              <a:t>Various cells and inflammatory mediators are involved in asthma pathogenesis</a:t>
            </a:r>
            <a:r>
              <a:rPr lang="en-GB" baseline="30000"/>
              <a:t>1–18</a:t>
            </a:r>
            <a:endParaRPr lang="en-GB"/>
          </a:p>
        </p:txBody>
      </p:sp>
      <p:sp>
        <p:nvSpPr>
          <p:cNvPr id="26" name="Slide Number Placeholder 25">
            <a:extLst>
              <a:ext uri="{FF2B5EF4-FFF2-40B4-BE49-F238E27FC236}">
                <a16:creationId xmlns:a16="http://schemas.microsoft.com/office/drawing/2014/main" id="{11D1C138-D639-4113-BCDC-C19607E291D2}"/>
              </a:ext>
            </a:extLst>
          </p:cNvPr>
          <p:cNvSpPr>
            <a:spLocks noGrp="1"/>
          </p:cNvSpPr>
          <p:nvPr>
            <p:ph type="sldNum" sz="quarter" idx="4294967295"/>
          </p:nvPr>
        </p:nvSpPr>
        <p:spPr>
          <a:xfrm>
            <a:off x="11264400" y="6331998"/>
            <a:ext cx="432000" cy="22208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GB" sz="900" b="0" i="0" u="none" strike="noStrike" kern="120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11F9631B-3306-52DA-3FE8-40DB808D72EC}"/>
              </a:ext>
            </a:extLst>
          </p:cNvPr>
          <p:cNvSpPr/>
          <p:nvPr/>
        </p:nvSpPr>
        <p:spPr>
          <a:xfrm>
            <a:off x="548282" y="5197122"/>
            <a:ext cx="10716118" cy="227404"/>
          </a:xfrm>
          <a:prstGeom prst="rect">
            <a:avLst/>
          </a:prstGeom>
          <a:gradFill flip="none" rotWithShape="0">
            <a:gsLst>
              <a:gs pos="0">
                <a:schemeClr val="accent1">
                  <a:lumMod val="5000"/>
                  <a:lumOff val="95000"/>
                </a:schemeClr>
              </a:gs>
              <a:gs pos="0">
                <a:schemeClr val="tx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Airway remodelling describes structural changes related to basement membrane thickening, increased vascular density, airway smooth muscle thickening and subepithelial fibrosis</a:t>
            </a:r>
            <a:r>
              <a:rPr lang="en-US" sz="1050" baseline="30000"/>
              <a:t>1</a:t>
            </a:r>
            <a:endParaRPr lang="en-US" sz="700"/>
          </a:p>
        </p:txBody>
      </p:sp>
      <p:grpSp>
        <p:nvGrpSpPr>
          <p:cNvPr id="14" name="Group 13">
            <a:extLst>
              <a:ext uri="{FF2B5EF4-FFF2-40B4-BE49-F238E27FC236}">
                <a16:creationId xmlns:a16="http://schemas.microsoft.com/office/drawing/2014/main" id="{8622562F-3EAE-F1AA-86C8-8B9903EC0FE5}"/>
              </a:ext>
            </a:extLst>
          </p:cNvPr>
          <p:cNvGrpSpPr/>
          <p:nvPr/>
        </p:nvGrpSpPr>
        <p:grpSpPr>
          <a:xfrm>
            <a:off x="10894587" y="6381538"/>
            <a:ext cx="1099968" cy="287551"/>
            <a:chOff x="10894587" y="6381538"/>
            <a:chExt cx="1099968" cy="287551"/>
          </a:xfrm>
        </p:grpSpPr>
        <p:grpSp>
          <p:nvGrpSpPr>
            <p:cNvPr id="37" name="Group 36">
              <a:extLst>
                <a:ext uri="{FF2B5EF4-FFF2-40B4-BE49-F238E27FC236}">
                  <a16:creationId xmlns:a16="http://schemas.microsoft.com/office/drawing/2014/main" id="{8C2A2DBB-4F94-4187-EA57-077EAC0500A4}"/>
                </a:ext>
              </a:extLst>
            </p:cNvPr>
            <p:cNvGrpSpPr/>
            <p:nvPr/>
          </p:nvGrpSpPr>
          <p:grpSpPr>
            <a:xfrm>
              <a:off x="10894587" y="6381538"/>
              <a:ext cx="1099968" cy="287551"/>
              <a:chOff x="5334172" y="6525312"/>
              <a:chExt cx="1099968" cy="287551"/>
            </a:xfrm>
          </p:grpSpPr>
          <p:sp>
            <p:nvSpPr>
              <p:cNvPr id="50" name="Rectangle: Rounded Corners 49">
                <a:extLst>
                  <a:ext uri="{FF2B5EF4-FFF2-40B4-BE49-F238E27FC236}">
                    <a16:creationId xmlns:a16="http://schemas.microsoft.com/office/drawing/2014/main" id="{93FC431F-7E87-79EC-EC33-5AAC27FD9FA6}"/>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 name="Graphic 3">
                <a:hlinkClick r:id="" action="ppaction://hlinkshowjump?jump=previousslide"/>
                <a:extLst>
                  <a:ext uri="{FF2B5EF4-FFF2-40B4-BE49-F238E27FC236}">
                    <a16:creationId xmlns:a16="http://schemas.microsoft.com/office/drawing/2014/main" id="{299284B0-1202-DAFD-B83F-78FAB15F80F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a:off x="5657217" y="6560801"/>
                <a:ext cx="216000" cy="216000"/>
              </a:xfrm>
              <a:prstGeom prst="rect">
                <a:avLst/>
              </a:prstGeom>
            </p:spPr>
          </p:pic>
          <p:pic>
            <p:nvPicPr>
              <p:cNvPr id="52" name="Graphic 3">
                <a:hlinkClick r:id="" action="ppaction://hlinkshowjump?jump=nextslide"/>
                <a:extLst>
                  <a:ext uri="{FF2B5EF4-FFF2-40B4-BE49-F238E27FC236}">
                    <a16:creationId xmlns:a16="http://schemas.microsoft.com/office/drawing/2014/main" id="{F0A6FD0C-BF14-9FBE-19FB-452ECDFB3C7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flipH="1">
                <a:off x="5922567" y="6560801"/>
                <a:ext cx="216000" cy="216000"/>
              </a:xfrm>
              <a:prstGeom prst="rect">
                <a:avLst/>
              </a:prstGeom>
            </p:spPr>
          </p:pic>
        </p:grpSp>
        <p:pic>
          <p:nvPicPr>
            <p:cNvPr id="47" name="Graphic 14">
              <a:hlinkClick r:id="" action="ppaction://noaction"/>
              <a:extLst>
                <a:ext uri="{FF2B5EF4-FFF2-40B4-BE49-F238E27FC236}">
                  <a16:creationId xmlns:a16="http://schemas.microsoft.com/office/drawing/2014/main" id="{2F619601-CD10-C9C8-221D-DAB2A23BC1C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34234" y="6417528"/>
              <a:ext cx="216000" cy="216000"/>
            </a:xfrm>
            <a:prstGeom prst="rect">
              <a:avLst/>
            </a:prstGeom>
          </p:spPr>
        </p:pic>
        <p:pic>
          <p:nvPicPr>
            <p:cNvPr id="48" name="Graphic 2">
              <a:hlinkClick r:id="rId12" action="ppaction://hlinksldjump"/>
              <a:extLst>
                <a:ext uri="{FF2B5EF4-FFF2-40B4-BE49-F238E27FC236}">
                  <a16:creationId xmlns:a16="http://schemas.microsoft.com/office/drawing/2014/main" id="{A1A0A316-3CB4-E99D-4593-FACB298CB10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951903" y="6416625"/>
              <a:ext cx="216000" cy="216000"/>
            </a:xfrm>
            <a:prstGeom prst="rect">
              <a:avLst/>
            </a:prstGeom>
          </p:spPr>
        </p:pic>
      </p:grpSp>
      <p:pic>
        <p:nvPicPr>
          <p:cNvPr id="58" name="Graphic 5">
            <a:hlinkClick r:id="" action="ppaction://noaction"/>
            <a:extLst>
              <a:ext uri="{FF2B5EF4-FFF2-40B4-BE49-F238E27FC236}">
                <a16:creationId xmlns:a16="http://schemas.microsoft.com/office/drawing/2014/main" id="{717C3D63-A550-D877-88D8-93EB64A218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527425" y="4794089"/>
            <a:ext cx="288000" cy="288000"/>
          </a:xfrm>
          <a:prstGeom prst="rect">
            <a:avLst/>
          </a:prstGeom>
        </p:spPr>
      </p:pic>
      <p:pic>
        <p:nvPicPr>
          <p:cNvPr id="62" name="Graphic 5">
            <a:hlinkClick r:id="" action="ppaction://noaction"/>
            <a:extLst>
              <a:ext uri="{FF2B5EF4-FFF2-40B4-BE49-F238E27FC236}">
                <a16:creationId xmlns:a16="http://schemas.microsoft.com/office/drawing/2014/main" id="{1B70C6CA-F49A-BB2D-EF8A-B96A4B69F9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304808" y="4791780"/>
            <a:ext cx="288000" cy="288000"/>
          </a:xfrm>
          <a:prstGeom prst="rect">
            <a:avLst/>
          </a:prstGeom>
        </p:spPr>
      </p:pic>
      <p:pic>
        <p:nvPicPr>
          <p:cNvPr id="128" name="Graphic 5">
            <a:hlinkClick r:id="" action="ppaction://noaction"/>
            <a:extLst>
              <a:ext uri="{FF2B5EF4-FFF2-40B4-BE49-F238E27FC236}">
                <a16:creationId xmlns:a16="http://schemas.microsoft.com/office/drawing/2014/main" id="{4E21D2F2-06D1-B2CB-07C6-26D1DCB49A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893565" y="4791780"/>
            <a:ext cx="288000" cy="288000"/>
          </a:xfrm>
          <a:prstGeom prst="rect">
            <a:avLst/>
          </a:prstGeom>
        </p:spPr>
      </p:pic>
      <p:sp>
        <p:nvSpPr>
          <p:cNvPr id="2609" name="TextBox 2608">
            <a:extLst>
              <a:ext uri="{FF2B5EF4-FFF2-40B4-BE49-F238E27FC236}">
                <a16:creationId xmlns:a16="http://schemas.microsoft.com/office/drawing/2014/main" id="{CEBADBB4-9B3C-65C6-230F-C1C17D3A4246}"/>
              </a:ext>
            </a:extLst>
          </p:cNvPr>
          <p:cNvSpPr txBox="1"/>
          <p:nvPr/>
        </p:nvSpPr>
        <p:spPr>
          <a:xfrm>
            <a:off x="9713589" y="1522180"/>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2623" name="TextBox 2622">
            <a:extLst>
              <a:ext uri="{FF2B5EF4-FFF2-40B4-BE49-F238E27FC236}">
                <a16:creationId xmlns:a16="http://schemas.microsoft.com/office/drawing/2014/main" id="{9A8D8897-33C1-AAC6-372E-702C5AC8CFBD}"/>
              </a:ext>
            </a:extLst>
          </p:cNvPr>
          <p:cNvSpPr txBox="1"/>
          <p:nvPr/>
        </p:nvSpPr>
        <p:spPr>
          <a:xfrm>
            <a:off x="5354691" y="1501472"/>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3" name="Rectangle 2">
            <a:extLst>
              <a:ext uri="{FF2B5EF4-FFF2-40B4-BE49-F238E27FC236}">
                <a16:creationId xmlns:a16="http://schemas.microsoft.com/office/drawing/2014/main" id="{7F871B54-9605-DE27-6748-4769E6B9A336}"/>
              </a:ext>
            </a:extLst>
          </p:cNvPr>
          <p:cNvSpPr/>
          <p:nvPr/>
        </p:nvSpPr>
        <p:spPr>
          <a:xfrm>
            <a:off x="4716" y="1147402"/>
            <a:ext cx="12192000" cy="5710598"/>
          </a:xfrm>
          <a:prstGeom prst="rect">
            <a:avLst/>
          </a:prstGeom>
          <a:solidFill>
            <a:schemeClr val="bg1">
              <a:lumMod val="75000"/>
              <a:alpha val="81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B043899B-F244-29D2-D621-F0156EB67301}"/>
              </a:ext>
            </a:extLst>
          </p:cNvPr>
          <p:cNvSpPr txBox="1"/>
          <p:nvPr/>
        </p:nvSpPr>
        <p:spPr>
          <a:xfrm>
            <a:off x="240633" y="1400405"/>
            <a:ext cx="11730788" cy="1178764"/>
          </a:xfrm>
          <a:prstGeom prst="roundRect">
            <a:avLst>
              <a:gd name="adj" fmla="val 4368"/>
            </a:avLst>
          </a:prstGeom>
          <a:solidFill>
            <a:schemeClr val="bg1"/>
          </a:solidFill>
          <a:ln w="19050">
            <a:solidFill>
              <a:schemeClr val="tx1"/>
            </a:solidFill>
          </a:ln>
        </p:spPr>
        <p:txBody>
          <a:bodyPr wrap="square">
            <a:noAutofit/>
          </a:bodyPr>
          <a:lstStyle/>
          <a:p>
            <a:endParaRPr lang="en-GB" sz="1200" b="1"/>
          </a:p>
        </p:txBody>
      </p:sp>
      <p:graphicFrame>
        <p:nvGraphicFramePr>
          <p:cNvPr id="5" name="Content Placeholder 2">
            <a:extLst>
              <a:ext uri="{FF2B5EF4-FFF2-40B4-BE49-F238E27FC236}">
                <a16:creationId xmlns:a16="http://schemas.microsoft.com/office/drawing/2014/main" id="{C71D09F4-4A0C-7DD3-C98F-EA403D25A724}"/>
              </a:ext>
            </a:extLst>
          </p:cNvPr>
          <p:cNvGraphicFramePr>
            <a:graphicFrameLocks noGrp="1"/>
          </p:cNvGraphicFramePr>
          <p:nvPr>
            <p:ph idx="1"/>
            <p:extLst>
              <p:ext uri="{D42A27DB-BD31-4B8C-83A1-F6EECF244321}">
                <p14:modId xmlns:p14="http://schemas.microsoft.com/office/powerpoint/2010/main" val="1357645328"/>
              </p:ext>
            </p:extLst>
          </p:nvPr>
        </p:nvGraphicFramePr>
        <p:xfrm>
          <a:off x="717419" y="1532996"/>
          <a:ext cx="10716712" cy="426720"/>
        </p:xfrm>
        <a:graphic>
          <a:graphicData uri="http://schemas.openxmlformats.org/drawingml/2006/table">
            <a:tbl>
              <a:tblPr firstRow="1" bandRow="1">
                <a:tableStyleId>{2D5ABB26-0587-4C30-8999-92F81FD0307C}</a:tableStyleId>
              </a:tblPr>
              <a:tblGrid>
                <a:gridCol w="376260">
                  <a:extLst>
                    <a:ext uri="{9D8B030D-6E8A-4147-A177-3AD203B41FA5}">
                      <a16:colId xmlns:a16="http://schemas.microsoft.com/office/drawing/2014/main" val="2327762774"/>
                    </a:ext>
                  </a:extLst>
                </a:gridCol>
                <a:gridCol w="1077756">
                  <a:extLst>
                    <a:ext uri="{9D8B030D-6E8A-4147-A177-3AD203B41FA5}">
                      <a16:colId xmlns:a16="http://schemas.microsoft.com/office/drawing/2014/main" val="3087683731"/>
                    </a:ext>
                  </a:extLst>
                </a:gridCol>
                <a:gridCol w="9262696">
                  <a:extLst>
                    <a:ext uri="{9D8B030D-6E8A-4147-A177-3AD203B41FA5}">
                      <a16:colId xmlns:a16="http://schemas.microsoft.com/office/drawing/2014/main" val="3900688893"/>
                    </a:ext>
                  </a:extLst>
                </a:gridCol>
              </a:tblGrid>
              <a:tr h="340822">
                <a:tc>
                  <a:txBody>
                    <a:bodyPr/>
                    <a:lstStyle/>
                    <a:p>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a:r>
                        <a:rPr lang="en-NZ" sz="1100" b="1">
                          <a:solidFill>
                            <a:schemeClr val="tx2"/>
                          </a:solidFill>
                          <a:latin typeface="+mj-lt"/>
                        </a:rPr>
                        <a:t>Basophil</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100" b="0">
                          <a:solidFill>
                            <a:schemeClr val="tx1"/>
                          </a:solidFill>
                        </a:rPr>
                        <a:t>Basophils contain granules that store a variety of molecules (including histamine and potent bronchoconstrictors).</a:t>
                      </a:r>
                      <a:r>
                        <a:rPr lang="en-NZ" sz="1100">
                          <a:solidFill>
                            <a:schemeClr val="tx1"/>
                          </a:solidFill>
                        </a:rPr>
                        <a:t> These cells can be activated via </a:t>
                      </a:r>
                      <a:r>
                        <a:rPr lang="en-NZ" sz="1100" err="1">
                          <a:solidFill>
                            <a:schemeClr val="tx1"/>
                          </a:solidFill>
                        </a:rPr>
                        <a:t>IgE</a:t>
                      </a:r>
                      <a:r>
                        <a:rPr lang="en-NZ" sz="1100">
                          <a:solidFill>
                            <a:schemeClr val="tx1"/>
                          </a:solidFill>
                        </a:rPr>
                        <a:t> binding, causing the secretion of cytokines </a:t>
                      </a:r>
                      <a:r>
                        <a:rPr lang="en-NZ" sz="1100" b="1">
                          <a:solidFill>
                            <a:schemeClr val="tx1"/>
                          </a:solidFill>
                        </a:rPr>
                        <a:t>IL-4</a:t>
                      </a:r>
                      <a:r>
                        <a:rPr lang="en-NZ" sz="1100">
                          <a:solidFill>
                            <a:schemeClr val="tx1"/>
                          </a:solidFill>
                        </a:rPr>
                        <a:t> and</a:t>
                      </a:r>
                      <a:r>
                        <a:rPr lang="en-NZ" sz="1100" b="1">
                          <a:solidFill>
                            <a:schemeClr val="tx1"/>
                          </a:solidFill>
                        </a:rPr>
                        <a:t> IL-13</a:t>
                      </a:r>
                      <a:r>
                        <a:rPr lang="en-NZ" sz="1100">
                          <a:solidFill>
                            <a:schemeClr val="tx1"/>
                          </a:solidFill>
                        </a:rPr>
                        <a:t> which promote Th2 differentiation.</a:t>
                      </a:r>
                      <a:r>
                        <a:rPr lang="en-NZ" sz="1100" baseline="30000">
                          <a:solidFill>
                            <a:schemeClr val="tx1"/>
                          </a:solidFill>
                        </a:rPr>
                        <a:t>1,2</a:t>
                      </a:r>
                      <a:r>
                        <a:rPr lang="en-NZ" sz="1100" baseline="0">
                          <a:solidFill>
                            <a:schemeClr val="tx1"/>
                          </a:solidFill>
                        </a:rPr>
                        <a:t> </a:t>
                      </a:r>
                      <a:r>
                        <a:rPr lang="en-NZ" sz="1100" b="1" kern="1200">
                          <a:solidFill>
                            <a:schemeClr val="tx1"/>
                          </a:solidFill>
                          <a:latin typeface="+mn-lt"/>
                          <a:ea typeface="+mn-ea"/>
                          <a:cs typeface="+mn-cs"/>
                        </a:rPr>
                        <a:t>TSLP </a:t>
                      </a:r>
                      <a:r>
                        <a:rPr lang="en-NZ" sz="1100" b="0" kern="1200">
                          <a:solidFill>
                            <a:schemeClr val="tx1"/>
                          </a:solidFill>
                          <a:latin typeface="+mn-lt"/>
                          <a:ea typeface="+mn-ea"/>
                          <a:cs typeface="+mn-cs"/>
                        </a:rPr>
                        <a:t>is also understood to </a:t>
                      </a:r>
                      <a:r>
                        <a:rPr lang="en-NZ" sz="1100" baseline="0">
                          <a:solidFill>
                            <a:schemeClr val="tx1"/>
                          </a:solidFill>
                        </a:rPr>
                        <a:t>directly influence basophil activation.</a:t>
                      </a:r>
                      <a:r>
                        <a:rPr lang="en-NZ" sz="1100" b="0" kern="1200" baseline="30000">
                          <a:solidFill>
                            <a:schemeClr val="tx1"/>
                          </a:solidFill>
                          <a:latin typeface="+mn-lt"/>
                          <a:ea typeface="+mn-ea"/>
                          <a:cs typeface="+mn-cs"/>
                        </a:rPr>
                        <a:t>3</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732403584"/>
                  </a:ext>
                </a:extLst>
              </a:tr>
            </a:tbl>
          </a:graphicData>
        </a:graphic>
      </p:graphicFrame>
      <p:pic>
        <p:nvPicPr>
          <p:cNvPr id="6" name="Picture 5">
            <a:extLst>
              <a:ext uri="{FF2B5EF4-FFF2-40B4-BE49-F238E27FC236}">
                <a16:creationId xmlns:a16="http://schemas.microsoft.com/office/drawing/2014/main" id="{16CCFF69-A4CB-6930-2C51-1026E6539C8B}"/>
              </a:ext>
            </a:extLst>
          </p:cNvPr>
          <p:cNvPicPr>
            <a:picLocks noChangeAspect="1"/>
          </p:cNvPicPr>
          <p:nvPr/>
        </p:nvPicPr>
        <p:blipFill>
          <a:blip r:embed="rId15"/>
          <a:stretch>
            <a:fillRect/>
          </a:stretch>
        </p:blipFill>
        <p:spPr>
          <a:xfrm>
            <a:off x="744947" y="1571138"/>
            <a:ext cx="334049" cy="355601"/>
          </a:xfrm>
          <a:prstGeom prst="rect">
            <a:avLst/>
          </a:prstGeom>
        </p:spPr>
      </p:pic>
      <p:sp>
        <p:nvSpPr>
          <p:cNvPr id="9" name="TextBox 8">
            <a:extLst>
              <a:ext uri="{FF2B5EF4-FFF2-40B4-BE49-F238E27FC236}">
                <a16:creationId xmlns:a16="http://schemas.microsoft.com/office/drawing/2014/main" id="{83E8FFCA-4C51-2530-A9B0-B85943480F1C}"/>
              </a:ext>
            </a:extLst>
          </p:cNvPr>
          <p:cNvSpPr txBox="1"/>
          <p:nvPr/>
        </p:nvSpPr>
        <p:spPr>
          <a:xfrm>
            <a:off x="488198" y="2054428"/>
            <a:ext cx="1120820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a:ln>
                  <a:noFill/>
                </a:ln>
                <a:solidFill>
                  <a:srgbClr val="656665"/>
                </a:solidFill>
                <a:effectLst/>
                <a:uLnTx/>
                <a:uFillTx/>
                <a:latin typeface="Calibri"/>
                <a:ea typeface="+mn-ea"/>
                <a:cs typeface="+mn-cs"/>
              </a:rPr>
              <a:t>Abbreviations</a:t>
            </a:r>
            <a:r>
              <a:rPr kumimoji="0" lang="en-GB" sz="800" b="0" i="0" u="none" strike="noStrike" kern="1200" cap="none" spc="20" normalizeH="0" baseline="0" noProof="0">
                <a:ln>
                  <a:noFill/>
                </a:ln>
                <a:solidFill>
                  <a:srgbClr val="656665"/>
                </a:solidFill>
                <a:effectLst/>
                <a:uLnTx/>
                <a:uFillTx/>
                <a:latin typeface="Calibri"/>
                <a:ea typeface="+mn-ea"/>
                <a:cs typeface="+mn-cs"/>
              </a:rPr>
              <a:t>: IL-interleukin; ILC2, innate lymphoid precursor 2 cell; TSLP,  thymic stromal lymphopoietin.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a:ln>
                  <a:noFill/>
                </a:ln>
                <a:solidFill>
                  <a:srgbClr val="656665"/>
                </a:solidFill>
                <a:effectLst/>
                <a:uLnTx/>
                <a:uFillTx/>
                <a:latin typeface="Calibri"/>
                <a:ea typeface="+mn-ea"/>
                <a:cs typeface="+mn-cs"/>
              </a:rPr>
              <a:t>References</a:t>
            </a:r>
            <a:r>
              <a:rPr kumimoji="0" lang="en-GB" sz="800" b="0" i="0" u="none" strike="noStrike" kern="1200" cap="none" spc="20" normalizeH="0" baseline="0" noProof="0">
                <a:ln>
                  <a:noFill/>
                </a:ln>
                <a:solidFill>
                  <a:srgbClr val="656665"/>
                </a:solidFill>
                <a:effectLst/>
                <a:uLnTx/>
                <a:uFillTx/>
                <a:latin typeface="Calibri"/>
                <a:ea typeface="+mn-ea"/>
                <a:cs typeface="+mn-cs"/>
              </a:rPr>
              <a:t>: 1. Janeway ICA et al. Immunobiology: The Immune System in Health and Disease. 5th edition. New York: Garland Science; 2001. Glossary. Available from: https://www.ncbi.nlm.nih.gov/books/NBK10759/; 2.</a:t>
            </a:r>
            <a:r>
              <a:rPr kumimoji="0" lang="en-GB" sz="800" b="1" i="0" u="none" strike="noStrike" kern="1200" cap="none" spc="20" normalizeH="0" baseline="0" noProof="0">
                <a:ln>
                  <a:noFill/>
                </a:ln>
                <a:solidFill>
                  <a:srgbClr val="656665"/>
                </a:solidFill>
                <a:effectLst/>
                <a:uLnTx/>
                <a:uFillTx/>
                <a:latin typeface="Calibri"/>
                <a:ea typeface="+mn-ea"/>
                <a:cs typeface="+mn-cs"/>
              </a:rPr>
              <a:t> </a:t>
            </a:r>
            <a:r>
              <a:rPr kumimoji="0" lang="en-GB" sz="800" b="0" i="0" u="none" strike="noStrike" kern="1200" cap="none" spc="20" normalizeH="0" baseline="0" noProof="0">
                <a:ln>
                  <a:noFill/>
                </a:ln>
                <a:solidFill>
                  <a:srgbClr val="656665"/>
                </a:solidFill>
                <a:effectLst/>
                <a:uLnTx/>
                <a:uFillTx/>
                <a:latin typeface="Calibri"/>
                <a:ea typeface="+mn-ea"/>
                <a:cs typeface="+mn-cs"/>
              </a:rPr>
              <a:t>Stone KD et al. J Allergy Clin Immunol. 2010;125(2 Suppl 2):S73–S80; 3. Gauvreau GM et al. Expert Opin Ther Targets. 2020;24(8):777–792.</a:t>
            </a:r>
          </a:p>
        </p:txBody>
      </p:sp>
      <p:grpSp>
        <p:nvGrpSpPr>
          <p:cNvPr id="10" name="Group 9">
            <a:extLst>
              <a:ext uri="{FF2B5EF4-FFF2-40B4-BE49-F238E27FC236}">
                <a16:creationId xmlns:a16="http://schemas.microsoft.com/office/drawing/2014/main" id="{B03345C5-3A1C-2672-8C3E-AFBCED0E62F6}"/>
              </a:ext>
            </a:extLst>
          </p:cNvPr>
          <p:cNvGrpSpPr/>
          <p:nvPr/>
        </p:nvGrpSpPr>
        <p:grpSpPr>
          <a:xfrm>
            <a:off x="11465076" y="1157906"/>
            <a:ext cx="621053" cy="621053"/>
            <a:chOff x="8845740" y="1471144"/>
            <a:chExt cx="621053" cy="621053"/>
          </a:xfrm>
        </p:grpSpPr>
        <p:sp>
          <p:nvSpPr>
            <p:cNvPr id="12" name="Oval 11">
              <a:extLst>
                <a:ext uri="{FF2B5EF4-FFF2-40B4-BE49-F238E27FC236}">
                  <a16:creationId xmlns:a16="http://schemas.microsoft.com/office/drawing/2014/main" id="{008846DE-5C9C-A1AB-1C3E-E7649BD85BCB}"/>
                </a:ext>
              </a:extLst>
            </p:cNvPr>
            <p:cNvSpPr>
              <a:spLocks noChangeAspect="1"/>
            </p:cNvSpPr>
            <p:nvPr/>
          </p:nvSpPr>
          <p:spPr>
            <a:xfrm>
              <a:off x="8904267" y="1527003"/>
              <a:ext cx="504000" cy="504000"/>
            </a:xfrm>
            <a:prstGeom prst="ellipse">
              <a:avLst/>
            </a:prstGeom>
            <a:solidFill>
              <a:srgbClr val="59099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3">
              <a:hlinkClick r:id="rId12" action="ppaction://hlinksldjump"/>
              <a:extLst>
                <a:ext uri="{FF2B5EF4-FFF2-40B4-BE49-F238E27FC236}">
                  <a16:creationId xmlns:a16="http://schemas.microsoft.com/office/drawing/2014/main" id="{D9265634-9971-8172-0EAA-40BBC76D16C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8845740" y="1471144"/>
              <a:ext cx="621053" cy="621053"/>
            </a:xfrm>
            <a:prstGeom prst="rect">
              <a:avLst/>
            </a:prstGeom>
          </p:spPr>
        </p:pic>
      </p:grpSp>
    </p:spTree>
    <p:extLst>
      <p:ext uri="{BB962C8B-B14F-4D97-AF65-F5344CB8AC3E}">
        <p14:creationId xmlns:p14="http://schemas.microsoft.com/office/powerpoint/2010/main" val="4969814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C9B61BA-086A-3DEA-CB0F-933EFC7370A6}"/>
              </a:ext>
            </a:extLst>
          </p:cNvPr>
          <p:cNvSpPr txBox="1"/>
          <p:nvPr/>
        </p:nvSpPr>
        <p:spPr>
          <a:xfrm>
            <a:off x="9496222" y="4608408"/>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25" name="TextBox 24">
            <a:extLst>
              <a:ext uri="{FF2B5EF4-FFF2-40B4-BE49-F238E27FC236}">
                <a16:creationId xmlns:a16="http://schemas.microsoft.com/office/drawing/2014/main" id="{B088329E-D528-7FDC-C4CF-D2BF0C9B2845}"/>
              </a:ext>
            </a:extLst>
          </p:cNvPr>
          <p:cNvSpPr txBox="1"/>
          <p:nvPr/>
        </p:nvSpPr>
        <p:spPr>
          <a:xfrm>
            <a:off x="8832419" y="4129627"/>
            <a:ext cx="278923"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sp>
        <p:nvSpPr>
          <p:cNvPr id="8" name="Footer Placeholder 1">
            <a:extLst>
              <a:ext uri="{FF2B5EF4-FFF2-40B4-BE49-F238E27FC236}">
                <a16:creationId xmlns:a16="http://schemas.microsoft.com/office/drawing/2014/main" id="{E4A3994A-BB0D-33CF-61CD-FC2A837787D6}"/>
              </a:ext>
            </a:extLst>
          </p:cNvPr>
          <p:cNvSpPr>
            <a:spLocks noGrp="1"/>
          </p:cNvSpPr>
          <p:nvPr>
            <p:ph type="ftr" sz="quarter" idx="11"/>
          </p:nvPr>
        </p:nvSpPr>
        <p:spPr>
          <a:xfrm>
            <a:off x="551118" y="5463418"/>
            <a:ext cx="10312790" cy="1335150"/>
          </a:xfrm>
        </p:spPr>
        <p:txBody>
          <a:bodyPr/>
          <a:lstStyle/>
          <a:p>
            <a:pPr>
              <a:lnSpc>
                <a:spcPct val="107000"/>
              </a:lnSpc>
              <a:spcAft>
                <a:spcPts val="800"/>
              </a:spcAft>
            </a:pPr>
            <a:br>
              <a:rPr lang="en-GB" sz="750" b="1" dirty="0"/>
            </a:br>
            <a:br>
              <a:rPr lang="en-GB" sz="750" dirty="0"/>
            </a:br>
            <a:br>
              <a:rPr lang="en-GB" sz="750" b="1" dirty="0"/>
            </a:br>
            <a:br>
              <a:rPr lang="en-GB" sz="750" dirty="0"/>
            </a:br>
            <a:r>
              <a:rPr lang="en-GB" sz="750" b="1" dirty="0"/>
              <a:t>Mechanisms underlying non-eosinophilic inflammation in asthma and the relevance of TSLP in its potential effects on macrophages both require further elucidation. The information presented in this image has been simplified for illustration purposes only and does not imply clinical benefit or relevance. </a:t>
            </a:r>
            <a:r>
              <a:rPr lang="en-GB" sz="750" dirty="0"/>
              <a:t>Figure adapted from Gauvreau GM, et al. Expert </a:t>
            </a:r>
            <a:r>
              <a:rPr lang="en-GB" sz="750" dirty="0" err="1"/>
              <a:t>Opin</a:t>
            </a:r>
            <a:r>
              <a:rPr lang="en-GB" sz="750" dirty="0"/>
              <a:t> </a:t>
            </a:r>
            <a:r>
              <a:rPr lang="en-GB" sz="750" dirty="0" err="1"/>
              <a:t>Ther</a:t>
            </a:r>
            <a:r>
              <a:rPr lang="en-GB" sz="750" dirty="0"/>
              <a:t> Targets. 2020;24:777–792, which was based on </a:t>
            </a:r>
            <a:r>
              <a:rPr lang="en-GB" sz="750" dirty="0" err="1"/>
              <a:t>Brusselle</a:t>
            </a:r>
            <a:r>
              <a:rPr lang="en-GB" sz="750" dirty="0"/>
              <a:t> G, </a:t>
            </a:r>
            <a:r>
              <a:rPr lang="en-GB" sz="750" dirty="0" err="1"/>
              <a:t>Bracke</a:t>
            </a:r>
            <a:r>
              <a:rPr lang="en-GB" sz="750" dirty="0"/>
              <a:t> K. Ann Am </a:t>
            </a:r>
            <a:r>
              <a:rPr lang="en-GB" sz="750" dirty="0" err="1"/>
              <a:t>Thorac</a:t>
            </a:r>
            <a:r>
              <a:rPr lang="en-GB" sz="750" dirty="0"/>
              <a:t> Soc. 2014;11:S322–S328, </a:t>
            </a:r>
            <a:r>
              <a:rPr lang="en-GB" sz="750" dirty="0" err="1"/>
              <a:t>Brusselle</a:t>
            </a:r>
            <a:r>
              <a:rPr lang="en-GB" sz="750" dirty="0"/>
              <a:t> G, et al. Nat Med. 2013;19:977–979; Lambrecht BN, Hammad H. Nat Immunol. 2015;16:45–56; and </a:t>
            </a:r>
            <a:r>
              <a:rPr lang="en-GB" sz="750" dirty="0" err="1">
                <a:effectLst/>
                <a:latin typeface="Calibri"/>
                <a:ea typeface="Calibri" panose="020F0502020204030204" pitchFamily="34" charset="0"/>
                <a:cs typeface="Times New Roman"/>
              </a:rPr>
              <a:t>Brightling</a:t>
            </a:r>
            <a:r>
              <a:rPr lang="en-GB" sz="750" dirty="0">
                <a:effectLst/>
                <a:latin typeface="Calibri"/>
                <a:ea typeface="Calibri" panose="020F0502020204030204" pitchFamily="34" charset="0"/>
                <a:cs typeface="Times New Roman"/>
              </a:rPr>
              <a:t> CE, et al. N </a:t>
            </a:r>
            <a:r>
              <a:rPr lang="en-GB" sz="750" dirty="0" err="1">
                <a:effectLst/>
                <a:latin typeface="Calibri"/>
                <a:ea typeface="Calibri" panose="020F0502020204030204" pitchFamily="34" charset="0"/>
                <a:cs typeface="Times New Roman"/>
              </a:rPr>
              <a:t>Engl</a:t>
            </a:r>
            <a:r>
              <a:rPr lang="en-GB" sz="750" dirty="0">
                <a:effectLst/>
                <a:latin typeface="Calibri"/>
                <a:ea typeface="Calibri" panose="020F0502020204030204" pitchFamily="34" charset="0"/>
                <a:cs typeface="Times New Roman"/>
              </a:rPr>
              <a:t> J Med. 2021;385(18):1669–1679. Additional figure adaptations</a:t>
            </a:r>
            <a:r>
              <a:rPr lang="en-GB" sz="750" dirty="0">
                <a:latin typeface="Calibri"/>
                <a:ea typeface="Calibri" panose="020F0502020204030204" pitchFamily="34" charset="0"/>
                <a:cs typeface="Times New Roman"/>
              </a:rPr>
              <a:t> from Davis JD, et al. Mucosal Immunol. 2021;14:978–990. </a:t>
            </a:r>
            <a:r>
              <a:rPr lang="en-GB" sz="750" dirty="0"/>
              <a:t>*Blockade of TSLP has suggested inhibition of pathways beyond type 2 inflammation. More recent evidence also suggests that Th1/17-driven neutrophilic pathways may not be key drivers of this type of inflammation.</a:t>
            </a:r>
            <a:r>
              <a:rPr lang="en-GB" sz="750" baseline="30000" dirty="0"/>
              <a:t>17–19</a:t>
            </a:r>
            <a:r>
              <a:rPr lang="en-GB" sz="750" dirty="0"/>
              <a:t> </a:t>
            </a:r>
            <a:r>
              <a:rPr lang="en-GB" sz="750" b="1" dirty="0"/>
              <a:t>Abbreviations</a:t>
            </a:r>
            <a:r>
              <a:rPr lang="en-GB" sz="750" dirty="0"/>
              <a:t>: </a:t>
            </a:r>
            <a:r>
              <a:rPr lang="en-GB" sz="750" dirty="0" err="1"/>
              <a:t>IgE</a:t>
            </a:r>
            <a:r>
              <a:rPr lang="en-GB" sz="750" dirty="0"/>
              <a:t>, immunoglobulin E; IL, interleukin; ILC2, type 2 innate lymphoid cell; T2, type 2; Th, T helper; TSLP, thymic stromal lymphopoietin. </a:t>
            </a:r>
            <a:r>
              <a:rPr lang="en-GB" sz="750" b="1" dirty="0"/>
              <a:t>References</a:t>
            </a:r>
            <a:r>
              <a:rPr lang="en-GB" sz="750" dirty="0"/>
              <a:t>: 1. Gauvreau GM, et al. Expert </a:t>
            </a:r>
            <a:r>
              <a:rPr lang="en-GB" sz="750" dirty="0" err="1"/>
              <a:t>Opin</a:t>
            </a:r>
            <a:r>
              <a:rPr lang="en-GB" sz="750" dirty="0"/>
              <a:t> </a:t>
            </a:r>
            <a:r>
              <a:rPr lang="en-GB" sz="750" dirty="0" err="1"/>
              <a:t>Ther</a:t>
            </a:r>
            <a:r>
              <a:rPr lang="en-GB" sz="750" dirty="0"/>
              <a:t> Targets. 2020;24:777–792; 2. </a:t>
            </a:r>
            <a:r>
              <a:rPr lang="en-GB" sz="750" dirty="0" err="1"/>
              <a:t>Porsbjerg</a:t>
            </a:r>
            <a:r>
              <a:rPr lang="en-GB" sz="750" dirty="0"/>
              <a:t> CM, et al. </a:t>
            </a:r>
            <a:r>
              <a:rPr lang="en-GB" sz="750" dirty="0" err="1"/>
              <a:t>Eur</a:t>
            </a:r>
            <a:r>
              <a:rPr lang="en-GB" sz="750" dirty="0"/>
              <a:t> Respir J. 2020;56:2000260; 3. Roan F, et al. J Clin Invest. 2019;129:1441–1451; 4. </a:t>
            </a:r>
            <a:r>
              <a:rPr lang="en-GB" sz="750" dirty="0" err="1"/>
              <a:t>Varricchi</a:t>
            </a:r>
            <a:r>
              <a:rPr lang="en-GB" sz="750" dirty="0"/>
              <a:t> G, et al. Front Immunol. 2018;9:1595; 5. Altman MC, et al. J Clin Invest. 2019;129:4979–4991; 6. </a:t>
            </a:r>
            <a:r>
              <a:rPr lang="en-GB" sz="750" dirty="0" err="1"/>
              <a:t>Allakhverdi</a:t>
            </a:r>
            <a:r>
              <a:rPr lang="en-GB" sz="750" dirty="0"/>
              <a:t> Z, et al. J Exp Med. 2007;204:253–258; 7. Kato A, et al. J Immunol. 2007;179:1080–1087; 8. </a:t>
            </a:r>
            <a:r>
              <a:rPr lang="en-GB" sz="750" dirty="0" err="1"/>
              <a:t>Kouzaki</a:t>
            </a:r>
            <a:r>
              <a:rPr lang="en-GB" sz="750" dirty="0"/>
              <a:t> H, et al. J Immunol. 2009;183(2)1427–1434; 9. Cohn L. J Clin Invest. 2006;116(2):306–308; 10. </a:t>
            </a:r>
            <a:r>
              <a:rPr lang="en-GB" sz="750" dirty="0" err="1"/>
              <a:t>Brusselle</a:t>
            </a:r>
            <a:r>
              <a:rPr lang="en-GB" sz="750" dirty="0"/>
              <a:t> GG and </a:t>
            </a:r>
            <a:r>
              <a:rPr lang="en-GB" sz="750" dirty="0" err="1"/>
              <a:t>Koppelman</a:t>
            </a:r>
            <a:r>
              <a:rPr lang="en-GB" sz="750" dirty="0"/>
              <a:t> GH. N </a:t>
            </a:r>
            <a:r>
              <a:rPr lang="en-GB" sz="750" dirty="0" err="1"/>
              <a:t>Engl</a:t>
            </a:r>
            <a:r>
              <a:rPr lang="en-GB" sz="750" dirty="0"/>
              <a:t> J Med. 2022;386(2):157–171; 11. </a:t>
            </a:r>
            <a:r>
              <a:rPr lang="en-US" sz="750" dirty="0"/>
              <a:t>Janeway ICA et al. Immunobiology: The Immune System in Health and Disease. 5th edition. New York: Garland Science; 2001. Glossary. Available from: https://www.ncbi.nlm.nih.gov/books/NBK10759/; 12. </a:t>
            </a:r>
            <a:r>
              <a:rPr lang="en-GB" sz="750" dirty="0"/>
              <a:t>Davis JD and </a:t>
            </a:r>
            <a:r>
              <a:rPr lang="en-GB" sz="750" dirty="0" err="1"/>
              <a:t>Wypych</a:t>
            </a:r>
            <a:r>
              <a:rPr lang="en-GB" sz="750" dirty="0"/>
              <a:t> TP. Mucosal Immunology. 2021;14:978–990; 13. </a:t>
            </a:r>
            <a:r>
              <a:rPr lang="en-GB" sz="750" dirty="0" err="1">
                <a:effectLst/>
                <a:latin typeface="Calibri"/>
                <a:ea typeface="Calibri" panose="020F0502020204030204" pitchFamily="34" charset="0"/>
                <a:cs typeface="Times New Roman"/>
              </a:rPr>
              <a:t>Brightling</a:t>
            </a:r>
            <a:r>
              <a:rPr lang="en-GB" sz="750" dirty="0">
                <a:effectLst/>
                <a:latin typeface="Calibri"/>
                <a:ea typeface="Calibri" panose="020F0502020204030204" pitchFamily="34" charset="0"/>
                <a:cs typeface="Times New Roman"/>
              </a:rPr>
              <a:t> CE, et al. N </a:t>
            </a:r>
            <a:r>
              <a:rPr lang="en-GB" sz="750" dirty="0" err="1">
                <a:effectLst/>
                <a:latin typeface="Calibri"/>
                <a:ea typeface="Calibri" panose="020F0502020204030204" pitchFamily="34" charset="0"/>
                <a:cs typeface="Times New Roman"/>
              </a:rPr>
              <a:t>Engl</a:t>
            </a:r>
            <a:r>
              <a:rPr lang="en-GB" sz="750" dirty="0">
                <a:effectLst/>
                <a:latin typeface="Calibri"/>
                <a:ea typeface="Calibri" panose="020F0502020204030204" pitchFamily="34" charset="0"/>
                <a:cs typeface="Times New Roman"/>
              </a:rPr>
              <a:t> J Med. 2002; 346:1699–1705; 14. </a:t>
            </a:r>
            <a:r>
              <a:rPr lang="da-DK" sz="750" dirty="0">
                <a:effectLst/>
                <a:latin typeface="Calibri"/>
                <a:ea typeface="Calibri" panose="020F0502020204030204" pitchFamily="34" charset="0"/>
                <a:cs typeface="Times New Roman"/>
              </a:rPr>
              <a:t>Begueret H, et al. Thorax. 2007;62:8–15; 15. Krystel-Whittemore M, et al. Front Immunol. 2016;6:620; 16. </a:t>
            </a:r>
            <a:r>
              <a:rPr kumimoji="0" lang="en-GB" sz="750" b="0" i="0" u="none" strike="noStrike" kern="1200" cap="none" spc="20" normalizeH="0" baseline="0" noProof="0" dirty="0">
                <a:ln>
                  <a:noFill/>
                </a:ln>
                <a:solidFill>
                  <a:srgbClr val="656665"/>
                </a:solidFill>
                <a:effectLst/>
                <a:uLnTx/>
                <a:uFillTx/>
                <a:latin typeface="Calibri"/>
                <a:ea typeface="+mn-ea"/>
                <a:cs typeface="+mn-cs"/>
              </a:rPr>
              <a:t>Gao H et al. J Immunol Res. 2017;3743048; </a:t>
            </a:r>
            <a:r>
              <a:rPr lang="en-GB" sz="750" dirty="0">
                <a:solidFill>
                  <a:srgbClr val="656665"/>
                </a:solidFill>
                <a:latin typeface="Calibri"/>
              </a:rPr>
              <a:t>17. Diver S, et al. Lancet Respir Med. 2021;9(11):1299–1312; 18. </a:t>
            </a:r>
            <a:r>
              <a:rPr lang="en-GB" sz="750" dirty="0" err="1">
                <a:solidFill>
                  <a:srgbClr val="656665"/>
                </a:solidFill>
                <a:latin typeface="Calibri"/>
              </a:rPr>
              <a:t>Sverrild</a:t>
            </a:r>
            <a:r>
              <a:rPr lang="en-GB" sz="750" dirty="0">
                <a:solidFill>
                  <a:srgbClr val="656665"/>
                </a:solidFill>
                <a:latin typeface="Calibri"/>
              </a:rPr>
              <a:t> A, et al. </a:t>
            </a:r>
            <a:r>
              <a:rPr lang="en-GB" sz="750" dirty="0" err="1">
                <a:solidFill>
                  <a:srgbClr val="656665"/>
                </a:solidFill>
                <a:latin typeface="Calibri"/>
              </a:rPr>
              <a:t>Eur</a:t>
            </a:r>
            <a:r>
              <a:rPr lang="en-GB" sz="750" dirty="0">
                <a:solidFill>
                  <a:srgbClr val="656665"/>
                </a:solidFill>
                <a:latin typeface="Calibri"/>
              </a:rPr>
              <a:t> Respir J. 2022;59:2101296; 19. </a:t>
            </a:r>
            <a:r>
              <a:rPr lang="en-GB" sz="750" dirty="0" err="1">
                <a:solidFill>
                  <a:srgbClr val="656665"/>
                </a:solidFill>
                <a:latin typeface="Calibri"/>
              </a:rPr>
              <a:t>Brightling</a:t>
            </a:r>
            <a:r>
              <a:rPr lang="en-GB" sz="750" dirty="0">
                <a:solidFill>
                  <a:srgbClr val="656665"/>
                </a:solidFill>
                <a:latin typeface="Calibri"/>
              </a:rPr>
              <a:t> CE, et al. N Eng J Med. 2021;385:1669-1679. </a:t>
            </a:r>
            <a:br>
              <a:rPr lang="en-GB" sz="750" dirty="0">
                <a:highlight>
                  <a:srgbClr val="FFFF00"/>
                </a:highlight>
              </a:rPr>
            </a:br>
            <a:r>
              <a:rPr lang="en-GB" altLang="zh-CN" sz="700" dirty="0"/>
              <a:t>CN-</a:t>
            </a:r>
            <a:r>
              <a:rPr lang="en-US" altLang="zh-CN" sz="700" dirty="0"/>
              <a:t>142657</a:t>
            </a:r>
            <a:r>
              <a:rPr lang="en-GB" altLang="zh-CN" sz="700" dirty="0"/>
              <a:t> | </a:t>
            </a:r>
            <a:r>
              <a:rPr lang="en-US" altLang="zh-CN" sz="700" dirty="0"/>
              <a:t>DECEMBER</a:t>
            </a:r>
            <a:r>
              <a:rPr lang="en-GB" altLang="zh-CN" sz="700" dirty="0"/>
              <a:t> 2024</a:t>
            </a:r>
          </a:p>
        </p:txBody>
      </p:sp>
      <p:pic>
        <p:nvPicPr>
          <p:cNvPr id="18" name="Picture 17">
            <a:extLst>
              <a:ext uri="{FF2B5EF4-FFF2-40B4-BE49-F238E27FC236}">
                <a16:creationId xmlns:a16="http://schemas.microsoft.com/office/drawing/2014/main" id="{D57417EF-882A-EBAC-B750-BB27A93CF976}"/>
              </a:ext>
            </a:extLst>
          </p:cNvPr>
          <p:cNvPicPr>
            <a:picLocks noChangeAspect="1"/>
          </p:cNvPicPr>
          <p:nvPr/>
        </p:nvPicPr>
        <p:blipFill>
          <a:blip r:embed="rId3"/>
          <a:stretch>
            <a:fillRect/>
          </a:stretch>
        </p:blipFill>
        <p:spPr>
          <a:xfrm>
            <a:off x="1108427" y="1249014"/>
            <a:ext cx="9321592" cy="3444539"/>
          </a:xfrm>
          <a:prstGeom prst="rect">
            <a:avLst/>
          </a:prstGeom>
        </p:spPr>
      </p:pic>
      <p:sp>
        <p:nvSpPr>
          <p:cNvPr id="19" name="TextBox 18">
            <a:extLst>
              <a:ext uri="{FF2B5EF4-FFF2-40B4-BE49-F238E27FC236}">
                <a16:creationId xmlns:a16="http://schemas.microsoft.com/office/drawing/2014/main" id="{5CF2CEAD-750A-DF13-29D6-FEF88CAC91B0}"/>
              </a:ext>
            </a:extLst>
          </p:cNvPr>
          <p:cNvSpPr txBox="1"/>
          <p:nvPr/>
        </p:nvSpPr>
        <p:spPr>
          <a:xfrm>
            <a:off x="8085055" y="2949020"/>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5" name="TextBox 14">
            <a:extLst>
              <a:ext uri="{FF2B5EF4-FFF2-40B4-BE49-F238E27FC236}">
                <a16:creationId xmlns:a16="http://schemas.microsoft.com/office/drawing/2014/main" id="{54E390FB-69E3-E59E-AB1B-D9049F847493}"/>
              </a:ext>
            </a:extLst>
          </p:cNvPr>
          <p:cNvSpPr txBox="1"/>
          <p:nvPr/>
        </p:nvSpPr>
        <p:spPr>
          <a:xfrm>
            <a:off x="9576028" y="2181074"/>
            <a:ext cx="51457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Goblet cell</a:t>
            </a:r>
          </a:p>
        </p:txBody>
      </p:sp>
      <p:sp>
        <p:nvSpPr>
          <p:cNvPr id="16" name="TextBox 15">
            <a:extLst>
              <a:ext uri="{FF2B5EF4-FFF2-40B4-BE49-F238E27FC236}">
                <a16:creationId xmlns:a16="http://schemas.microsoft.com/office/drawing/2014/main" id="{B2EAE38D-692C-BD97-DB38-F92D28B472AD}"/>
              </a:ext>
            </a:extLst>
          </p:cNvPr>
          <p:cNvSpPr txBox="1"/>
          <p:nvPr/>
        </p:nvSpPr>
        <p:spPr>
          <a:xfrm>
            <a:off x="8863209" y="2181074"/>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17" name="TextBox 16">
            <a:extLst>
              <a:ext uri="{FF2B5EF4-FFF2-40B4-BE49-F238E27FC236}">
                <a16:creationId xmlns:a16="http://schemas.microsoft.com/office/drawing/2014/main" id="{1EEF237F-A9AD-6AD7-AD43-D8DEE3C56FAE}"/>
              </a:ext>
            </a:extLst>
          </p:cNvPr>
          <p:cNvSpPr txBox="1"/>
          <p:nvPr/>
        </p:nvSpPr>
        <p:spPr>
          <a:xfrm>
            <a:off x="7538482" y="2220830"/>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Tuft cell</a:t>
            </a:r>
          </a:p>
        </p:txBody>
      </p:sp>
      <p:pic>
        <p:nvPicPr>
          <p:cNvPr id="21" name="Picture 12">
            <a:extLst>
              <a:ext uri="{FF2B5EF4-FFF2-40B4-BE49-F238E27FC236}">
                <a16:creationId xmlns:a16="http://schemas.microsoft.com/office/drawing/2014/main" id="{1E825F3C-A05A-F9C5-1546-87EC2AF0BC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556"/>
          <a:stretch/>
        </p:blipFill>
        <p:spPr bwMode="auto">
          <a:xfrm>
            <a:off x="0" y="1951931"/>
            <a:ext cx="1254141" cy="282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a:extLst>
              <a:ext uri="{FF2B5EF4-FFF2-40B4-BE49-F238E27FC236}">
                <a16:creationId xmlns:a16="http://schemas.microsoft.com/office/drawing/2014/main" id="{FA79FF24-2831-88FA-F027-13D2FFFFD5E2}"/>
              </a:ext>
            </a:extLst>
          </p:cNvPr>
          <p:cNvPicPr>
            <a:picLocks noChangeAspect="1"/>
          </p:cNvPicPr>
          <p:nvPr/>
        </p:nvPicPr>
        <p:blipFill>
          <a:blip r:embed="rId5"/>
          <a:stretch>
            <a:fillRect/>
          </a:stretch>
        </p:blipFill>
        <p:spPr>
          <a:xfrm>
            <a:off x="2511903" y="4739941"/>
            <a:ext cx="8061297" cy="426747"/>
          </a:xfrm>
          <a:prstGeom prst="rect">
            <a:avLst/>
          </a:prstGeom>
        </p:spPr>
      </p:pic>
      <p:grpSp>
        <p:nvGrpSpPr>
          <p:cNvPr id="61" name="Group 60">
            <a:extLst>
              <a:ext uri="{FF2B5EF4-FFF2-40B4-BE49-F238E27FC236}">
                <a16:creationId xmlns:a16="http://schemas.microsoft.com/office/drawing/2014/main" id="{36B9BE2B-332A-C6F7-E188-00F53EE2966E}"/>
              </a:ext>
            </a:extLst>
          </p:cNvPr>
          <p:cNvGrpSpPr/>
          <p:nvPr/>
        </p:nvGrpSpPr>
        <p:grpSpPr>
          <a:xfrm>
            <a:off x="1429449" y="3311834"/>
            <a:ext cx="990108" cy="1228226"/>
            <a:chOff x="1340815" y="3354727"/>
            <a:chExt cx="990088" cy="1228201"/>
          </a:xfrm>
        </p:grpSpPr>
        <p:sp>
          <p:nvSpPr>
            <p:cNvPr id="2497" name="Freeform 2436">
              <a:extLst>
                <a:ext uri="{FF2B5EF4-FFF2-40B4-BE49-F238E27FC236}">
                  <a16:creationId xmlns:a16="http://schemas.microsoft.com/office/drawing/2014/main" id="{1EEB372B-D232-53FE-781A-8958E2436234}"/>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8" name="Freeform 2438">
              <a:extLst>
                <a:ext uri="{FF2B5EF4-FFF2-40B4-BE49-F238E27FC236}">
                  <a16:creationId xmlns:a16="http://schemas.microsoft.com/office/drawing/2014/main" id="{2B565085-0676-924A-B74E-A72DE874DBDA}"/>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63" name="Group 62">
            <a:extLst>
              <a:ext uri="{FF2B5EF4-FFF2-40B4-BE49-F238E27FC236}">
                <a16:creationId xmlns:a16="http://schemas.microsoft.com/office/drawing/2014/main" id="{89483CD2-663B-C1FC-5FF4-FE87CAAC5146}"/>
              </a:ext>
            </a:extLst>
          </p:cNvPr>
          <p:cNvGrpSpPr/>
          <p:nvPr/>
        </p:nvGrpSpPr>
        <p:grpSpPr>
          <a:xfrm rot="16200000">
            <a:off x="1429450" y="1949595"/>
            <a:ext cx="990108" cy="1228226"/>
            <a:chOff x="1340815" y="3354727"/>
            <a:chExt cx="990088" cy="1228201"/>
          </a:xfrm>
        </p:grpSpPr>
        <p:sp>
          <p:nvSpPr>
            <p:cNvPr id="2495" name="Freeform 2491">
              <a:extLst>
                <a:ext uri="{FF2B5EF4-FFF2-40B4-BE49-F238E27FC236}">
                  <a16:creationId xmlns:a16="http://schemas.microsoft.com/office/drawing/2014/main" id="{F2BD4B2B-4985-C746-B328-CFB19726DDA6}"/>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6" name="Freeform 2499">
              <a:extLst>
                <a:ext uri="{FF2B5EF4-FFF2-40B4-BE49-F238E27FC236}">
                  <a16:creationId xmlns:a16="http://schemas.microsoft.com/office/drawing/2014/main" id="{23F1DF92-00B6-67EB-50EF-D92CA3427562}"/>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29" name="TextBox 128">
            <a:extLst>
              <a:ext uri="{FF2B5EF4-FFF2-40B4-BE49-F238E27FC236}">
                <a16:creationId xmlns:a16="http://schemas.microsoft.com/office/drawing/2014/main" id="{EAB83B4C-30C8-2D9D-8467-F1893E5E65EB}"/>
              </a:ext>
            </a:extLst>
          </p:cNvPr>
          <p:cNvSpPr txBox="1"/>
          <p:nvPr/>
        </p:nvSpPr>
        <p:spPr>
          <a:xfrm>
            <a:off x="2352788" y="1531477"/>
            <a:ext cx="605947" cy="16158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Epithelium</a:t>
            </a:r>
          </a:p>
        </p:txBody>
      </p:sp>
      <p:sp>
        <p:nvSpPr>
          <p:cNvPr id="130" name="TextBox 129">
            <a:extLst>
              <a:ext uri="{FF2B5EF4-FFF2-40B4-BE49-F238E27FC236}">
                <a16:creationId xmlns:a16="http://schemas.microsoft.com/office/drawing/2014/main" id="{BEB7D6AB-86FA-06F5-F1AC-FB1B877A87B7}"/>
              </a:ext>
            </a:extLst>
          </p:cNvPr>
          <p:cNvSpPr txBox="1"/>
          <p:nvPr/>
        </p:nvSpPr>
        <p:spPr>
          <a:xfrm>
            <a:off x="3240103" y="1149911"/>
            <a:ext cx="4488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Allergens</a:t>
            </a:r>
          </a:p>
        </p:txBody>
      </p:sp>
      <p:sp>
        <p:nvSpPr>
          <p:cNvPr id="131" name="TextBox 130">
            <a:extLst>
              <a:ext uri="{FF2B5EF4-FFF2-40B4-BE49-F238E27FC236}">
                <a16:creationId xmlns:a16="http://schemas.microsoft.com/office/drawing/2014/main" id="{F8911E8A-B2E7-6EC4-26E6-6270572B4745}"/>
              </a:ext>
            </a:extLst>
          </p:cNvPr>
          <p:cNvSpPr txBox="1"/>
          <p:nvPr/>
        </p:nvSpPr>
        <p:spPr>
          <a:xfrm>
            <a:off x="3879365" y="1149911"/>
            <a:ext cx="46969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Cytokines</a:t>
            </a:r>
          </a:p>
        </p:txBody>
      </p:sp>
      <p:sp>
        <p:nvSpPr>
          <p:cNvPr id="132" name="TextBox 131">
            <a:extLst>
              <a:ext uri="{FF2B5EF4-FFF2-40B4-BE49-F238E27FC236}">
                <a16:creationId xmlns:a16="http://schemas.microsoft.com/office/drawing/2014/main" id="{BE056434-2477-FF93-45C9-0E9BF7B49BBF}"/>
              </a:ext>
            </a:extLst>
          </p:cNvPr>
          <p:cNvSpPr txBox="1"/>
          <p:nvPr/>
        </p:nvSpPr>
        <p:spPr>
          <a:xfrm>
            <a:off x="4545877" y="1149911"/>
            <a:ext cx="2612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Fungi</a:t>
            </a:r>
          </a:p>
        </p:txBody>
      </p:sp>
      <p:sp>
        <p:nvSpPr>
          <p:cNvPr id="133" name="TextBox 132">
            <a:extLst>
              <a:ext uri="{FF2B5EF4-FFF2-40B4-BE49-F238E27FC236}">
                <a16:creationId xmlns:a16="http://schemas.microsoft.com/office/drawing/2014/main" id="{54E0F28F-1789-E27F-CB62-8E81ACF13E56}"/>
              </a:ext>
            </a:extLst>
          </p:cNvPr>
          <p:cNvSpPr txBox="1"/>
          <p:nvPr/>
        </p:nvSpPr>
        <p:spPr>
          <a:xfrm>
            <a:off x="2353065" y="2383753"/>
            <a:ext cx="229235"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34" name="TextBox 133">
            <a:extLst>
              <a:ext uri="{FF2B5EF4-FFF2-40B4-BE49-F238E27FC236}">
                <a16:creationId xmlns:a16="http://schemas.microsoft.com/office/drawing/2014/main" id="{7790D845-C1F4-9DC1-64EA-1531AA47C8D2}"/>
              </a:ext>
            </a:extLst>
          </p:cNvPr>
          <p:cNvSpPr txBox="1"/>
          <p:nvPr/>
        </p:nvSpPr>
        <p:spPr>
          <a:xfrm>
            <a:off x="3259300" y="2219072"/>
            <a:ext cx="190762" cy="23083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p:txBody>
      </p:sp>
      <p:sp>
        <p:nvSpPr>
          <p:cNvPr id="135" name="TextBox 134">
            <a:extLst>
              <a:ext uri="{FF2B5EF4-FFF2-40B4-BE49-F238E27FC236}">
                <a16:creationId xmlns:a16="http://schemas.microsoft.com/office/drawing/2014/main" id="{C10D4BB3-1D43-FACB-0A4B-0FB1430E7E8C}"/>
              </a:ext>
            </a:extLst>
          </p:cNvPr>
          <p:cNvSpPr txBox="1"/>
          <p:nvPr/>
        </p:nvSpPr>
        <p:spPr>
          <a:xfrm>
            <a:off x="2901642" y="2649934"/>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36" name="TextBox 135">
            <a:extLst>
              <a:ext uri="{FF2B5EF4-FFF2-40B4-BE49-F238E27FC236}">
                <a16:creationId xmlns:a16="http://schemas.microsoft.com/office/drawing/2014/main" id="{EEBFABFB-BA05-4348-8093-268782D4279F}"/>
              </a:ext>
            </a:extLst>
          </p:cNvPr>
          <p:cNvSpPr txBox="1"/>
          <p:nvPr/>
        </p:nvSpPr>
        <p:spPr>
          <a:xfrm>
            <a:off x="4490892"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IL-25</a:t>
            </a:r>
          </a:p>
        </p:txBody>
      </p:sp>
      <p:sp>
        <p:nvSpPr>
          <p:cNvPr id="138" name="TextBox 137">
            <a:extLst>
              <a:ext uri="{FF2B5EF4-FFF2-40B4-BE49-F238E27FC236}">
                <a16:creationId xmlns:a16="http://schemas.microsoft.com/office/drawing/2014/main" id="{9B33153D-FAB2-C724-353C-D95F6AE4DF1E}"/>
              </a:ext>
            </a:extLst>
          </p:cNvPr>
          <p:cNvSpPr txBox="1"/>
          <p:nvPr/>
        </p:nvSpPr>
        <p:spPr>
          <a:xfrm>
            <a:off x="4152617" y="2757251"/>
            <a:ext cx="3991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Basophil</a:t>
            </a:r>
          </a:p>
        </p:txBody>
      </p:sp>
      <p:sp>
        <p:nvSpPr>
          <p:cNvPr id="139" name="TextBox 138">
            <a:extLst>
              <a:ext uri="{FF2B5EF4-FFF2-40B4-BE49-F238E27FC236}">
                <a16:creationId xmlns:a16="http://schemas.microsoft.com/office/drawing/2014/main" id="{38440A5D-6BC2-6397-B464-D80409700EA9}"/>
              </a:ext>
            </a:extLst>
          </p:cNvPr>
          <p:cNvSpPr txBox="1"/>
          <p:nvPr/>
        </p:nvSpPr>
        <p:spPr>
          <a:xfrm>
            <a:off x="5272911" y="2697503"/>
            <a:ext cx="61717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Dendritic cell</a:t>
            </a:r>
          </a:p>
        </p:txBody>
      </p:sp>
      <p:sp>
        <p:nvSpPr>
          <p:cNvPr id="140" name="TextBox 139">
            <a:extLst>
              <a:ext uri="{FF2B5EF4-FFF2-40B4-BE49-F238E27FC236}">
                <a16:creationId xmlns:a16="http://schemas.microsoft.com/office/drawing/2014/main" id="{7DB8BA8A-3DDA-AC78-E3A1-9637FF9A6A3C}"/>
              </a:ext>
            </a:extLst>
          </p:cNvPr>
          <p:cNvSpPr txBox="1"/>
          <p:nvPr/>
        </p:nvSpPr>
        <p:spPr>
          <a:xfrm>
            <a:off x="5190770" y="2860070"/>
            <a:ext cx="266103"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Naïve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T cell</a:t>
            </a:r>
          </a:p>
        </p:txBody>
      </p:sp>
      <p:sp>
        <p:nvSpPr>
          <p:cNvPr id="141" name="TextBox 140">
            <a:extLst>
              <a:ext uri="{FF2B5EF4-FFF2-40B4-BE49-F238E27FC236}">
                <a16:creationId xmlns:a16="http://schemas.microsoft.com/office/drawing/2014/main" id="{30976C78-C5B3-597B-F785-BF89AE86373A}"/>
              </a:ext>
            </a:extLst>
          </p:cNvPr>
          <p:cNvSpPr txBox="1"/>
          <p:nvPr/>
        </p:nvSpPr>
        <p:spPr>
          <a:xfrm>
            <a:off x="5834612" y="3987181"/>
            <a:ext cx="53220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Eosinophils</a:t>
            </a:r>
          </a:p>
        </p:txBody>
      </p:sp>
      <p:sp>
        <p:nvSpPr>
          <p:cNvPr id="142" name="TextBox 141">
            <a:extLst>
              <a:ext uri="{FF2B5EF4-FFF2-40B4-BE49-F238E27FC236}">
                <a16:creationId xmlns:a16="http://schemas.microsoft.com/office/drawing/2014/main" id="{88954A83-7C4D-EDAC-A4B6-99A024DD8408}"/>
              </a:ext>
            </a:extLst>
          </p:cNvPr>
          <p:cNvSpPr txBox="1"/>
          <p:nvPr/>
        </p:nvSpPr>
        <p:spPr>
          <a:xfrm>
            <a:off x="3012769" y="4119989"/>
            <a:ext cx="2933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 cells</a:t>
            </a:r>
          </a:p>
        </p:txBody>
      </p:sp>
      <p:sp>
        <p:nvSpPr>
          <p:cNvPr id="144" name="TextBox 143">
            <a:extLst>
              <a:ext uri="{FF2B5EF4-FFF2-40B4-BE49-F238E27FC236}">
                <a16:creationId xmlns:a16="http://schemas.microsoft.com/office/drawing/2014/main" id="{400AEB78-494A-0D9D-15B1-CDCAF7AB7CCD}"/>
              </a:ext>
            </a:extLst>
          </p:cNvPr>
          <p:cNvSpPr txBox="1"/>
          <p:nvPr/>
        </p:nvSpPr>
        <p:spPr>
          <a:xfrm>
            <a:off x="3127071" y="3665954"/>
            <a:ext cx="1394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IgE</a:t>
            </a:r>
          </a:p>
        </p:txBody>
      </p:sp>
      <p:sp>
        <p:nvSpPr>
          <p:cNvPr id="145" name="TextBox 144">
            <a:extLst>
              <a:ext uri="{FF2B5EF4-FFF2-40B4-BE49-F238E27FC236}">
                <a16:creationId xmlns:a16="http://schemas.microsoft.com/office/drawing/2014/main" id="{D668B483-3C03-FD1C-ABC6-008C1CFFCAD2}"/>
              </a:ext>
            </a:extLst>
          </p:cNvPr>
          <p:cNvSpPr txBox="1"/>
          <p:nvPr/>
        </p:nvSpPr>
        <p:spPr>
          <a:xfrm>
            <a:off x="2307905" y="3291297"/>
            <a:ext cx="62197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Histamine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Leukotrienes</a:t>
            </a:r>
          </a:p>
        </p:txBody>
      </p:sp>
      <p:sp>
        <p:nvSpPr>
          <p:cNvPr id="146" name="TextBox 145">
            <a:extLst>
              <a:ext uri="{FF2B5EF4-FFF2-40B4-BE49-F238E27FC236}">
                <a16:creationId xmlns:a16="http://schemas.microsoft.com/office/drawing/2014/main" id="{36B84444-7D81-89DB-DD9D-B004991F0472}"/>
              </a:ext>
            </a:extLst>
          </p:cNvPr>
          <p:cNvSpPr txBox="1"/>
          <p:nvPr/>
        </p:nvSpPr>
        <p:spPr>
          <a:xfrm>
            <a:off x="3820740" y="3094390"/>
            <a:ext cx="184350" cy="11541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p:txBody>
      </p:sp>
      <p:sp>
        <p:nvSpPr>
          <p:cNvPr id="147" name="TextBox 146">
            <a:extLst>
              <a:ext uri="{FF2B5EF4-FFF2-40B4-BE49-F238E27FC236}">
                <a16:creationId xmlns:a16="http://schemas.microsoft.com/office/drawing/2014/main" id="{E9A3007D-A74B-0A0F-F1B5-EF3571A88B08}"/>
              </a:ext>
            </a:extLst>
          </p:cNvPr>
          <p:cNvSpPr txBox="1"/>
          <p:nvPr/>
        </p:nvSpPr>
        <p:spPr>
          <a:xfrm rot="19568916">
            <a:off x="4148277" y="3800744"/>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8" name="TextBox 147">
            <a:extLst>
              <a:ext uri="{FF2B5EF4-FFF2-40B4-BE49-F238E27FC236}">
                <a16:creationId xmlns:a16="http://schemas.microsoft.com/office/drawing/2014/main" id="{04B7C501-9AFC-4C91-85A5-B2932AEBE345}"/>
              </a:ext>
            </a:extLst>
          </p:cNvPr>
          <p:cNvSpPr txBox="1"/>
          <p:nvPr/>
        </p:nvSpPr>
        <p:spPr>
          <a:xfrm rot="18326695">
            <a:off x="3739837" y="3393029"/>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9" name="TextBox 148">
            <a:extLst>
              <a:ext uri="{FF2B5EF4-FFF2-40B4-BE49-F238E27FC236}">
                <a16:creationId xmlns:a16="http://schemas.microsoft.com/office/drawing/2014/main" id="{D911F860-5691-B0CE-BB72-EF0646E6BF7A}"/>
              </a:ext>
            </a:extLst>
          </p:cNvPr>
          <p:cNvSpPr txBox="1"/>
          <p:nvPr/>
        </p:nvSpPr>
        <p:spPr>
          <a:xfrm>
            <a:off x="4397698" y="4118600"/>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endParaRPr kumimoji="0" lang="en-US" sz="8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endParaRPr>
          </a:p>
        </p:txBody>
      </p:sp>
      <p:sp>
        <p:nvSpPr>
          <p:cNvPr id="150" name="TextBox 149">
            <a:extLst>
              <a:ext uri="{FF2B5EF4-FFF2-40B4-BE49-F238E27FC236}">
                <a16:creationId xmlns:a16="http://schemas.microsoft.com/office/drawing/2014/main" id="{75ED537C-0097-A31E-F5C6-58DF3218A922}"/>
              </a:ext>
            </a:extLst>
          </p:cNvPr>
          <p:cNvSpPr txBox="1"/>
          <p:nvPr/>
        </p:nvSpPr>
        <p:spPr>
          <a:xfrm>
            <a:off x="4643458" y="3318538"/>
            <a:ext cx="20518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cells</a:t>
            </a:r>
          </a:p>
        </p:txBody>
      </p:sp>
      <p:sp>
        <p:nvSpPr>
          <p:cNvPr id="151" name="TextBox 150">
            <a:extLst>
              <a:ext uri="{FF2B5EF4-FFF2-40B4-BE49-F238E27FC236}">
                <a16:creationId xmlns:a16="http://schemas.microsoft.com/office/drawing/2014/main" id="{C358ACB1-1AB8-F32B-31A5-A6FB3093AF58}"/>
              </a:ext>
            </a:extLst>
          </p:cNvPr>
          <p:cNvSpPr txBox="1"/>
          <p:nvPr/>
        </p:nvSpPr>
        <p:spPr>
          <a:xfrm rot="2099857">
            <a:off x="5445883" y="350753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IL-5</a:t>
            </a:r>
          </a:p>
        </p:txBody>
      </p:sp>
      <p:sp>
        <p:nvSpPr>
          <p:cNvPr id="152" name="TextBox 151">
            <a:extLst>
              <a:ext uri="{FF2B5EF4-FFF2-40B4-BE49-F238E27FC236}">
                <a16:creationId xmlns:a16="http://schemas.microsoft.com/office/drawing/2014/main" id="{1A362EFF-D3B6-12DF-8318-650FB26E4275}"/>
              </a:ext>
            </a:extLst>
          </p:cNvPr>
          <p:cNvSpPr txBox="1"/>
          <p:nvPr/>
        </p:nvSpPr>
        <p:spPr>
          <a:xfrm rot="19585287">
            <a:off x="5592192" y="297338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3" name="TextBox 152">
            <a:extLst>
              <a:ext uri="{FF2B5EF4-FFF2-40B4-BE49-F238E27FC236}">
                <a16:creationId xmlns:a16="http://schemas.microsoft.com/office/drawing/2014/main" id="{00A62D6E-50F3-4034-29B6-F124818F3202}"/>
              </a:ext>
            </a:extLst>
          </p:cNvPr>
          <p:cNvSpPr txBox="1"/>
          <p:nvPr/>
        </p:nvSpPr>
        <p:spPr>
          <a:xfrm rot="1721568">
            <a:off x="5229446" y="4266257"/>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4" name="TextBox 153">
            <a:extLst>
              <a:ext uri="{FF2B5EF4-FFF2-40B4-BE49-F238E27FC236}">
                <a16:creationId xmlns:a16="http://schemas.microsoft.com/office/drawing/2014/main" id="{C2FE5A82-7E21-C1CF-D87E-BA92CC3F01BB}"/>
              </a:ext>
            </a:extLst>
          </p:cNvPr>
          <p:cNvSpPr txBox="1"/>
          <p:nvPr/>
        </p:nvSpPr>
        <p:spPr>
          <a:xfrm rot="19476609">
            <a:off x="6618670" y="350980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IL-5</a:t>
            </a:r>
          </a:p>
        </p:txBody>
      </p:sp>
      <p:sp>
        <p:nvSpPr>
          <p:cNvPr id="155" name="TextBox 154">
            <a:extLst>
              <a:ext uri="{FF2B5EF4-FFF2-40B4-BE49-F238E27FC236}">
                <a16:creationId xmlns:a16="http://schemas.microsoft.com/office/drawing/2014/main" id="{9643C610-F222-F945-67C7-EADE65930604}"/>
              </a:ext>
            </a:extLst>
          </p:cNvPr>
          <p:cNvSpPr txBox="1"/>
          <p:nvPr/>
        </p:nvSpPr>
        <p:spPr>
          <a:xfrm rot="2077529">
            <a:off x="6376152" y="2953478"/>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6" name="TextBox 155">
            <a:extLst>
              <a:ext uri="{FF2B5EF4-FFF2-40B4-BE49-F238E27FC236}">
                <a16:creationId xmlns:a16="http://schemas.microsoft.com/office/drawing/2014/main" id="{6DF598F2-CC1F-BC51-7053-039BE078BC62}"/>
              </a:ext>
            </a:extLst>
          </p:cNvPr>
          <p:cNvSpPr txBox="1"/>
          <p:nvPr/>
        </p:nvSpPr>
        <p:spPr>
          <a:xfrm rot="19935994">
            <a:off x="6695353" y="426686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7" name="TextBox 156">
            <a:extLst>
              <a:ext uri="{FF2B5EF4-FFF2-40B4-BE49-F238E27FC236}">
                <a16:creationId xmlns:a16="http://schemas.microsoft.com/office/drawing/2014/main" id="{AD7521A3-C761-7FED-D22F-9CE5BEDBBDDB}"/>
              </a:ext>
            </a:extLst>
          </p:cNvPr>
          <p:cNvSpPr txBox="1"/>
          <p:nvPr/>
        </p:nvSpPr>
        <p:spPr>
          <a:xfrm>
            <a:off x="7047204" y="305939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158" name="TextBox 157">
            <a:extLst>
              <a:ext uri="{FF2B5EF4-FFF2-40B4-BE49-F238E27FC236}">
                <a16:creationId xmlns:a16="http://schemas.microsoft.com/office/drawing/2014/main" id="{DBEC77BB-542C-C107-044B-2E94568786ED}"/>
              </a:ext>
            </a:extLst>
          </p:cNvPr>
          <p:cNvSpPr txBox="1"/>
          <p:nvPr/>
        </p:nvSpPr>
        <p:spPr>
          <a:xfrm>
            <a:off x="6752640"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IL-25</a:t>
            </a:r>
          </a:p>
        </p:txBody>
      </p:sp>
      <p:sp>
        <p:nvSpPr>
          <p:cNvPr id="159" name="TextBox 158">
            <a:extLst>
              <a:ext uri="{FF2B5EF4-FFF2-40B4-BE49-F238E27FC236}">
                <a16:creationId xmlns:a16="http://schemas.microsoft.com/office/drawing/2014/main" id="{2C13EB76-B508-31A9-5A26-22E5C303711C}"/>
              </a:ext>
            </a:extLst>
          </p:cNvPr>
          <p:cNvSpPr txBox="1"/>
          <p:nvPr/>
        </p:nvSpPr>
        <p:spPr>
          <a:xfrm>
            <a:off x="8274547" y="2256850"/>
            <a:ext cx="321169" cy="226591"/>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35FAC">
                    <a:lumMod val="75000"/>
                  </a:srgbClr>
                </a:solidFill>
                <a:effectLst/>
                <a:uLnTx/>
                <a:uFillTx/>
                <a:latin typeface="Calibri"/>
                <a:ea typeface="+mn-ea"/>
                <a:cs typeface="Calibri"/>
              </a:rPr>
              <a:t>TSLP</a:t>
            </a:r>
          </a:p>
        </p:txBody>
      </p:sp>
      <p:sp>
        <p:nvSpPr>
          <p:cNvPr id="161" name="TextBox 160">
            <a:extLst>
              <a:ext uri="{FF2B5EF4-FFF2-40B4-BE49-F238E27FC236}">
                <a16:creationId xmlns:a16="http://schemas.microsoft.com/office/drawing/2014/main" id="{86A5E76A-7E60-8958-6A1D-C9ED5201C4EB}"/>
              </a:ext>
            </a:extLst>
          </p:cNvPr>
          <p:cNvSpPr txBox="1"/>
          <p:nvPr/>
        </p:nvSpPr>
        <p:spPr>
          <a:xfrm>
            <a:off x="7048944" y="4260513"/>
            <a:ext cx="724572"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Smooth muscle</a:t>
            </a:r>
          </a:p>
        </p:txBody>
      </p:sp>
      <p:sp>
        <p:nvSpPr>
          <p:cNvPr id="164" name="TextBox 163">
            <a:extLst>
              <a:ext uri="{FF2B5EF4-FFF2-40B4-BE49-F238E27FC236}">
                <a16:creationId xmlns:a16="http://schemas.microsoft.com/office/drawing/2014/main" id="{854BBB09-2639-DC71-3C1B-DB92A42AAF15}"/>
              </a:ext>
            </a:extLst>
          </p:cNvPr>
          <p:cNvSpPr txBox="1"/>
          <p:nvPr/>
        </p:nvSpPr>
        <p:spPr>
          <a:xfrm>
            <a:off x="9610310" y="4129627"/>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IL-6</a:t>
            </a:r>
          </a:p>
        </p:txBody>
      </p:sp>
      <p:sp>
        <p:nvSpPr>
          <p:cNvPr id="165" name="TextBox 164">
            <a:extLst>
              <a:ext uri="{FF2B5EF4-FFF2-40B4-BE49-F238E27FC236}">
                <a16:creationId xmlns:a16="http://schemas.microsoft.com/office/drawing/2014/main" id="{3CBED91A-B912-93F3-BA79-F08D54B3390D}"/>
              </a:ext>
            </a:extLst>
          </p:cNvPr>
          <p:cNvSpPr txBox="1"/>
          <p:nvPr/>
        </p:nvSpPr>
        <p:spPr>
          <a:xfrm>
            <a:off x="9267706" y="3337769"/>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Fibroblast</a:t>
            </a:r>
          </a:p>
        </p:txBody>
      </p:sp>
      <p:sp>
        <p:nvSpPr>
          <p:cNvPr id="166" name="TextBox 165">
            <a:extLst>
              <a:ext uri="{FF2B5EF4-FFF2-40B4-BE49-F238E27FC236}">
                <a16:creationId xmlns:a16="http://schemas.microsoft.com/office/drawing/2014/main" id="{FB1E327C-0197-FA35-937D-3CA4D101C7D1}"/>
              </a:ext>
            </a:extLst>
          </p:cNvPr>
          <p:cNvSpPr txBox="1"/>
          <p:nvPr/>
        </p:nvSpPr>
        <p:spPr>
          <a:xfrm>
            <a:off x="9093828" y="2542446"/>
            <a:ext cx="4039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Collagen</a:t>
            </a:r>
          </a:p>
        </p:txBody>
      </p:sp>
      <p:sp>
        <p:nvSpPr>
          <p:cNvPr id="168" name="TextBox 167">
            <a:extLst>
              <a:ext uri="{FF2B5EF4-FFF2-40B4-BE49-F238E27FC236}">
                <a16:creationId xmlns:a16="http://schemas.microsoft.com/office/drawing/2014/main" id="{2C4BCB92-4A53-CBFB-F841-B70F998EA530}"/>
              </a:ext>
            </a:extLst>
          </p:cNvPr>
          <p:cNvSpPr txBox="1"/>
          <p:nvPr/>
        </p:nvSpPr>
        <p:spPr>
          <a:xfrm>
            <a:off x="7945735" y="3407020"/>
            <a:ext cx="248471" cy="15389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grpSp>
        <p:nvGrpSpPr>
          <p:cNvPr id="169" name="Graphic 2442">
            <a:extLst>
              <a:ext uri="{FF2B5EF4-FFF2-40B4-BE49-F238E27FC236}">
                <a16:creationId xmlns:a16="http://schemas.microsoft.com/office/drawing/2014/main" id="{64BA3ED3-9446-0537-C3E7-C1D0E7C62347}"/>
              </a:ext>
            </a:extLst>
          </p:cNvPr>
          <p:cNvGrpSpPr/>
          <p:nvPr/>
        </p:nvGrpSpPr>
        <p:grpSpPr>
          <a:xfrm rot="401577">
            <a:off x="3880668" y="3315678"/>
            <a:ext cx="257941" cy="478206"/>
            <a:chOff x="7388833" y="5476246"/>
            <a:chExt cx="373677" cy="630032"/>
          </a:xfrm>
          <a:solidFill>
            <a:srgbClr val="A21383"/>
          </a:solidFill>
        </p:grpSpPr>
        <p:sp>
          <p:nvSpPr>
            <p:cNvPr id="2493" name="Freeform 2445">
              <a:extLst>
                <a:ext uri="{FF2B5EF4-FFF2-40B4-BE49-F238E27FC236}">
                  <a16:creationId xmlns:a16="http://schemas.microsoft.com/office/drawing/2014/main" id="{DAD6A2E2-FEFF-BA1C-FC71-342A11688F75}"/>
                </a:ext>
              </a:extLst>
            </p:cNvPr>
            <p:cNvSpPr/>
            <p:nvPr/>
          </p:nvSpPr>
          <p:spPr>
            <a:xfrm>
              <a:off x="7411227" y="5476246"/>
              <a:ext cx="351283" cy="592220"/>
            </a:xfrm>
            <a:custGeom>
              <a:avLst/>
              <a:gdLst>
                <a:gd name="connsiteX0" fmla="*/ 351285 w 351284"/>
                <a:gd name="connsiteY0" fmla="*/ 0 h 592224"/>
                <a:gd name="connsiteX1" fmla="*/ 0 w 351284"/>
                <a:gd name="connsiteY1" fmla="*/ 592224 h 592224"/>
              </a:gdLst>
              <a:ahLst/>
              <a:cxnLst>
                <a:cxn ang="0">
                  <a:pos x="connsiteX0" y="connsiteY0"/>
                </a:cxn>
                <a:cxn ang="0">
                  <a:pos x="connsiteX1" y="connsiteY1"/>
                </a:cxn>
              </a:cxnLst>
              <a:rect l="l" t="t" r="r" b="b"/>
              <a:pathLst>
                <a:path w="351284" h="592224">
                  <a:moveTo>
                    <a:pt x="351285" y="0"/>
                  </a:moveTo>
                  <a:lnTo>
                    <a:pt x="0" y="592224"/>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4" name="Freeform 2446">
              <a:extLst>
                <a:ext uri="{FF2B5EF4-FFF2-40B4-BE49-F238E27FC236}">
                  <a16:creationId xmlns:a16="http://schemas.microsoft.com/office/drawing/2014/main" id="{87CC8198-2681-1490-8319-61BC2973F085}"/>
                </a:ext>
              </a:extLst>
            </p:cNvPr>
            <p:cNvSpPr/>
            <p:nvPr/>
          </p:nvSpPr>
          <p:spPr>
            <a:xfrm>
              <a:off x="7388833" y="6045244"/>
              <a:ext cx="53261" cy="61034"/>
            </a:xfrm>
            <a:custGeom>
              <a:avLst/>
              <a:gdLst>
                <a:gd name="connsiteX0" fmla="*/ 735 w 53261"/>
                <a:gd name="connsiteY0" fmla="*/ 0 h 61034"/>
                <a:gd name="connsiteX1" fmla="*/ 0 w 53261"/>
                <a:gd name="connsiteY1" fmla="*/ 61034 h 61034"/>
                <a:gd name="connsiteX2" fmla="*/ 53262 w 53261"/>
                <a:gd name="connsiteY2" fmla="*/ 31160 h 61034"/>
                <a:gd name="connsiteX3" fmla="*/ 735 w 53261"/>
                <a:gd name="connsiteY3" fmla="*/ 0 h 61034"/>
              </a:gdLst>
              <a:ahLst/>
              <a:cxnLst>
                <a:cxn ang="0">
                  <a:pos x="connsiteX0" y="connsiteY0"/>
                </a:cxn>
                <a:cxn ang="0">
                  <a:pos x="connsiteX1" y="connsiteY1"/>
                </a:cxn>
                <a:cxn ang="0">
                  <a:pos x="connsiteX2" y="connsiteY2"/>
                </a:cxn>
                <a:cxn ang="0">
                  <a:pos x="connsiteX3" y="connsiteY3"/>
                </a:cxn>
              </a:cxnLst>
              <a:rect l="l" t="t" r="r" b="b"/>
              <a:pathLst>
                <a:path w="53261" h="61034">
                  <a:moveTo>
                    <a:pt x="735" y="0"/>
                  </a:moveTo>
                  <a:lnTo>
                    <a:pt x="0" y="61034"/>
                  </a:lnTo>
                  <a:lnTo>
                    <a:pt x="53262" y="31160"/>
                  </a:lnTo>
                  <a:lnTo>
                    <a:pt x="735"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0" name="Group 169">
            <a:extLst>
              <a:ext uri="{FF2B5EF4-FFF2-40B4-BE49-F238E27FC236}">
                <a16:creationId xmlns:a16="http://schemas.microsoft.com/office/drawing/2014/main" id="{CEB2A609-E194-E0FF-B2A5-1092FD8353A7}"/>
              </a:ext>
            </a:extLst>
          </p:cNvPr>
          <p:cNvGrpSpPr/>
          <p:nvPr/>
        </p:nvGrpSpPr>
        <p:grpSpPr>
          <a:xfrm>
            <a:off x="3958667" y="3665104"/>
            <a:ext cx="880704" cy="577321"/>
            <a:chOff x="3869982" y="3713634"/>
            <a:chExt cx="880686" cy="577309"/>
          </a:xfrm>
        </p:grpSpPr>
        <p:sp>
          <p:nvSpPr>
            <p:cNvPr id="2490" name="Freeform 2448">
              <a:extLst>
                <a:ext uri="{FF2B5EF4-FFF2-40B4-BE49-F238E27FC236}">
                  <a16:creationId xmlns:a16="http://schemas.microsoft.com/office/drawing/2014/main" id="{7D135CD5-3A11-85C7-A8B2-7D2B09D8B463}"/>
                </a:ext>
              </a:extLst>
            </p:cNvPr>
            <p:cNvSpPr/>
            <p:nvPr/>
          </p:nvSpPr>
          <p:spPr>
            <a:xfrm>
              <a:off x="3906774" y="3713634"/>
              <a:ext cx="843894" cy="553210"/>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1" name="Freeform 2449">
              <a:extLst>
                <a:ext uri="{FF2B5EF4-FFF2-40B4-BE49-F238E27FC236}">
                  <a16:creationId xmlns:a16="http://schemas.microsoft.com/office/drawing/2014/main" id="{63BF1CFA-C4F7-7460-E921-0CE7B7F11F4D}"/>
                </a:ext>
              </a:extLst>
            </p:cNvPr>
            <p:cNvSpPr/>
            <p:nvPr/>
          </p:nvSpPr>
          <p:spPr>
            <a:xfrm>
              <a:off x="3869982" y="4236370"/>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1" name="Graphic 2442">
            <a:extLst>
              <a:ext uri="{FF2B5EF4-FFF2-40B4-BE49-F238E27FC236}">
                <a16:creationId xmlns:a16="http://schemas.microsoft.com/office/drawing/2014/main" id="{B9BE2857-561E-9417-4A5D-13E54C5AB7E1}"/>
              </a:ext>
            </a:extLst>
          </p:cNvPr>
          <p:cNvGrpSpPr/>
          <p:nvPr/>
        </p:nvGrpSpPr>
        <p:grpSpPr>
          <a:xfrm>
            <a:off x="4325109" y="4042216"/>
            <a:ext cx="61137" cy="392465"/>
            <a:chOff x="7893108" y="6127558"/>
            <a:chExt cx="61036" cy="391820"/>
          </a:xfrm>
          <a:solidFill>
            <a:srgbClr val="A21383"/>
          </a:solidFill>
        </p:grpSpPr>
        <p:sp>
          <p:nvSpPr>
            <p:cNvPr id="2487" name="Freeform 2451">
              <a:extLst>
                <a:ext uri="{FF2B5EF4-FFF2-40B4-BE49-F238E27FC236}">
                  <a16:creationId xmlns:a16="http://schemas.microsoft.com/office/drawing/2014/main" id="{9A9911A8-5604-1521-F3A7-79F1D8D6271F}"/>
                </a:ext>
              </a:extLst>
            </p:cNvPr>
            <p:cNvSpPr/>
            <p:nvPr/>
          </p:nvSpPr>
          <p:spPr>
            <a:xfrm>
              <a:off x="7923553" y="6127558"/>
              <a:ext cx="6122" cy="347904"/>
            </a:xfrm>
            <a:custGeom>
              <a:avLst/>
              <a:gdLst>
                <a:gd name="connsiteX0" fmla="*/ 0 w 6122"/>
                <a:gd name="connsiteY0" fmla="*/ 0 h 347902"/>
                <a:gd name="connsiteX1" fmla="*/ 0 w 6122"/>
                <a:gd name="connsiteY1" fmla="*/ 347903 h 347902"/>
              </a:gdLst>
              <a:ahLst/>
              <a:cxnLst>
                <a:cxn ang="0">
                  <a:pos x="connsiteX0" y="connsiteY0"/>
                </a:cxn>
                <a:cxn ang="0">
                  <a:pos x="connsiteX1" y="connsiteY1"/>
                </a:cxn>
              </a:cxnLst>
              <a:rect l="l" t="t" r="r" b="b"/>
              <a:pathLst>
                <a:path w="6122" h="347902">
                  <a:moveTo>
                    <a:pt x="0" y="0"/>
                  </a:moveTo>
                  <a:lnTo>
                    <a:pt x="0" y="347903"/>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8" name="Freeform 2452">
              <a:extLst>
                <a:ext uri="{FF2B5EF4-FFF2-40B4-BE49-F238E27FC236}">
                  <a16:creationId xmlns:a16="http://schemas.microsoft.com/office/drawing/2014/main" id="{3E209F00-BF18-9F13-FE23-0A75B103D310}"/>
                </a:ext>
              </a:extLst>
            </p:cNvPr>
            <p:cNvSpPr/>
            <p:nvPr/>
          </p:nvSpPr>
          <p:spPr>
            <a:xfrm>
              <a:off x="7893108" y="6466486"/>
              <a:ext cx="61036" cy="52892"/>
            </a:xfrm>
            <a:custGeom>
              <a:avLst/>
              <a:gdLst>
                <a:gd name="connsiteX0" fmla="*/ 0 w 61036"/>
                <a:gd name="connsiteY0" fmla="*/ 0 h 52892"/>
                <a:gd name="connsiteX1" fmla="*/ 30488 w 61036"/>
                <a:gd name="connsiteY1" fmla="*/ 52892 h 52892"/>
                <a:gd name="connsiteX2" fmla="*/ 61037 w 61036"/>
                <a:gd name="connsiteY2" fmla="*/ 0 h 52892"/>
                <a:gd name="connsiteX3" fmla="*/ 0 w 61036"/>
                <a:gd name="connsiteY3" fmla="*/ 0 h 52892"/>
              </a:gdLst>
              <a:ahLst/>
              <a:cxnLst>
                <a:cxn ang="0">
                  <a:pos x="connsiteX0" y="connsiteY0"/>
                </a:cxn>
                <a:cxn ang="0">
                  <a:pos x="connsiteX1" y="connsiteY1"/>
                </a:cxn>
                <a:cxn ang="0">
                  <a:pos x="connsiteX2" y="connsiteY2"/>
                </a:cxn>
                <a:cxn ang="0">
                  <a:pos x="connsiteX3" y="connsiteY3"/>
                </a:cxn>
              </a:cxnLst>
              <a:rect l="l" t="t" r="r" b="b"/>
              <a:pathLst>
                <a:path w="61036" h="52892">
                  <a:moveTo>
                    <a:pt x="0" y="0"/>
                  </a:moveTo>
                  <a:lnTo>
                    <a:pt x="30488" y="52892"/>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72" name="Freeform 2453">
            <a:extLst>
              <a:ext uri="{FF2B5EF4-FFF2-40B4-BE49-F238E27FC236}">
                <a16:creationId xmlns:a16="http://schemas.microsoft.com/office/drawing/2014/main" id="{BD4BE16C-A1B5-4173-0B0E-6B30DACCFEAA}"/>
              </a:ext>
            </a:extLst>
          </p:cNvPr>
          <p:cNvSpPr/>
          <p:nvPr/>
        </p:nvSpPr>
        <p:spPr>
          <a:xfrm>
            <a:off x="4355605" y="3312947"/>
            <a:ext cx="6132" cy="364972"/>
          </a:xfrm>
          <a:custGeom>
            <a:avLst/>
            <a:gdLst>
              <a:gd name="connsiteX0" fmla="*/ 0 w 6122"/>
              <a:gd name="connsiteY0" fmla="*/ 0 h 364370"/>
              <a:gd name="connsiteX1" fmla="*/ 0 w 6122"/>
              <a:gd name="connsiteY1" fmla="*/ 364370 h 364370"/>
            </a:gdLst>
            <a:ahLst/>
            <a:cxnLst>
              <a:cxn ang="0">
                <a:pos x="connsiteX0" y="connsiteY0"/>
              </a:cxn>
              <a:cxn ang="0">
                <a:pos x="connsiteX1" y="connsiteY1"/>
              </a:cxn>
            </a:cxnLst>
            <a:rect l="l" t="t" r="r" b="b"/>
            <a:pathLst>
              <a:path w="6122" h="364370">
                <a:moveTo>
                  <a:pt x="0" y="0"/>
                </a:moveTo>
                <a:lnTo>
                  <a:pt x="0" y="36437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nvGrpSpPr>
          <p:cNvPr id="173" name="Graphic 2442">
            <a:extLst>
              <a:ext uri="{FF2B5EF4-FFF2-40B4-BE49-F238E27FC236}">
                <a16:creationId xmlns:a16="http://schemas.microsoft.com/office/drawing/2014/main" id="{B1AABD42-D4D2-C91E-DE13-10E9969BF9B7}"/>
              </a:ext>
            </a:extLst>
          </p:cNvPr>
          <p:cNvGrpSpPr/>
          <p:nvPr/>
        </p:nvGrpSpPr>
        <p:grpSpPr>
          <a:xfrm>
            <a:off x="5344098" y="3549028"/>
            <a:ext cx="307834" cy="204233"/>
            <a:chOff x="8910534" y="5635163"/>
            <a:chExt cx="307329" cy="203897"/>
          </a:xfrm>
          <a:solidFill>
            <a:srgbClr val="A21383"/>
          </a:solidFill>
        </p:grpSpPr>
        <p:sp>
          <p:nvSpPr>
            <p:cNvPr id="2485" name="Freeform 2461">
              <a:extLst>
                <a:ext uri="{FF2B5EF4-FFF2-40B4-BE49-F238E27FC236}">
                  <a16:creationId xmlns:a16="http://schemas.microsoft.com/office/drawing/2014/main" id="{FCE7EE6F-FAEA-4494-A727-790C07A2D30E}"/>
                </a:ext>
              </a:extLst>
            </p:cNvPr>
            <p:cNvSpPr/>
            <p:nvPr/>
          </p:nvSpPr>
          <p:spPr>
            <a:xfrm>
              <a:off x="8910534" y="5635163"/>
              <a:ext cx="270781" cy="179614"/>
            </a:xfrm>
            <a:custGeom>
              <a:avLst/>
              <a:gdLst>
                <a:gd name="connsiteX0" fmla="*/ 270779 w 270779"/>
                <a:gd name="connsiteY0" fmla="*/ 179614 h 179613"/>
                <a:gd name="connsiteX1" fmla="*/ 0 w 270779"/>
                <a:gd name="connsiteY1" fmla="*/ 0 h 179613"/>
              </a:gdLst>
              <a:ahLst/>
              <a:cxnLst>
                <a:cxn ang="0">
                  <a:pos x="connsiteX0" y="connsiteY0"/>
                </a:cxn>
                <a:cxn ang="0">
                  <a:pos x="connsiteX1" y="connsiteY1"/>
                </a:cxn>
              </a:cxnLst>
              <a:rect l="l" t="t" r="r" b="b"/>
              <a:pathLst>
                <a:path w="270779" h="179613">
                  <a:moveTo>
                    <a:pt x="270779" y="179614"/>
                  </a:moveTo>
                  <a:lnTo>
                    <a:pt x="0"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6" name="Freeform 2462">
              <a:extLst>
                <a:ext uri="{FF2B5EF4-FFF2-40B4-BE49-F238E27FC236}">
                  <a16:creationId xmlns:a16="http://schemas.microsoft.com/office/drawing/2014/main" id="{0202CBB5-53AB-4669-8BB1-0B1EDF8652C0}"/>
                </a:ext>
              </a:extLst>
            </p:cNvPr>
            <p:cNvSpPr/>
            <p:nvPr/>
          </p:nvSpPr>
          <p:spPr>
            <a:xfrm>
              <a:off x="9156949" y="5784393"/>
              <a:ext cx="60914" cy="54667"/>
            </a:xfrm>
            <a:custGeom>
              <a:avLst/>
              <a:gdLst>
                <a:gd name="connsiteX0" fmla="*/ 33733 w 60914"/>
                <a:gd name="connsiteY0" fmla="*/ 0 h 54667"/>
                <a:gd name="connsiteX1" fmla="*/ 60915 w 60914"/>
                <a:gd name="connsiteY1" fmla="*/ 54668 h 54667"/>
                <a:gd name="connsiteX2" fmla="*/ 0 w 60914"/>
                <a:gd name="connsiteY2" fmla="*/ 50872 h 54667"/>
                <a:gd name="connsiteX3" fmla="*/ 33733 w 60914"/>
                <a:gd name="connsiteY3" fmla="*/ 0 h 54667"/>
              </a:gdLst>
              <a:ahLst/>
              <a:cxnLst>
                <a:cxn ang="0">
                  <a:pos x="connsiteX0" y="connsiteY0"/>
                </a:cxn>
                <a:cxn ang="0">
                  <a:pos x="connsiteX1" y="connsiteY1"/>
                </a:cxn>
                <a:cxn ang="0">
                  <a:pos x="connsiteX2" y="connsiteY2"/>
                </a:cxn>
                <a:cxn ang="0">
                  <a:pos x="connsiteX3" y="connsiteY3"/>
                </a:cxn>
              </a:cxnLst>
              <a:rect l="l" t="t" r="r" b="b"/>
              <a:pathLst>
                <a:path w="60914" h="54667">
                  <a:moveTo>
                    <a:pt x="33733" y="0"/>
                  </a:moveTo>
                  <a:lnTo>
                    <a:pt x="60915" y="54668"/>
                  </a:lnTo>
                  <a:lnTo>
                    <a:pt x="0" y="50872"/>
                  </a:lnTo>
                  <a:lnTo>
                    <a:pt x="33733"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4" name="Graphic 2442">
            <a:extLst>
              <a:ext uri="{FF2B5EF4-FFF2-40B4-BE49-F238E27FC236}">
                <a16:creationId xmlns:a16="http://schemas.microsoft.com/office/drawing/2014/main" id="{733A77EC-BE23-6CCA-5F97-F28FA344784C}"/>
              </a:ext>
            </a:extLst>
          </p:cNvPr>
          <p:cNvGrpSpPr/>
          <p:nvPr/>
        </p:nvGrpSpPr>
        <p:grpSpPr>
          <a:xfrm>
            <a:off x="5066742" y="3139242"/>
            <a:ext cx="88671" cy="165411"/>
            <a:chOff x="8633512" y="5226050"/>
            <a:chExt cx="88524" cy="165139"/>
          </a:xfrm>
          <a:solidFill>
            <a:srgbClr val="A21383"/>
          </a:solidFill>
        </p:grpSpPr>
        <p:sp>
          <p:nvSpPr>
            <p:cNvPr id="2483" name="Freeform 2464">
              <a:extLst>
                <a:ext uri="{FF2B5EF4-FFF2-40B4-BE49-F238E27FC236}">
                  <a16:creationId xmlns:a16="http://schemas.microsoft.com/office/drawing/2014/main" id="{0E9C77F4-E566-9E35-FEF5-7C5CBDD503E1}"/>
                </a:ext>
              </a:extLst>
            </p:cNvPr>
            <p:cNvSpPr/>
            <p:nvPr/>
          </p:nvSpPr>
          <p:spPr>
            <a:xfrm>
              <a:off x="8677725" y="5226050"/>
              <a:ext cx="6122" cy="126844"/>
            </a:xfrm>
            <a:custGeom>
              <a:avLst/>
              <a:gdLst>
                <a:gd name="connsiteX0" fmla="*/ 0 w 6122"/>
                <a:gd name="connsiteY0" fmla="*/ 126844 h 126843"/>
                <a:gd name="connsiteX1" fmla="*/ 0 w 6122"/>
                <a:gd name="connsiteY1" fmla="*/ 0 h 126843"/>
              </a:gdLst>
              <a:ahLst/>
              <a:cxnLst>
                <a:cxn ang="0">
                  <a:pos x="connsiteX0" y="connsiteY0"/>
                </a:cxn>
                <a:cxn ang="0">
                  <a:pos x="connsiteX1" y="connsiteY1"/>
                </a:cxn>
              </a:cxnLst>
              <a:rect l="l" t="t" r="r" b="b"/>
              <a:pathLst>
                <a:path w="6122" h="126843">
                  <a:moveTo>
                    <a:pt x="0" y="126844"/>
                  </a:moveTo>
                  <a:lnTo>
                    <a:pt x="0" y="0"/>
                  </a:lnTo>
                </a:path>
              </a:pathLst>
            </a:custGeom>
            <a:ln w="444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4" name="Freeform 2465">
              <a:extLst>
                <a:ext uri="{FF2B5EF4-FFF2-40B4-BE49-F238E27FC236}">
                  <a16:creationId xmlns:a16="http://schemas.microsoft.com/office/drawing/2014/main" id="{6FDD8C30-BB7D-544E-11C3-B2130FA76F61}"/>
                </a:ext>
              </a:extLst>
            </p:cNvPr>
            <p:cNvSpPr/>
            <p:nvPr/>
          </p:nvSpPr>
          <p:spPr>
            <a:xfrm>
              <a:off x="8633512" y="5346929"/>
              <a:ext cx="88524" cy="44260"/>
            </a:xfrm>
            <a:custGeom>
              <a:avLst/>
              <a:gdLst>
                <a:gd name="connsiteX0" fmla="*/ 0 w 88524"/>
                <a:gd name="connsiteY0" fmla="*/ 0 h 44260"/>
                <a:gd name="connsiteX1" fmla="*/ 88525 w 88524"/>
                <a:gd name="connsiteY1" fmla="*/ 0 h 44260"/>
                <a:gd name="connsiteX2" fmla="*/ 44262 w 88524"/>
                <a:gd name="connsiteY2" fmla="*/ 44261 h 44260"/>
                <a:gd name="connsiteX3" fmla="*/ 0 w 88524"/>
                <a:gd name="connsiteY3" fmla="*/ 0 h 44260"/>
              </a:gdLst>
              <a:ahLst/>
              <a:cxnLst>
                <a:cxn ang="0">
                  <a:pos x="connsiteX0" y="connsiteY0"/>
                </a:cxn>
                <a:cxn ang="0">
                  <a:pos x="connsiteX1" y="connsiteY1"/>
                </a:cxn>
                <a:cxn ang="0">
                  <a:pos x="connsiteX2" y="connsiteY2"/>
                </a:cxn>
                <a:cxn ang="0">
                  <a:pos x="connsiteX3" y="connsiteY3"/>
                </a:cxn>
              </a:cxnLst>
              <a:rect l="l" t="t" r="r" b="b"/>
              <a:pathLst>
                <a:path w="88524" h="44260">
                  <a:moveTo>
                    <a:pt x="0" y="0"/>
                  </a:moveTo>
                  <a:lnTo>
                    <a:pt x="88525" y="0"/>
                  </a:lnTo>
                  <a:lnTo>
                    <a:pt x="44262" y="44261"/>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5" name="Graphic 2442">
            <a:extLst>
              <a:ext uri="{FF2B5EF4-FFF2-40B4-BE49-F238E27FC236}">
                <a16:creationId xmlns:a16="http://schemas.microsoft.com/office/drawing/2014/main" id="{B0F86DCB-B5CE-1009-0DB4-4FD48BE58239}"/>
              </a:ext>
            </a:extLst>
          </p:cNvPr>
          <p:cNvGrpSpPr/>
          <p:nvPr/>
        </p:nvGrpSpPr>
        <p:grpSpPr>
          <a:xfrm>
            <a:off x="7996110" y="3697949"/>
            <a:ext cx="236051" cy="639113"/>
            <a:chOff x="11812378" y="5783858"/>
            <a:chExt cx="235661" cy="638063"/>
          </a:xfrm>
        </p:grpSpPr>
        <p:sp>
          <p:nvSpPr>
            <p:cNvPr id="2481" name="Freeform 2473">
              <a:extLst>
                <a:ext uri="{FF2B5EF4-FFF2-40B4-BE49-F238E27FC236}">
                  <a16:creationId xmlns:a16="http://schemas.microsoft.com/office/drawing/2014/main" id="{EFF0DC84-22BE-F7E4-7246-847A8B43DBB2}"/>
                </a:ext>
              </a:extLst>
            </p:cNvPr>
            <p:cNvSpPr/>
            <p:nvPr/>
          </p:nvSpPr>
          <p:spPr>
            <a:xfrm>
              <a:off x="11812378" y="5814083"/>
              <a:ext cx="203680" cy="607838"/>
            </a:xfrm>
            <a:custGeom>
              <a:avLst/>
              <a:gdLst>
                <a:gd name="connsiteX0" fmla="*/ 203682 w 203681"/>
                <a:gd name="connsiteY0" fmla="*/ 0 h 607834"/>
                <a:gd name="connsiteX1" fmla="*/ 0 w 203681"/>
                <a:gd name="connsiteY1" fmla="*/ 192164 h 607834"/>
                <a:gd name="connsiteX2" fmla="*/ 0 w 203681"/>
                <a:gd name="connsiteY2" fmla="*/ 607835 h 607834"/>
              </a:gdLst>
              <a:ahLst/>
              <a:cxnLst>
                <a:cxn ang="0">
                  <a:pos x="connsiteX0" y="connsiteY0"/>
                </a:cxn>
                <a:cxn ang="0">
                  <a:pos x="connsiteX1" y="connsiteY1"/>
                </a:cxn>
                <a:cxn ang="0">
                  <a:pos x="connsiteX2" y="connsiteY2"/>
                </a:cxn>
              </a:cxnLst>
              <a:rect l="l" t="t" r="r" b="b"/>
              <a:pathLst>
                <a:path w="203681" h="607834">
                  <a:moveTo>
                    <a:pt x="203682" y="0"/>
                  </a:moveTo>
                  <a:lnTo>
                    <a:pt x="0" y="192164"/>
                  </a:lnTo>
                  <a:lnTo>
                    <a:pt x="0" y="607835"/>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2" name="Freeform 2474">
              <a:extLst>
                <a:ext uri="{FF2B5EF4-FFF2-40B4-BE49-F238E27FC236}">
                  <a16:creationId xmlns:a16="http://schemas.microsoft.com/office/drawing/2014/main" id="{6BE49460-6BE9-C63A-F74B-719427BAF837}"/>
                </a:ext>
              </a:extLst>
            </p:cNvPr>
            <p:cNvSpPr/>
            <p:nvPr/>
          </p:nvSpPr>
          <p:spPr>
            <a:xfrm>
              <a:off x="11988656" y="5783858"/>
              <a:ext cx="59383" cy="58463"/>
            </a:xfrm>
            <a:custGeom>
              <a:avLst/>
              <a:gdLst>
                <a:gd name="connsiteX0" fmla="*/ 0 w 59383"/>
                <a:gd name="connsiteY0" fmla="*/ 14080 h 58463"/>
                <a:gd name="connsiteX1" fmla="*/ 59384 w 59383"/>
                <a:gd name="connsiteY1" fmla="*/ 0 h 58463"/>
                <a:gd name="connsiteX2" fmla="*/ 41875 w 59383"/>
                <a:gd name="connsiteY2" fmla="*/ 58463 h 58463"/>
                <a:gd name="connsiteX3" fmla="*/ 0 w 59383"/>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3" h="58463">
                  <a:moveTo>
                    <a:pt x="0" y="14080"/>
                  </a:moveTo>
                  <a:lnTo>
                    <a:pt x="59384"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6" name="Graphic 2442">
            <a:extLst>
              <a:ext uri="{FF2B5EF4-FFF2-40B4-BE49-F238E27FC236}">
                <a16:creationId xmlns:a16="http://schemas.microsoft.com/office/drawing/2014/main" id="{08821CDF-EDBC-2017-79C0-07AB19639924}"/>
              </a:ext>
            </a:extLst>
          </p:cNvPr>
          <p:cNvGrpSpPr/>
          <p:nvPr/>
        </p:nvGrpSpPr>
        <p:grpSpPr>
          <a:xfrm>
            <a:off x="8730274" y="3155882"/>
            <a:ext cx="163341" cy="154090"/>
            <a:chOff x="12462647" y="5280128"/>
            <a:chExt cx="163072" cy="153837"/>
          </a:xfrm>
          <a:solidFill>
            <a:srgbClr val="A21383"/>
          </a:solidFill>
        </p:grpSpPr>
        <p:sp>
          <p:nvSpPr>
            <p:cNvPr id="2479" name="Freeform 2476">
              <a:extLst>
                <a:ext uri="{FF2B5EF4-FFF2-40B4-BE49-F238E27FC236}">
                  <a16:creationId xmlns:a16="http://schemas.microsoft.com/office/drawing/2014/main" id="{313165CA-A6E5-DDD0-07A6-0E76A0603555}"/>
                </a:ext>
              </a:extLst>
            </p:cNvPr>
            <p:cNvSpPr/>
            <p:nvPr/>
          </p:nvSpPr>
          <p:spPr>
            <a:xfrm>
              <a:off x="12462647" y="5310304"/>
              <a:ext cx="131073" cy="123661"/>
            </a:xfrm>
            <a:custGeom>
              <a:avLst/>
              <a:gdLst>
                <a:gd name="connsiteX0" fmla="*/ 131073 w 131073"/>
                <a:gd name="connsiteY0" fmla="*/ 0 h 123660"/>
                <a:gd name="connsiteX1" fmla="*/ 0 w 131073"/>
                <a:gd name="connsiteY1" fmla="*/ 123661 h 123660"/>
              </a:gdLst>
              <a:ahLst/>
              <a:cxnLst>
                <a:cxn ang="0">
                  <a:pos x="connsiteX0" y="connsiteY0"/>
                </a:cxn>
                <a:cxn ang="0">
                  <a:pos x="connsiteX1" y="connsiteY1"/>
                </a:cxn>
              </a:cxnLst>
              <a:rect l="l" t="t" r="r" b="b"/>
              <a:pathLst>
                <a:path w="131073" h="123660">
                  <a:moveTo>
                    <a:pt x="131073" y="0"/>
                  </a:moveTo>
                  <a:lnTo>
                    <a:pt x="0" y="123661"/>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0" name="Freeform 2477">
              <a:extLst>
                <a:ext uri="{FF2B5EF4-FFF2-40B4-BE49-F238E27FC236}">
                  <a16:creationId xmlns:a16="http://schemas.microsoft.com/office/drawing/2014/main" id="{1F025361-FC01-FAA6-5713-424C1FEFB89D}"/>
                </a:ext>
              </a:extLst>
            </p:cNvPr>
            <p:cNvSpPr/>
            <p:nvPr/>
          </p:nvSpPr>
          <p:spPr>
            <a:xfrm>
              <a:off x="12566335" y="5280128"/>
              <a:ext cx="59384" cy="58463"/>
            </a:xfrm>
            <a:custGeom>
              <a:avLst/>
              <a:gdLst>
                <a:gd name="connsiteX0" fmla="*/ 0 w 59384"/>
                <a:gd name="connsiteY0" fmla="*/ 14080 h 58463"/>
                <a:gd name="connsiteX1" fmla="*/ 59385 w 59384"/>
                <a:gd name="connsiteY1" fmla="*/ 0 h 58463"/>
                <a:gd name="connsiteX2" fmla="*/ 41875 w 59384"/>
                <a:gd name="connsiteY2" fmla="*/ 58463 h 58463"/>
                <a:gd name="connsiteX3" fmla="*/ 0 w 59384"/>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4" h="58463">
                  <a:moveTo>
                    <a:pt x="0" y="14080"/>
                  </a:moveTo>
                  <a:lnTo>
                    <a:pt x="59385"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7" name="Graphic 2442">
            <a:extLst>
              <a:ext uri="{FF2B5EF4-FFF2-40B4-BE49-F238E27FC236}">
                <a16:creationId xmlns:a16="http://schemas.microsoft.com/office/drawing/2014/main" id="{0053F936-EE15-A7B3-1345-6B0A2EB06555}"/>
              </a:ext>
            </a:extLst>
          </p:cNvPr>
          <p:cNvGrpSpPr/>
          <p:nvPr/>
        </p:nvGrpSpPr>
        <p:grpSpPr>
          <a:xfrm>
            <a:off x="8058556" y="3763657"/>
            <a:ext cx="248342" cy="573377"/>
            <a:chOff x="11874675" y="5849441"/>
            <a:chExt cx="247931" cy="572433"/>
          </a:xfrm>
        </p:grpSpPr>
        <p:sp>
          <p:nvSpPr>
            <p:cNvPr id="2477" name="Freeform 2479">
              <a:extLst>
                <a:ext uri="{FF2B5EF4-FFF2-40B4-BE49-F238E27FC236}">
                  <a16:creationId xmlns:a16="http://schemas.microsoft.com/office/drawing/2014/main" id="{661C7D19-7145-59E4-B28B-FAF003371BED}"/>
                </a:ext>
              </a:extLst>
            </p:cNvPr>
            <p:cNvSpPr/>
            <p:nvPr/>
          </p:nvSpPr>
          <p:spPr>
            <a:xfrm>
              <a:off x="11905090" y="5849441"/>
              <a:ext cx="217516" cy="528559"/>
            </a:xfrm>
            <a:custGeom>
              <a:avLst/>
              <a:gdLst>
                <a:gd name="connsiteX0" fmla="*/ 217518 w 217517"/>
                <a:gd name="connsiteY0" fmla="*/ 0 h 528557"/>
                <a:gd name="connsiteX1" fmla="*/ 0 w 217517"/>
                <a:gd name="connsiteY1" fmla="*/ 205203 h 528557"/>
                <a:gd name="connsiteX2" fmla="*/ 0 w 217517"/>
                <a:gd name="connsiteY2" fmla="*/ 528557 h 528557"/>
              </a:gdLst>
              <a:ahLst/>
              <a:cxnLst>
                <a:cxn ang="0">
                  <a:pos x="connsiteX0" y="connsiteY0"/>
                </a:cxn>
                <a:cxn ang="0">
                  <a:pos x="connsiteX1" y="connsiteY1"/>
                </a:cxn>
                <a:cxn ang="0">
                  <a:pos x="connsiteX2" y="connsiteY2"/>
                </a:cxn>
              </a:cxnLst>
              <a:rect l="l" t="t" r="r" b="b"/>
              <a:pathLst>
                <a:path w="217517" h="528557">
                  <a:moveTo>
                    <a:pt x="217518" y="0"/>
                  </a:moveTo>
                  <a:lnTo>
                    <a:pt x="0" y="205203"/>
                  </a:lnTo>
                  <a:lnTo>
                    <a:pt x="0" y="528557"/>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8" name="Freeform 2480">
              <a:extLst>
                <a:ext uri="{FF2B5EF4-FFF2-40B4-BE49-F238E27FC236}">
                  <a16:creationId xmlns:a16="http://schemas.microsoft.com/office/drawing/2014/main" id="{58023FD1-16E1-0747-6BDF-8FD233B0C70A}"/>
                </a:ext>
              </a:extLst>
            </p:cNvPr>
            <p:cNvSpPr/>
            <p:nvPr/>
          </p:nvSpPr>
          <p:spPr>
            <a:xfrm>
              <a:off x="11874675" y="6369044"/>
              <a:ext cx="61036" cy="52830"/>
            </a:xfrm>
            <a:custGeom>
              <a:avLst/>
              <a:gdLst>
                <a:gd name="connsiteX0" fmla="*/ 0 w 61036"/>
                <a:gd name="connsiteY0" fmla="*/ 0 h 52830"/>
                <a:gd name="connsiteX1" fmla="*/ 30488 w 61036"/>
                <a:gd name="connsiteY1" fmla="*/ 52831 h 52830"/>
                <a:gd name="connsiteX2" fmla="*/ 61037 w 61036"/>
                <a:gd name="connsiteY2" fmla="*/ 0 h 52830"/>
                <a:gd name="connsiteX3" fmla="*/ 0 w 61036"/>
                <a:gd name="connsiteY3" fmla="*/ 0 h 52830"/>
              </a:gdLst>
              <a:ahLst/>
              <a:cxnLst>
                <a:cxn ang="0">
                  <a:pos x="connsiteX0" y="connsiteY0"/>
                </a:cxn>
                <a:cxn ang="0">
                  <a:pos x="connsiteX1" y="connsiteY1"/>
                </a:cxn>
                <a:cxn ang="0">
                  <a:pos x="connsiteX2" y="connsiteY2"/>
                </a:cxn>
                <a:cxn ang="0">
                  <a:pos x="connsiteX3" y="connsiteY3"/>
                </a:cxn>
              </a:cxnLst>
              <a:rect l="l" t="t" r="r" b="b"/>
              <a:pathLst>
                <a:path w="61036" h="52830">
                  <a:moveTo>
                    <a:pt x="0" y="0"/>
                  </a:moveTo>
                  <a:lnTo>
                    <a:pt x="30488" y="52831"/>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8" name="Group 177">
            <a:extLst>
              <a:ext uri="{FF2B5EF4-FFF2-40B4-BE49-F238E27FC236}">
                <a16:creationId xmlns:a16="http://schemas.microsoft.com/office/drawing/2014/main" id="{FDF02F01-796B-6C04-819F-F0E7A359B1B7}"/>
              </a:ext>
            </a:extLst>
          </p:cNvPr>
          <p:cNvGrpSpPr/>
          <p:nvPr/>
        </p:nvGrpSpPr>
        <p:grpSpPr>
          <a:xfrm>
            <a:off x="5387652" y="2303815"/>
            <a:ext cx="678650" cy="1047275"/>
            <a:chOff x="5298937" y="2308102"/>
            <a:chExt cx="678636" cy="1091509"/>
          </a:xfrm>
        </p:grpSpPr>
        <p:sp>
          <p:nvSpPr>
            <p:cNvPr id="2475" name="Freeform 2458">
              <a:extLst>
                <a:ext uri="{FF2B5EF4-FFF2-40B4-BE49-F238E27FC236}">
                  <a16:creationId xmlns:a16="http://schemas.microsoft.com/office/drawing/2014/main" id="{B41BBBE3-8C96-F5DE-69B9-99A147E3695D}"/>
                </a:ext>
              </a:extLst>
            </p:cNvPr>
            <p:cNvSpPr/>
            <p:nvPr/>
          </p:nvSpPr>
          <p:spPr>
            <a:xfrm>
              <a:off x="5298937" y="2352119"/>
              <a:ext cx="648098" cy="1047492"/>
            </a:xfrm>
            <a:custGeom>
              <a:avLst/>
              <a:gdLst>
                <a:gd name="connsiteX0" fmla="*/ 647042 w 647042"/>
                <a:gd name="connsiteY0" fmla="*/ 0 h 1045789"/>
                <a:gd name="connsiteX1" fmla="*/ 647042 w 647042"/>
                <a:gd name="connsiteY1" fmla="*/ 618854 h 1045789"/>
                <a:gd name="connsiteX2" fmla="*/ 0 w 647042"/>
                <a:gd name="connsiteY2" fmla="*/ 1045789 h 1045789"/>
              </a:gdLst>
              <a:ahLst/>
              <a:cxnLst>
                <a:cxn ang="0">
                  <a:pos x="connsiteX0" y="connsiteY0"/>
                </a:cxn>
                <a:cxn ang="0">
                  <a:pos x="connsiteX1" y="connsiteY1"/>
                </a:cxn>
                <a:cxn ang="0">
                  <a:pos x="connsiteX2" y="connsiteY2"/>
                </a:cxn>
              </a:cxnLst>
              <a:rect l="l" t="t" r="r" b="b"/>
              <a:pathLst>
                <a:path w="647042" h="1045789">
                  <a:moveTo>
                    <a:pt x="647042" y="0"/>
                  </a:moveTo>
                  <a:lnTo>
                    <a:pt x="647042" y="618854"/>
                  </a:lnTo>
                  <a:lnTo>
                    <a:pt x="0"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6" name="Freeform 2459">
              <a:extLst>
                <a:ext uri="{FF2B5EF4-FFF2-40B4-BE49-F238E27FC236}">
                  <a16:creationId xmlns:a16="http://schemas.microsoft.com/office/drawing/2014/main" id="{3EE6EF8D-2F7E-5E9F-532B-D6CDCDD8DD2E}"/>
                </a:ext>
              </a:extLst>
            </p:cNvPr>
            <p:cNvSpPr/>
            <p:nvPr/>
          </p:nvSpPr>
          <p:spPr>
            <a:xfrm>
              <a:off x="5916436" y="2308102"/>
              <a:ext cx="61137" cy="52978"/>
            </a:xfrm>
            <a:custGeom>
              <a:avLst/>
              <a:gdLst>
                <a:gd name="connsiteX0" fmla="*/ 0 w 61037"/>
                <a:gd name="connsiteY0" fmla="*/ 52893 h 52892"/>
                <a:gd name="connsiteX1" fmla="*/ 30549 w 61037"/>
                <a:gd name="connsiteY1" fmla="*/ 0 h 52892"/>
                <a:gd name="connsiteX2" fmla="*/ 61037 w 61037"/>
                <a:gd name="connsiteY2" fmla="*/ 52893 h 52892"/>
                <a:gd name="connsiteX3" fmla="*/ 0 w 61037"/>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37" h="52892">
                  <a:moveTo>
                    <a:pt x="0" y="52893"/>
                  </a:moveTo>
                  <a:lnTo>
                    <a:pt x="30549" y="0"/>
                  </a:lnTo>
                  <a:lnTo>
                    <a:pt x="61037"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9" name="Group 178">
            <a:extLst>
              <a:ext uri="{FF2B5EF4-FFF2-40B4-BE49-F238E27FC236}">
                <a16:creationId xmlns:a16="http://schemas.microsoft.com/office/drawing/2014/main" id="{6176435A-8804-F2A4-7B66-09B41F298EFC}"/>
              </a:ext>
            </a:extLst>
          </p:cNvPr>
          <p:cNvGrpSpPr/>
          <p:nvPr/>
        </p:nvGrpSpPr>
        <p:grpSpPr>
          <a:xfrm>
            <a:off x="6172715" y="2303812"/>
            <a:ext cx="678711" cy="1047278"/>
            <a:chOff x="5999036" y="2308102"/>
            <a:chExt cx="678697" cy="1091512"/>
          </a:xfrm>
        </p:grpSpPr>
        <p:sp>
          <p:nvSpPr>
            <p:cNvPr id="2473" name="Freeform 2482">
              <a:extLst>
                <a:ext uri="{FF2B5EF4-FFF2-40B4-BE49-F238E27FC236}">
                  <a16:creationId xmlns:a16="http://schemas.microsoft.com/office/drawing/2014/main" id="{64BE081A-74FB-A23C-DD7F-DAB2D18B4B4F}"/>
                </a:ext>
              </a:extLst>
            </p:cNvPr>
            <p:cNvSpPr/>
            <p:nvPr/>
          </p:nvSpPr>
          <p:spPr>
            <a:xfrm>
              <a:off x="6029635" y="2352121"/>
              <a:ext cx="648098" cy="1047493"/>
            </a:xfrm>
            <a:custGeom>
              <a:avLst/>
              <a:gdLst>
                <a:gd name="connsiteX0" fmla="*/ 0 w 647042"/>
                <a:gd name="connsiteY0" fmla="*/ 0 h 1045789"/>
                <a:gd name="connsiteX1" fmla="*/ 0 w 647042"/>
                <a:gd name="connsiteY1" fmla="*/ 618854 h 1045789"/>
                <a:gd name="connsiteX2" fmla="*/ 647042 w 647042"/>
                <a:gd name="connsiteY2" fmla="*/ 1045789 h 1045789"/>
              </a:gdLst>
              <a:ahLst/>
              <a:cxnLst>
                <a:cxn ang="0">
                  <a:pos x="connsiteX0" y="connsiteY0"/>
                </a:cxn>
                <a:cxn ang="0">
                  <a:pos x="connsiteX1" y="connsiteY1"/>
                </a:cxn>
                <a:cxn ang="0">
                  <a:pos x="connsiteX2" y="connsiteY2"/>
                </a:cxn>
              </a:cxnLst>
              <a:rect l="l" t="t" r="r" b="b"/>
              <a:pathLst>
                <a:path w="647042" h="1045789">
                  <a:moveTo>
                    <a:pt x="0" y="0"/>
                  </a:moveTo>
                  <a:lnTo>
                    <a:pt x="0" y="618854"/>
                  </a:lnTo>
                  <a:lnTo>
                    <a:pt x="647042"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4" name="Freeform 2483">
              <a:extLst>
                <a:ext uri="{FF2B5EF4-FFF2-40B4-BE49-F238E27FC236}">
                  <a16:creationId xmlns:a16="http://schemas.microsoft.com/office/drawing/2014/main" id="{169AEC75-0E67-D38E-0550-D7F1A5FCF3B3}"/>
                </a:ext>
              </a:extLst>
            </p:cNvPr>
            <p:cNvSpPr/>
            <p:nvPr/>
          </p:nvSpPr>
          <p:spPr>
            <a:xfrm>
              <a:off x="5999036" y="2308102"/>
              <a:ext cx="61198" cy="52978"/>
            </a:xfrm>
            <a:custGeom>
              <a:avLst/>
              <a:gdLst>
                <a:gd name="connsiteX0" fmla="*/ 0 w 61098"/>
                <a:gd name="connsiteY0" fmla="*/ 52893 h 52892"/>
                <a:gd name="connsiteX1" fmla="*/ 30549 w 61098"/>
                <a:gd name="connsiteY1" fmla="*/ 0 h 52892"/>
                <a:gd name="connsiteX2" fmla="*/ 61098 w 61098"/>
                <a:gd name="connsiteY2" fmla="*/ 52893 h 52892"/>
                <a:gd name="connsiteX3" fmla="*/ 0 w 61098"/>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98" h="52892">
                  <a:moveTo>
                    <a:pt x="0" y="52893"/>
                  </a:moveTo>
                  <a:lnTo>
                    <a:pt x="30549" y="0"/>
                  </a:lnTo>
                  <a:lnTo>
                    <a:pt x="61098"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80" name="Graphic 2442">
            <a:extLst>
              <a:ext uri="{FF2B5EF4-FFF2-40B4-BE49-F238E27FC236}">
                <a16:creationId xmlns:a16="http://schemas.microsoft.com/office/drawing/2014/main" id="{FDCDEF54-B447-BD05-9EC5-3E175D3060F6}"/>
              </a:ext>
            </a:extLst>
          </p:cNvPr>
          <p:cNvGrpSpPr/>
          <p:nvPr/>
        </p:nvGrpSpPr>
        <p:grpSpPr>
          <a:xfrm>
            <a:off x="6587008" y="3549028"/>
            <a:ext cx="307965" cy="204233"/>
            <a:chOff x="10066567" y="5635163"/>
            <a:chExt cx="307459" cy="203897"/>
          </a:xfrm>
          <a:solidFill>
            <a:srgbClr val="A21383"/>
          </a:solidFill>
        </p:grpSpPr>
        <p:sp>
          <p:nvSpPr>
            <p:cNvPr id="2471" name="Freeform 2485">
              <a:extLst>
                <a:ext uri="{FF2B5EF4-FFF2-40B4-BE49-F238E27FC236}">
                  <a16:creationId xmlns:a16="http://schemas.microsoft.com/office/drawing/2014/main" id="{F0BE0C36-2CB9-C6C8-5A23-C1346BADA524}"/>
                </a:ext>
              </a:extLst>
            </p:cNvPr>
            <p:cNvSpPr/>
            <p:nvPr/>
          </p:nvSpPr>
          <p:spPr>
            <a:xfrm>
              <a:off x="10103245" y="5635163"/>
              <a:ext cx="270781" cy="179614"/>
            </a:xfrm>
            <a:custGeom>
              <a:avLst/>
              <a:gdLst>
                <a:gd name="connsiteX0" fmla="*/ 0 w 270779"/>
                <a:gd name="connsiteY0" fmla="*/ 179614 h 179613"/>
                <a:gd name="connsiteX1" fmla="*/ 270779 w 270779"/>
                <a:gd name="connsiteY1" fmla="*/ 0 h 179613"/>
              </a:gdLst>
              <a:ahLst/>
              <a:cxnLst>
                <a:cxn ang="0">
                  <a:pos x="connsiteX0" y="connsiteY0"/>
                </a:cxn>
                <a:cxn ang="0">
                  <a:pos x="connsiteX1" y="connsiteY1"/>
                </a:cxn>
              </a:cxnLst>
              <a:rect l="l" t="t" r="r" b="b"/>
              <a:pathLst>
                <a:path w="270779" h="179613">
                  <a:moveTo>
                    <a:pt x="0" y="179614"/>
                  </a:moveTo>
                  <a:lnTo>
                    <a:pt x="270779"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2" name="Freeform 2486">
              <a:extLst>
                <a:ext uri="{FF2B5EF4-FFF2-40B4-BE49-F238E27FC236}">
                  <a16:creationId xmlns:a16="http://schemas.microsoft.com/office/drawing/2014/main" id="{D1B79517-7838-2FD3-D882-6A49D606F5D4}"/>
                </a:ext>
              </a:extLst>
            </p:cNvPr>
            <p:cNvSpPr/>
            <p:nvPr/>
          </p:nvSpPr>
          <p:spPr>
            <a:xfrm>
              <a:off x="10066567" y="5784393"/>
              <a:ext cx="60914" cy="54667"/>
            </a:xfrm>
            <a:custGeom>
              <a:avLst/>
              <a:gdLst>
                <a:gd name="connsiteX0" fmla="*/ 60914 w 60914"/>
                <a:gd name="connsiteY0" fmla="*/ 50872 h 54667"/>
                <a:gd name="connsiteX1" fmla="*/ 0 w 60914"/>
                <a:gd name="connsiteY1" fmla="*/ 54668 h 54667"/>
                <a:gd name="connsiteX2" fmla="*/ 27182 w 60914"/>
                <a:gd name="connsiteY2" fmla="*/ 0 h 54667"/>
                <a:gd name="connsiteX3" fmla="*/ 60914 w 60914"/>
                <a:gd name="connsiteY3" fmla="*/ 50872 h 54667"/>
              </a:gdLst>
              <a:ahLst/>
              <a:cxnLst>
                <a:cxn ang="0">
                  <a:pos x="connsiteX0" y="connsiteY0"/>
                </a:cxn>
                <a:cxn ang="0">
                  <a:pos x="connsiteX1" y="connsiteY1"/>
                </a:cxn>
                <a:cxn ang="0">
                  <a:pos x="connsiteX2" y="connsiteY2"/>
                </a:cxn>
                <a:cxn ang="0">
                  <a:pos x="connsiteX3" y="connsiteY3"/>
                </a:cxn>
              </a:cxnLst>
              <a:rect l="l" t="t" r="r" b="b"/>
              <a:pathLst>
                <a:path w="60914" h="54667">
                  <a:moveTo>
                    <a:pt x="60914" y="50872"/>
                  </a:moveTo>
                  <a:lnTo>
                    <a:pt x="0" y="54668"/>
                  </a:lnTo>
                  <a:lnTo>
                    <a:pt x="27182" y="0"/>
                  </a:lnTo>
                  <a:lnTo>
                    <a:pt x="60914" y="50872"/>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81" name="TextBox 180">
            <a:extLst>
              <a:ext uri="{FF2B5EF4-FFF2-40B4-BE49-F238E27FC236}">
                <a16:creationId xmlns:a16="http://schemas.microsoft.com/office/drawing/2014/main" id="{809116AD-6E9F-6FD5-9927-E6B48405B0CD}"/>
              </a:ext>
            </a:extLst>
          </p:cNvPr>
          <p:cNvSpPr txBox="1"/>
          <p:nvPr/>
        </p:nvSpPr>
        <p:spPr>
          <a:xfrm>
            <a:off x="2504755" y="4860657"/>
            <a:ext cx="265060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Allergic eosinophilic</a:t>
            </a:r>
          </a:p>
        </p:txBody>
      </p:sp>
      <p:sp>
        <p:nvSpPr>
          <p:cNvPr id="182" name="TextBox 181">
            <a:extLst>
              <a:ext uri="{FF2B5EF4-FFF2-40B4-BE49-F238E27FC236}">
                <a16:creationId xmlns:a16="http://schemas.microsoft.com/office/drawing/2014/main" id="{E44B29F9-2EF7-4DED-FD01-9CA070C55179}"/>
              </a:ext>
            </a:extLst>
          </p:cNvPr>
          <p:cNvSpPr txBox="1"/>
          <p:nvPr/>
        </p:nvSpPr>
        <p:spPr>
          <a:xfrm>
            <a:off x="5155363" y="4860657"/>
            <a:ext cx="263675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Non-allergic eosinophilic</a:t>
            </a:r>
          </a:p>
        </p:txBody>
      </p:sp>
      <p:sp>
        <p:nvSpPr>
          <p:cNvPr id="183" name="TextBox 182">
            <a:extLst>
              <a:ext uri="{FF2B5EF4-FFF2-40B4-BE49-F238E27FC236}">
                <a16:creationId xmlns:a16="http://schemas.microsoft.com/office/drawing/2014/main" id="{E9A5E1D5-A3AA-6A71-C0AC-BCC24474A9B3}"/>
              </a:ext>
            </a:extLst>
          </p:cNvPr>
          <p:cNvSpPr txBox="1"/>
          <p:nvPr/>
        </p:nvSpPr>
        <p:spPr>
          <a:xfrm>
            <a:off x="7880123" y="4866357"/>
            <a:ext cx="2662691" cy="1732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Beyond-T2 pathways</a:t>
            </a:r>
          </a:p>
        </p:txBody>
      </p:sp>
      <p:sp>
        <p:nvSpPr>
          <p:cNvPr id="2469" name="TextBox 2468">
            <a:extLst>
              <a:ext uri="{FF2B5EF4-FFF2-40B4-BE49-F238E27FC236}">
                <a16:creationId xmlns:a16="http://schemas.microsoft.com/office/drawing/2014/main" id="{9EBF4E53-5EFB-7536-AAFF-3F59CDD09D6D}"/>
              </a:ext>
            </a:extLst>
          </p:cNvPr>
          <p:cNvSpPr txBox="1"/>
          <p:nvPr/>
        </p:nvSpPr>
        <p:spPr>
          <a:xfrm>
            <a:off x="6309356" y="1149911"/>
            <a:ext cx="3959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Bacteria</a:t>
            </a:r>
          </a:p>
        </p:txBody>
      </p:sp>
      <p:sp>
        <p:nvSpPr>
          <p:cNvPr id="2467" name="TextBox 2466">
            <a:extLst>
              <a:ext uri="{FF2B5EF4-FFF2-40B4-BE49-F238E27FC236}">
                <a16:creationId xmlns:a16="http://schemas.microsoft.com/office/drawing/2014/main" id="{4BAA3476-1C1F-9A2B-CE2B-E9FDA2792114}"/>
              </a:ext>
            </a:extLst>
          </p:cNvPr>
          <p:cNvSpPr txBox="1"/>
          <p:nvPr/>
        </p:nvSpPr>
        <p:spPr>
          <a:xfrm>
            <a:off x="7197357" y="1149911"/>
            <a:ext cx="35266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Viruses</a:t>
            </a:r>
          </a:p>
        </p:txBody>
      </p:sp>
      <p:sp>
        <p:nvSpPr>
          <p:cNvPr id="2465" name="TextBox 2464">
            <a:extLst>
              <a:ext uri="{FF2B5EF4-FFF2-40B4-BE49-F238E27FC236}">
                <a16:creationId xmlns:a16="http://schemas.microsoft.com/office/drawing/2014/main" id="{F257B187-75FE-F665-E3DE-150BC546DE43}"/>
              </a:ext>
            </a:extLst>
          </p:cNvPr>
          <p:cNvSpPr txBox="1"/>
          <p:nvPr/>
        </p:nvSpPr>
        <p:spPr>
          <a:xfrm>
            <a:off x="7982392" y="1149911"/>
            <a:ext cx="32541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Smoke</a:t>
            </a:r>
          </a:p>
        </p:txBody>
      </p:sp>
      <p:sp>
        <p:nvSpPr>
          <p:cNvPr id="2439" name="TextBox 2438">
            <a:extLst>
              <a:ext uri="{FF2B5EF4-FFF2-40B4-BE49-F238E27FC236}">
                <a16:creationId xmlns:a16="http://schemas.microsoft.com/office/drawing/2014/main" id="{A294A3B6-C161-6B45-F7A0-591E58A86BCC}"/>
              </a:ext>
            </a:extLst>
          </p:cNvPr>
          <p:cNvSpPr txBox="1"/>
          <p:nvPr/>
        </p:nvSpPr>
        <p:spPr>
          <a:xfrm>
            <a:off x="6282005" y="2687682"/>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40" name="TextBox 2439">
            <a:extLst>
              <a:ext uri="{FF2B5EF4-FFF2-40B4-BE49-F238E27FC236}">
                <a16:creationId xmlns:a16="http://schemas.microsoft.com/office/drawing/2014/main" id="{5DB6AA45-744E-E441-40B2-F8611C74816C}"/>
              </a:ext>
            </a:extLst>
          </p:cNvPr>
          <p:cNvSpPr txBox="1"/>
          <p:nvPr/>
        </p:nvSpPr>
        <p:spPr>
          <a:xfrm>
            <a:off x="5736892" y="1332535"/>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63" name="TextBox 2462">
            <a:extLst>
              <a:ext uri="{FF2B5EF4-FFF2-40B4-BE49-F238E27FC236}">
                <a16:creationId xmlns:a16="http://schemas.microsoft.com/office/drawing/2014/main" id="{2F8B18E2-74F4-9753-691D-69524164E3ED}"/>
              </a:ext>
            </a:extLst>
          </p:cNvPr>
          <p:cNvSpPr txBox="1"/>
          <p:nvPr/>
        </p:nvSpPr>
        <p:spPr>
          <a:xfrm>
            <a:off x="8908915" y="1149911"/>
            <a:ext cx="437629"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Pollution</a:t>
            </a:r>
          </a:p>
        </p:txBody>
      </p:sp>
      <p:sp>
        <p:nvSpPr>
          <p:cNvPr id="2451" name="TextBox 2450">
            <a:extLst>
              <a:ext uri="{FF2B5EF4-FFF2-40B4-BE49-F238E27FC236}">
                <a16:creationId xmlns:a16="http://schemas.microsoft.com/office/drawing/2014/main" id="{5131B0C8-62AE-3D8F-45C0-18BFF23E3EAE}"/>
              </a:ext>
            </a:extLst>
          </p:cNvPr>
          <p:cNvSpPr txBox="1"/>
          <p:nvPr/>
        </p:nvSpPr>
        <p:spPr>
          <a:xfrm>
            <a:off x="1171124" y="1897703"/>
            <a:ext cx="520025" cy="21544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Airway</a:t>
            </a:r>
          </a:p>
        </p:txBody>
      </p:sp>
      <p:sp>
        <p:nvSpPr>
          <p:cNvPr id="2453" name="TextBox 2452">
            <a:extLst>
              <a:ext uri="{FF2B5EF4-FFF2-40B4-BE49-F238E27FC236}">
                <a16:creationId xmlns:a16="http://schemas.microsoft.com/office/drawing/2014/main" id="{CED43DE0-EB81-7F5F-0FFF-04C66F652355}"/>
              </a:ext>
            </a:extLst>
          </p:cNvPr>
          <p:cNvSpPr txBox="1"/>
          <p:nvPr/>
        </p:nvSpPr>
        <p:spPr>
          <a:xfrm>
            <a:off x="2362153" y="1149911"/>
            <a:ext cx="447247" cy="161586"/>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a:ea typeface="+mn-ea"/>
                <a:cs typeface="Calibri"/>
              </a:rPr>
              <a:t>Triggers</a:t>
            </a:r>
            <a:endPar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cxnSp>
        <p:nvCxnSpPr>
          <p:cNvPr id="49" name="Straight Arrow Connector 48">
            <a:extLst>
              <a:ext uri="{FF2B5EF4-FFF2-40B4-BE49-F238E27FC236}">
                <a16:creationId xmlns:a16="http://schemas.microsoft.com/office/drawing/2014/main" id="{7ABBD019-ED63-D397-8830-EA60769888AB}"/>
              </a:ext>
            </a:extLst>
          </p:cNvPr>
          <p:cNvCxnSpPr>
            <a:cxnSpLocks noChangeAspect="1"/>
          </p:cNvCxnSpPr>
          <p:nvPr/>
        </p:nvCxnSpPr>
        <p:spPr>
          <a:xfrm>
            <a:off x="5155363" y="3994327"/>
            <a:ext cx="564949" cy="37992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3E4E77F-E107-9A5D-C757-99214FE8E744}"/>
              </a:ext>
            </a:extLst>
          </p:cNvPr>
          <p:cNvCxnSpPr>
            <a:cxnSpLocks noChangeAspect="1"/>
          </p:cNvCxnSpPr>
          <p:nvPr/>
        </p:nvCxnSpPr>
        <p:spPr>
          <a:xfrm flipV="1">
            <a:off x="5160387" y="3702884"/>
            <a:ext cx="0" cy="3014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657DA3B-C120-31E3-677B-D83BE0772A71}"/>
              </a:ext>
            </a:extLst>
          </p:cNvPr>
          <p:cNvSpPr txBox="1">
            <a:spLocks noChangeAspect="1"/>
          </p:cNvSpPr>
          <p:nvPr/>
        </p:nvSpPr>
        <p:spPr>
          <a:xfrm>
            <a:off x="5208415" y="367741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2499" name="Rectangle: Rounded Corners 2498">
            <a:extLst>
              <a:ext uri="{FF2B5EF4-FFF2-40B4-BE49-F238E27FC236}">
                <a16:creationId xmlns:a16="http://schemas.microsoft.com/office/drawing/2014/main" id="{FE7C59F2-D15A-09A9-41BA-C2E9674BB4E0}"/>
              </a:ext>
            </a:extLst>
          </p:cNvPr>
          <p:cNvSpPr/>
          <p:nvPr/>
        </p:nvSpPr>
        <p:spPr>
          <a:xfrm>
            <a:off x="289410" y="1236664"/>
            <a:ext cx="1662769" cy="504000"/>
          </a:xfrm>
          <a:prstGeom prst="roundRect">
            <a:avLst>
              <a:gd name="adj" fmla="val 248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NZ" sz="900" b="1">
                <a:solidFill>
                  <a:schemeClr val="bg1"/>
                </a:solidFill>
              </a:rPr>
              <a:t>Click on the cells in the figure to find out more</a:t>
            </a:r>
            <a:endParaRPr lang="en-GB" sz="900" b="1">
              <a:solidFill>
                <a:schemeClr val="bg1"/>
              </a:solidFill>
            </a:endParaRPr>
          </a:p>
        </p:txBody>
      </p:sp>
      <p:sp>
        <p:nvSpPr>
          <p:cNvPr id="2501" name="Rectangle: Rounded Corners 2500">
            <a:hlinkClick r:id="" action="ppaction://noaction"/>
            <a:extLst>
              <a:ext uri="{FF2B5EF4-FFF2-40B4-BE49-F238E27FC236}">
                <a16:creationId xmlns:a16="http://schemas.microsoft.com/office/drawing/2014/main" id="{8BFB42A6-F557-8DC3-75AB-69692BA5927C}"/>
              </a:ext>
            </a:extLst>
          </p:cNvPr>
          <p:cNvSpPr/>
          <p:nvPr/>
        </p:nvSpPr>
        <p:spPr>
          <a:xfrm>
            <a:off x="10392760" y="3109692"/>
            <a:ext cx="1578484" cy="564754"/>
          </a:xfrm>
          <a:prstGeom prst="roundRect">
            <a:avLst>
              <a:gd name="adj" fmla="val 24856"/>
            </a:avLst>
          </a:prstGeom>
          <a:solidFill>
            <a:srgbClr val="59099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algn="ctr"/>
            <a:r>
              <a:rPr lang="en-NZ" sz="900" b="1">
                <a:solidFill>
                  <a:schemeClr val="bg1"/>
                </a:solidFill>
              </a:rPr>
              <a:t>Click here </a:t>
            </a:r>
            <a:r>
              <a:rPr lang="en-NZ" sz="900">
                <a:solidFill>
                  <a:schemeClr val="bg1"/>
                </a:solidFill>
              </a:rPr>
              <a:t>to find </a:t>
            </a:r>
            <a:br>
              <a:rPr lang="en-NZ" sz="900">
                <a:solidFill>
                  <a:schemeClr val="bg1"/>
                </a:solidFill>
              </a:rPr>
            </a:br>
            <a:r>
              <a:rPr lang="en-NZ" sz="900">
                <a:solidFill>
                  <a:schemeClr val="bg1"/>
                </a:solidFill>
              </a:rPr>
              <a:t>out more about innate and adaptive immunity</a:t>
            </a:r>
            <a:endParaRPr lang="en-GB" sz="900"/>
          </a:p>
        </p:txBody>
      </p:sp>
      <p:pic>
        <p:nvPicPr>
          <p:cNvPr id="2503" name="Graphic 5">
            <a:hlinkClick r:id="" action="ppaction://noaction"/>
            <a:extLst>
              <a:ext uri="{FF2B5EF4-FFF2-40B4-BE49-F238E27FC236}">
                <a16:creationId xmlns:a16="http://schemas.microsoft.com/office/drawing/2014/main" id="{B1656712-04AB-C79F-EBFB-FF3715A719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467278" y="3261888"/>
            <a:ext cx="288000" cy="288000"/>
          </a:xfrm>
          <a:prstGeom prst="rect">
            <a:avLst/>
          </a:prstGeom>
        </p:spPr>
      </p:pic>
      <p:pic>
        <p:nvPicPr>
          <p:cNvPr id="2510" name="Graphic 5">
            <a:hlinkClick r:id="" action="ppaction://noaction"/>
            <a:extLst>
              <a:ext uri="{FF2B5EF4-FFF2-40B4-BE49-F238E27FC236}">
                <a16:creationId xmlns:a16="http://schemas.microsoft.com/office/drawing/2014/main" id="{484B0542-B795-712B-8413-967B88CC0D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579827" y="1377673"/>
            <a:ext cx="288000" cy="288000"/>
          </a:xfrm>
          <a:prstGeom prst="rect">
            <a:avLst/>
          </a:prstGeom>
        </p:spPr>
      </p:pic>
      <p:sp>
        <p:nvSpPr>
          <p:cNvPr id="2511" name="Rectangle 2510">
            <a:extLst>
              <a:ext uri="{FF2B5EF4-FFF2-40B4-BE49-F238E27FC236}">
                <a16:creationId xmlns:a16="http://schemas.microsoft.com/office/drawing/2014/main" id="{C30F6D5E-DEA3-075C-D654-468BC0BCA43D}"/>
              </a:ext>
            </a:extLst>
          </p:cNvPr>
          <p:cNvSpPr/>
          <p:nvPr/>
        </p:nvSpPr>
        <p:spPr>
          <a:xfrm>
            <a:off x="486231" y="3099599"/>
            <a:ext cx="800492" cy="27504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a:xfrm>
            <a:off x="548282" y="180000"/>
            <a:ext cx="8640000" cy="720000"/>
          </a:xfrm>
        </p:spPr>
        <p:txBody>
          <a:bodyPr/>
          <a:lstStyle/>
          <a:p>
            <a:r>
              <a:rPr lang="en-GB"/>
              <a:t>Various cells and inflammatory mediators are involved in asthma pathogenesis</a:t>
            </a:r>
            <a:r>
              <a:rPr lang="en-GB" baseline="30000"/>
              <a:t>1–18</a:t>
            </a:r>
            <a:endParaRPr lang="en-GB"/>
          </a:p>
        </p:txBody>
      </p:sp>
      <p:sp>
        <p:nvSpPr>
          <p:cNvPr id="26" name="Slide Number Placeholder 25">
            <a:extLst>
              <a:ext uri="{FF2B5EF4-FFF2-40B4-BE49-F238E27FC236}">
                <a16:creationId xmlns:a16="http://schemas.microsoft.com/office/drawing/2014/main" id="{11D1C138-D639-4113-BCDC-C19607E291D2}"/>
              </a:ext>
            </a:extLst>
          </p:cNvPr>
          <p:cNvSpPr>
            <a:spLocks noGrp="1"/>
          </p:cNvSpPr>
          <p:nvPr>
            <p:ph type="sldNum" sz="quarter" idx="4294967295"/>
          </p:nvPr>
        </p:nvSpPr>
        <p:spPr>
          <a:xfrm>
            <a:off x="11264400" y="6331998"/>
            <a:ext cx="432000" cy="22208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GB" sz="900" b="0" i="0" u="none" strike="noStrike" kern="120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11F9631B-3306-52DA-3FE8-40DB808D72EC}"/>
              </a:ext>
            </a:extLst>
          </p:cNvPr>
          <p:cNvSpPr/>
          <p:nvPr/>
        </p:nvSpPr>
        <p:spPr>
          <a:xfrm>
            <a:off x="548282" y="5197122"/>
            <a:ext cx="10716118" cy="227404"/>
          </a:xfrm>
          <a:prstGeom prst="rect">
            <a:avLst/>
          </a:prstGeom>
          <a:gradFill flip="none" rotWithShape="0">
            <a:gsLst>
              <a:gs pos="0">
                <a:schemeClr val="accent1">
                  <a:lumMod val="5000"/>
                  <a:lumOff val="95000"/>
                </a:schemeClr>
              </a:gs>
              <a:gs pos="0">
                <a:schemeClr val="tx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Airway remodelling describes structural changes related to basement membrane thickening, increased vascular density, airway smooth muscle thickening and subepithelial fibrosis</a:t>
            </a:r>
            <a:r>
              <a:rPr lang="en-US" sz="1050" baseline="30000"/>
              <a:t>1</a:t>
            </a:r>
            <a:endParaRPr lang="en-US" sz="700"/>
          </a:p>
        </p:txBody>
      </p:sp>
      <p:grpSp>
        <p:nvGrpSpPr>
          <p:cNvPr id="14" name="Group 13">
            <a:extLst>
              <a:ext uri="{FF2B5EF4-FFF2-40B4-BE49-F238E27FC236}">
                <a16:creationId xmlns:a16="http://schemas.microsoft.com/office/drawing/2014/main" id="{8622562F-3EAE-F1AA-86C8-8B9903EC0FE5}"/>
              </a:ext>
            </a:extLst>
          </p:cNvPr>
          <p:cNvGrpSpPr/>
          <p:nvPr/>
        </p:nvGrpSpPr>
        <p:grpSpPr>
          <a:xfrm>
            <a:off x="10894587" y="6381538"/>
            <a:ext cx="1099968" cy="287551"/>
            <a:chOff x="10894587" y="6381538"/>
            <a:chExt cx="1099968" cy="287551"/>
          </a:xfrm>
        </p:grpSpPr>
        <p:grpSp>
          <p:nvGrpSpPr>
            <p:cNvPr id="37" name="Group 36">
              <a:extLst>
                <a:ext uri="{FF2B5EF4-FFF2-40B4-BE49-F238E27FC236}">
                  <a16:creationId xmlns:a16="http://schemas.microsoft.com/office/drawing/2014/main" id="{8C2A2DBB-4F94-4187-EA57-077EAC0500A4}"/>
                </a:ext>
              </a:extLst>
            </p:cNvPr>
            <p:cNvGrpSpPr/>
            <p:nvPr/>
          </p:nvGrpSpPr>
          <p:grpSpPr>
            <a:xfrm>
              <a:off x="10894587" y="6381538"/>
              <a:ext cx="1099968" cy="287551"/>
              <a:chOff x="5334172" y="6525312"/>
              <a:chExt cx="1099968" cy="287551"/>
            </a:xfrm>
          </p:grpSpPr>
          <p:sp>
            <p:nvSpPr>
              <p:cNvPr id="50" name="Rectangle: Rounded Corners 49">
                <a:extLst>
                  <a:ext uri="{FF2B5EF4-FFF2-40B4-BE49-F238E27FC236}">
                    <a16:creationId xmlns:a16="http://schemas.microsoft.com/office/drawing/2014/main" id="{93FC431F-7E87-79EC-EC33-5AAC27FD9FA6}"/>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 name="Graphic 3">
                <a:hlinkClick r:id="" action="ppaction://hlinkshowjump?jump=previousslide"/>
                <a:extLst>
                  <a:ext uri="{FF2B5EF4-FFF2-40B4-BE49-F238E27FC236}">
                    <a16:creationId xmlns:a16="http://schemas.microsoft.com/office/drawing/2014/main" id="{299284B0-1202-DAFD-B83F-78FAB15F80F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a:off x="5657217" y="6560801"/>
                <a:ext cx="216000" cy="216000"/>
              </a:xfrm>
              <a:prstGeom prst="rect">
                <a:avLst/>
              </a:prstGeom>
            </p:spPr>
          </p:pic>
          <p:pic>
            <p:nvPicPr>
              <p:cNvPr id="52" name="Graphic 3">
                <a:hlinkClick r:id="" action="ppaction://hlinkshowjump?jump=nextslide"/>
                <a:extLst>
                  <a:ext uri="{FF2B5EF4-FFF2-40B4-BE49-F238E27FC236}">
                    <a16:creationId xmlns:a16="http://schemas.microsoft.com/office/drawing/2014/main" id="{F0A6FD0C-BF14-9FBE-19FB-452ECDFB3C7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flipH="1">
                <a:off x="5922567" y="6560801"/>
                <a:ext cx="216000" cy="216000"/>
              </a:xfrm>
              <a:prstGeom prst="rect">
                <a:avLst/>
              </a:prstGeom>
            </p:spPr>
          </p:pic>
        </p:grpSp>
        <p:pic>
          <p:nvPicPr>
            <p:cNvPr id="47" name="Graphic 14">
              <a:hlinkClick r:id="" action="ppaction://noaction"/>
              <a:extLst>
                <a:ext uri="{FF2B5EF4-FFF2-40B4-BE49-F238E27FC236}">
                  <a16:creationId xmlns:a16="http://schemas.microsoft.com/office/drawing/2014/main" id="{2F619601-CD10-C9C8-221D-DAB2A23BC1C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34234" y="6417528"/>
              <a:ext cx="216000" cy="216000"/>
            </a:xfrm>
            <a:prstGeom prst="rect">
              <a:avLst/>
            </a:prstGeom>
          </p:spPr>
        </p:pic>
        <p:pic>
          <p:nvPicPr>
            <p:cNvPr id="48" name="Graphic 2">
              <a:hlinkClick r:id="rId12" action="ppaction://hlinksldjump"/>
              <a:extLst>
                <a:ext uri="{FF2B5EF4-FFF2-40B4-BE49-F238E27FC236}">
                  <a16:creationId xmlns:a16="http://schemas.microsoft.com/office/drawing/2014/main" id="{A1A0A316-3CB4-E99D-4593-FACB298CB10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951903" y="6416625"/>
              <a:ext cx="216000" cy="216000"/>
            </a:xfrm>
            <a:prstGeom prst="rect">
              <a:avLst/>
            </a:prstGeom>
          </p:spPr>
        </p:pic>
      </p:grpSp>
      <p:pic>
        <p:nvPicPr>
          <p:cNvPr id="58" name="Graphic 5">
            <a:hlinkClick r:id="" action="ppaction://noaction"/>
            <a:extLst>
              <a:ext uri="{FF2B5EF4-FFF2-40B4-BE49-F238E27FC236}">
                <a16:creationId xmlns:a16="http://schemas.microsoft.com/office/drawing/2014/main" id="{717C3D63-A550-D877-88D8-93EB64A218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527425" y="4794089"/>
            <a:ext cx="288000" cy="288000"/>
          </a:xfrm>
          <a:prstGeom prst="rect">
            <a:avLst/>
          </a:prstGeom>
        </p:spPr>
      </p:pic>
      <p:pic>
        <p:nvPicPr>
          <p:cNvPr id="62" name="Graphic 5">
            <a:hlinkClick r:id="" action="ppaction://noaction"/>
            <a:extLst>
              <a:ext uri="{FF2B5EF4-FFF2-40B4-BE49-F238E27FC236}">
                <a16:creationId xmlns:a16="http://schemas.microsoft.com/office/drawing/2014/main" id="{1B70C6CA-F49A-BB2D-EF8A-B96A4B69F9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304808" y="4791780"/>
            <a:ext cx="288000" cy="288000"/>
          </a:xfrm>
          <a:prstGeom prst="rect">
            <a:avLst/>
          </a:prstGeom>
        </p:spPr>
      </p:pic>
      <p:pic>
        <p:nvPicPr>
          <p:cNvPr id="128" name="Graphic 5">
            <a:hlinkClick r:id="" action="ppaction://noaction"/>
            <a:extLst>
              <a:ext uri="{FF2B5EF4-FFF2-40B4-BE49-F238E27FC236}">
                <a16:creationId xmlns:a16="http://schemas.microsoft.com/office/drawing/2014/main" id="{4E21D2F2-06D1-B2CB-07C6-26D1DCB49A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893565" y="4791780"/>
            <a:ext cx="288000" cy="288000"/>
          </a:xfrm>
          <a:prstGeom prst="rect">
            <a:avLst/>
          </a:prstGeom>
        </p:spPr>
      </p:pic>
      <p:sp>
        <p:nvSpPr>
          <p:cNvPr id="2609" name="TextBox 2608">
            <a:extLst>
              <a:ext uri="{FF2B5EF4-FFF2-40B4-BE49-F238E27FC236}">
                <a16:creationId xmlns:a16="http://schemas.microsoft.com/office/drawing/2014/main" id="{CEBADBB4-9B3C-65C6-230F-C1C17D3A4246}"/>
              </a:ext>
            </a:extLst>
          </p:cNvPr>
          <p:cNvSpPr txBox="1"/>
          <p:nvPr/>
        </p:nvSpPr>
        <p:spPr>
          <a:xfrm>
            <a:off x="9713589" y="1522180"/>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2623" name="TextBox 2622">
            <a:extLst>
              <a:ext uri="{FF2B5EF4-FFF2-40B4-BE49-F238E27FC236}">
                <a16:creationId xmlns:a16="http://schemas.microsoft.com/office/drawing/2014/main" id="{9A8D8897-33C1-AAC6-372E-702C5AC8CFBD}"/>
              </a:ext>
            </a:extLst>
          </p:cNvPr>
          <p:cNvSpPr txBox="1"/>
          <p:nvPr/>
        </p:nvSpPr>
        <p:spPr>
          <a:xfrm>
            <a:off x="5354691" y="1501472"/>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3" name="Rectangle 2">
            <a:extLst>
              <a:ext uri="{FF2B5EF4-FFF2-40B4-BE49-F238E27FC236}">
                <a16:creationId xmlns:a16="http://schemas.microsoft.com/office/drawing/2014/main" id="{7F871B54-9605-DE27-6748-4769E6B9A336}"/>
              </a:ext>
            </a:extLst>
          </p:cNvPr>
          <p:cNvSpPr/>
          <p:nvPr/>
        </p:nvSpPr>
        <p:spPr>
          <a:xfrm>
            <a:off x="3463" y="1149911"/>
            <a:ext cx="12194505" cy="5712312"/>
          </a:xfrm>
          <a:prstGeom prst="rect">
            <a:avLst/>
          </a:prstGeom>
          <a:solidFill>
            <a:schemeClr val="bg1">
              <a:lumMod val="75000"/>
              <a:alpha val="81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45897E2E-8AC2-0E6A-F80A-3D8F4C67F00D}"/>
              </a:ext>
            </a:extLst>
          </p:cNvPr>
          <p:cNvSpPr txBox="1"/>
          <p:nvPr/>
        </p:nvSpPr>
        <p:spPr>
          <a:xfrm>
            <a:off x="240633" y="1400404"/>
            <a:ext cx="11730788" cy="1016627"/>
          </a:xfrm>
          <a:prstGeom prst="roundRect">
            <a:avLst>
              <a:gd name="adj" fmla="val 4368"/>
            </a:avLst>
          </a:prstGeom>
          <a:solidFill>
            <a:schemeClr val="bg1"/>
          </a:solidFill>
          <a:ln w="19050">
            <a:solidFill>
              <a:schemeClr val="tx1"/>
            </a:solidFill>
          </a:ln>
        </p:spPr>
        <p:txBody>
          <a:bodyPr wrap="square">
            <a:noAutofit/>
          </a:bodyPr>
          <a:lstStyle/>
          <a:p>
            <a:endParaRPr lang="en-GB" sz="1200" b="1"/>
          </a:p>
        </p:txBody>
      </p:sp>
      <p:graphicFrame>
        <p:nvGraphicFramePr>
          <p:cNvPr id="5" name="Content Placeholder 2">
            <a:extLst>
              <a:ext uri="{FF2B5EF4-FFF2-40B4-BE49-F238E27FC236}">
                <a16:creationId xmlns:a16="http://schemas.microsoft.com/office/drawing/2014/main" id="{8B557A8E-8C58-348C-46D0-4860EBA299FC}"/>
              </a:ext>
            </a:extLst>
          </p:cNvPr>
          <p:cNvGraphicFramePr>
            <a:graphicFrameLocks noGrp="1"/>
          </p:cNvGraphicFramePr>
          <p:nvPr>
            <p:ph idx="1"/>
            <p:extLst>
              <p:ext uri="{D42A27DB-BD31-4B8C-83A1-F6EECF244321}">
                <p14:modId xmlns:p14="http://schemas.microsoft.com/office/powerpoint/2010/main" val="14998545"/>
              </p:ext>
            </p:extLst>
          </p:nvPr>
        </p:nvGraphicFramePr>
        <p:xfrm>
          <a:off x="717419" y="1532996"/>
          <a:ext cx="10716712" cy="426720"/>
        </p:xfrm>
        <a:graphic>
          <a:graphicData uri="http://schemas.openxmlformats.org/drawingml/2006/table">
            <a:tbl>
              <a:tblPr firstRow="1" bandRow="1">
                <a:tableStyleId>{2D5ABB26-0587-4C30-8999-92F81FD0307C}</a:tableStyleId>
              </a:tblPr>
              <a:tblGrid>
                <a:gridCol w="376260">
                  <a:extLst>
                    <a:ext uri="{9D8B030D-6E8A-4147-A177-3AD203B41FA5}">
                      <a16:colId xmlns:a16="http://schemas.microsoft.com/office/drawing/2014/main" val="2327762774"/>
                    </a:ext>
                  </a:extLst>
                </a:gridCol>
                <a:gridCol w="1077756">
                  <a:extLst>
                    <a:ext uri="{9D8B030D-6E8A-4147-A177-3AD203B41FA5}">
                      <a16:colId xmlns:a16="http://schemas.microsoft.com/office/drawing/2014/main" val="3087683731"/>
                    </a:ext>
                  </a:extLst>
                </a:gridCol>
                <a:gridCol w="9262696">
                  <a:extLst>
                    <a:ext uri="{9D8B030D-6E8A-4147-A177-3AD203B41FA5}">
                      <a16:colId xmlns:a16="http://schemas.microsoft.com/office/drawing/2014/main" val="3900688893"/>
                    </a:ext>
                  </a:extLst>
                </a:gridCol>
              </a:tblGrid>
              <a:tr h="357447">
                <a:tc>
                  <a:txBody>
                    <a:bodyPr/>
                    <a:lstStyle/>
                    <a:p>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a:r>
                        <a:rPr lang="en-NZ" sz="1100" b="1">
                          <a:solidFill>
                            <a:schemeClr val="tx2"/>
                          </a:solidFill>
                          <a:latin typeface="+mj-lt"/>
                        </a:rPr>
                        <a:t>Eosinophil</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100" b="0">
                          <a:solidFill>
                            <a:schemeClr val="tx1"/>
                          </a:solidFill>
                        </a:rPr>
                        <a:t>Eosinophils contain granules that store a variety of proinflammatory molecules (including cationic proteins). </a:t>
                      </a:r>
                      <a:r>
                        <a:rPr lang="en-NZ" sz="1100">
                          <a:solidFill>
                            <a:schemeClr val="tx1"/>
                          </a:solidFill>
                        </a:rPr>
                        <a:t>Their development and ingress is promoted by cytokines (</a:t>
                      </a:r>
                      <a:r>
                        <a:rPr lang="en-NZ" sz="1100" b="1">
                          <a:solidFill>
                            <a:schemeClr val="tx1"/>
                          </a:solidFill>
                        </a:rPr>
                        <a:t>IL-5</a:t>
                      </a:r>
                      <a:r>
                        <a:rPr lang="en-NZ" sz="1100" b="0">
                          <a:solidFill>
                            <a:schemeClr val="tx1"/>
                          </a:solidFill>
                        </a:rPr>
                        <a:t>) and t</a:t>
                      </a:r>
                      <a:r>
                        <a:rPr lang="en-NZ" sz="1100">
                          <a:solidFill>
                            <a:schemeClr val="tx1"/>
                          </a:solidFill>
                        </a:rPr>
                        <a:t>hey release various lipid mediators and cytokines.</a:t>
                      </a:r>
                      <a:r>
                        <a:rPr lang="en-NZ" sz="1100" baseline="30000">
                          <a:solidFill>
                            <a:schemeClr val="tx1"/>
                          </a:solidFill>
                        </a:rPr>
                        <a:t>1</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540188046"/>
                  </a:ext>
                </a:extLst>
              </a:tr>
            </a:tbl>
          </a:graphicData>
        </a:graphic>
      </p:graphicFrame>
      <p:pic>
        <p:nvPicPr>
          <p:cNvPr id="6" name="Picture 5">
            <a:extLst>
              <a:ext uri="{FF2B5EF4-FFF2-40B4-BE49-F238E27FC236}">
                <a16:creationId xmlns:a16="http://schemas.microsoft.com/office/drawing/2014/main" id="{60EEF207-DF95-269B-AA90-612B66DA68A5}"/>
              </a:ext>
            </a:extLst>
          </p:cNvPr>
          <p:cNvPicPr>
            <a:picLocks noChangeAspect="1"/>
          </p:cNvPicPr>
          <p:nvPr/>
        </p:nvPicPr>
        <p:blipFill>
          <a:blip r:embed="rId15"/>
          <a:stretch>
            <a:fillRect/>
          </a:stretch>
        </p:blipFill>
        <p:spPr>
          <a:xfrm>
            <a:off x="728159" y="1572826"/>
            <a:ext cx="340983" cy="352514"/>
          </a:xfrm>
          <a:prstGeom prst="rect">
            <a:avLst/>
          </a:prstGeom>
        </p:spPr>
      </p:pic>
      <p:sp>
        <p:nvSpPr>
          <p:cNvPr id="9" name="TextBox 8">
            <a:extLst>
              <a:ext uri="{FF2B5EF4-FFF2-40B4-BE49-F238E27FC236}">
                <a16:creationId xmlns:a16="http://schemas.microsoft.com/office/drawing/2014/main" id="{859C4BDE-3C67-628E-9AA9-DA6D8374DEDD}"/>
              </a:ext>
            </a:extLst>
          </p:cNvPr>
          <p:cNvSpPr txBox="1"/>
          <p:nvPr/>
        </p:nvSpPr>
        <p:spPr>
          <a:xfrm>
            <a:off x="488198" y="2054428"/>
            <a:ext cx="11208201"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a:ln>
                  <a:noFill/>
                </a:ln>
                <a:solidFill>
                  <a:srgbClr val="656665"/>
                </a:solidFill>
                <a:effectLst/>
                <a:uLnTx/>
                <a:uFillTx/>
                <a:latin typeface="Calibri"/>
                <a:ea typeface="+mn-ea"/>
                <a:cs typeface="+mn-cs"/>
              </a:rPr>
              <a:t>Abbreviations</a:t>
            </a:r>
            <a:r>
              <a:rPr kumimoji="0" lang="en-GB" sz="800" b="0" i="0" u="none" strike="noStrike" kern="1200" cap="none" spc="20" normalizeH="0" baseline="0" noProof="0">
                <a:ln>
                  <a:noFill/>
                </a:ln>
                <a:solidFill>
                  <a:srgbClr val="656665"/>
                </a:solidFill>
                <a:effectLst/>
                <a:uLnTx/>
                <a:uFillTx/>
                <a:latin typeface="Calibri"/>
                <a:ea typeface="+mn-ea"/>
                <a:cs typeface="+mn-cs"/>
              </a:rPr>
              <a:t>: IL-interleukin.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a:ln>
                  <a:noFill/>
                </a:ln>
                <a:solidFill>
                  <a:srgbClr val="656665"/>
                </a:solidFill>
                <a:effectLst/>
                <a:uLnTx/>
                <a:uFillTx/>
                <a:latin typeface="Calibri"/>
                <a:ea typeface="+mn-ea"/>
                <a:cs typeface="+mn-cs"/>
              </a:rPr>
              <a:t>References</a:t>
            </a:r>
            <a:r>
              <a:rPr kumimoji="0" lang="en-GB" sz="800" b="0" i="0" u="none" strike="noStrike" kern="1200" cap="none" spc="20" normalizeH="0" baseline="0" noProof="0">
                <a:ln>
                  <a:noFill/>
                </a:ln>
                <a:solidFill>
                  <a:srgbClr val="656665"/>
                </a:solidFill>
                <a:effectLst/>
                <a:uLnTx/>
                <a:uFillTx/>
                <a:latin typeface="Calibri"/>
                <a:ea typeface="+mn-ea"/>
                <a:cs typeface="+mn-cs"/>
              </a:rPr>
              <a:t>: 1. Stone KD et al. J Allergy Clin Immunol. 2010;125(2 Suppl 2):S73–S80</a:t>
            </a:r>
            <a:r>
              <a:rPr lang="en-GB" sz="800" spc="20">
                <a:solidFill>
                  <a:srgbClr val="656665"/>
                </a:solidFill>
                <a:latin typeface="Calibri"/>
              </a:rPr>
              <a:t>.</a:t>
            </a:r>
            <a:endParaRPr kumimoji="0" lang="en-GB" sz="800" b="0" i="0" u="none" strike="noStrike" kern="1200" cap="none" spc="20" normalizeH="0" baseline="0" noProof="0">
              <a:ln>
                <a:noFill/>
              </a:ln>
              <a:solidFill>
                <a:srgbClr val="656665"/>
              </a:solidFill>
              <a:effectLst/>
              <a:uLnTx/>
              <a:uFillTx/>
              <a:latin typeface="Calibri"/>
              <a:ea typeface="+mn-ea"/>
              <a:cs typeface="+mn-cs"/>
            </a:endParaRPr>
          </a:p>
        </p:txBody>
      </p:sp>
      <p:grpSp>
        <p:nvGrpSpPr>
          <p:cNvPr id="10" name="Group 9">
            <a:extLst>
              <a:ext uri="{FF2B5EF4-FFF2-40B4-BE49-F238E27FC236}">
                <a16:creationId xmlns:a16="http://schemas.microsoft.com/office/drawing/2014/main" id="{0E0CA217-C0A4-6060-913F-71404F7FA368}"/>
              </a:ext>
            </a:extLst>
          </p:cNvPr>
          <p:cNvGrpSpPr/>
          <p:nvPr/>
        </p:nvGrpSpPr>
        <p:grpSpPr>
          <a:xfrm>
            <a:off x="11465076" y="1157906"/>
            <a:ext cx="621053" cy="621053"/>
            <a:chOff x="8845740" y="1471144"/>
            <a:chExt cx="621053" cy="621053"/>
          </a:xfrm>
        </p:grpSpPr>
        <p:sp>
          <p:nvSpPr>
            <p:cNvPr id="12" name="Oval 11">
              <a:extLst>
                <a:ext uri="{FF2B5EF4-FFF2-40B4-BE49-F238E27FC236}">
                  <a16:creationId xmlns:a16="http://schemas.microsoft.com/office/drawing/2014/main" id="{1189A90D-FAD3-A37D-2B2A-1F070F0DC2F2}"/>
                </a:ext>
              </a:extLst>
            </p:cNvPr>
            <p:cNvSpPr>
              <a:spLocks noChangeAspect="1"/>
            </p:cNvSpPr>
            <p:nvPr/>
          </p:nvSpPr>
          <p:spPr>
            <a:xfrm>
              <a:off x="8904267" y="1527003"/>
              <a:ext cx="504000" cy="504000"/>
            </a:xfrm>
            <a:prstGeom prst="ellipse">
              <a:avLst/>
            </a:prstGeom>
            <a:solidFill>
              <a:srgbClr val="59099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3">
              <a:hlinkClick r:id="rId12" action="ppaction://hlinksldjump"/>
              <a:extLst>
                <a:ext uri="{FF2B5EF4-FFF2-40B4-BE49-F238E27FC236}">
                  <a16:creationId xmlns:a16="http://schemas.microsoft.com/office/drawing/2014/main" id="{E4FF6134-15B7-6719-9E8B-13A41670EE4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8845740" y="1471144"/>
              <a:ext cx="621053" cy="621053"/>
            </a:xfrm>
            <a:prstGeom prst="rect">
              <a:avLst/>
            </a:prstGeom>
          </p:spPr>
        </p:pic>
      </p:grpSp>
    </p:spTree>
    <p:extLst>
      <p:ext uri="{BB962C8B-B14F-4D97-AF65-F5344CB8AC3E}">
        <p14:creationId xmlns:p14="http://schemas.microsoft.com/office/powerpoint/2010/main" val="14681561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AC622CE2-CDB7-3A63-E024-B2F12C7FB2A0}"/>
              </a:ext>
            </a:extLst>
          </p:cNvPr>
          <p:cNvSpPr txBox="1"/>
          <p:nvPr/>
        </p:nvSpPr>
        <p:spPr>
          <a:xfrm>
            <a:off x="9496222" y="4608408"/>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24" name="TextBox 23">
            <a:extLst>
              <a:ext uri="{FF2B5EF4-FFF2-40B4-BE49-F238E27FC236}">
                <a16:creationId xmlns:a16="http://schemas.microsoft.com/office/drawing/2014/main" id="{99C997D8-E3FB-850C-09A0-E434E4807573}"/>
              </a:ext>
            </a:extLst>
          </p:cNvPr>
          <p:cNvSpPr txBox="1"/>
          <p:nvPr/>
        </p:nvSpPr>
        <p:spPr>
          <a:xfrm>
            <a:off x="8832419" y="4129627"/>
            <a:ext cx="278923"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sp>
        <p:nvSpPr>
          <p:cNvPr id="8" name="Footer Placeholder 1">
            <a:extLst>
              <a:ext uri="{FF2B5EF4-FFF2-40B4-BE49-F238E27FC236}">
                <a16:creationId xmlns:a16="http://schemas.microsoft.com/office/drawing/2014/main" id="{6A071C2F-EB1C-2A14-E5BD-7051DBEFB4B2}"/>
              </a:ext>
            </a:extLst>
          </p:cNvPr>
          <p:cNvSpPr>
            <a:spLocks noGrp="1"/>
          </p:cNvSpPr>
          <p:nvPr>
            <p:ph type="ftr" sz="quarter" idx="11"/>
          </p:nvPr>
        </p:nvSpPr>
        <p:spPr>
          <a:xfrm>
            <a:off x="551118" y="5463418"/>
            <a:ext cx="10312790" cy="1335150"/>
          </a:xfrm>
        </p:spPr>
        <p:txBody>
          <a:bodyPr/>
          <a:lstStyle/>
          <a:p>
            <a:pPr>
              <a:lnSpc>
                <a:spcPct val="107000"/>
              </a:lnSpc>
              <a:spcAft>
                <a:spcPts val="800"/>
              </a:spcAft>
            </a:pPr>
            <a:br>
              <a:rPr lang="en-GB" sz="750" b="1" dirty="0"/>
            </a:br>
            <a:br>
              <a:rPr lang="en-GB" sz="750" dirty="0"/>
            </a:br>
            <a:br>
              <a:rPr lang="en-GB" sz="750" b="1" dirty="0"/>
            </a:br>
            <a:br>
              <a:rPr lang="en-GB" sz="750" dirty="0"/>
            </a:br>
            <a:r>
              <a:rPr lang="en-GB" sz="750" b="1" dirty="0"/>
              <a:t>Mechanisms underlying non-eosinophilic inflammation in asthma and the relevance of TSLP in its potential effects on macrophages both require further elucidation. The information presented in this image has been simplified for illustration purposes only and does not imply clinical benefit or relevance. </a:t>
            </a:r>
            <a:r>
              <a:rPr lang="en-GB" sz="750" dirty="0"/>
              <a:t>Figure adapted from Gauvreau GM, et al. Expert </a:t>
            </a:r>
            <a:r>
              <a:rPr lang="en-GB" sz="750" dirty="0" err="1"/>
              <a:t>Opin</a:t>
            </a:r>
            <a:r>
              <a:rPr lang="en-GB" sz="750" dirty="0"/>
              <a:t> </a:t>
            </a:r>
            <a:r>
              <a:rPr lang="en-GB" sz="750" dirty="0" err="1"/>
              <a:t>Ther</a:t>
            </a:r>
            <a:r>
              <a:rPr lang="en-GB" sz="750" dirty="0"/>
              <a:t> Targets. 2020;24:777–792, which was based on </a:t>
            </a:r>
            <a:r>
              <a:rPr lang="en-GB" sz="750" dirty="0" err="1"/>
              <a:t>Brusselle</a:t>
            </a:r>
            <a:r>
              <a:rPr lang="en-GB" sz="750" dirty="0"/>
              <a:t> G, </a:t>
            </a:r>
            <a:r>
              <a:rPr lang="en-GB" sz="750" dirty="0" err="1"/>
              <a:t>Bracke</a:t>
            </a:r>
            <a:r>
              <a:rPr lang="en-GB" sz="750" dirty="0"/>
              <a:t> K. Ann Am </a:t>
            </a:r>
            <a:r>
              <a:rPr lang="en-GB" sz="750" dirty="0" err="1"/>
              <a:t>Thorac</a:t>
            </a:r>
            <a:r>
              <a:rPr lang="en-GB" sz="750" dirty="0"/>
              <a:t> Soc. 2014;11:S322–S328, </a:t>
            </a:r>
            <a:r>
              <a:rPr lang="en-GB" sz="750" dirty="0" err="1"/>
              <a:t>Brusselle</a:t>
            </a:r>
            <a:r>
              <a:rPr lang="en-GB" sz="750" dirty="0"/>
              <a:t> G, et al. Nat Med. 2013;19:977–979; Lambrecht BN, Hammad H. Nat Immunol. 2015;16:45–56; and </a:t>
            </a:r>
            <a:r>
              <a:rPr lang="en-GB" sz="750" dirty="0" err="1">
                <a:effectLst/>
                <a:latin typeface="Calibri"/>
                <a:ea typeface="Calibri" panose="020F0502020204030204" pitchFamily="34" charset="0"/>
                <a:cs typeface="Times New Roman"/>
              </a:rPr>
              <a:t>Brightling</a:t>
            </a:r>
            <a:r>
              <a:rPr lang="en-GB" sz="750" dirty="0">
                <a:effectLst/>
                <a:latin typeface="Calibri"/>
                <a:ea typeface="Calibri" panose="020F0502020204030204" pitchFamily="34" charset="0"/>
                <a:cs typeface="Times New Roman"/>
              </a:rPr>
              <a:t> CE, et al. N </a:t>
            </a:r>
            <a:r>
              <a:rPr lang="en-GB" sz="750" dirty="0" err="1">
                <a:effectLst/>
                <a:latin typeface="Calibri"/>
                <a:ea typeface="Calibri" panose="020F0502020204030204" pitchFamily="34" charset="0"/>
                <a:cs typeface="Times New Roman"/>
              </a:rPr>
              <a:t>Engl</a:t>
            </a:r>
            <a:r>
              <a:rPr lang="en-GB" sz="750" dirty="0">
                <a:effectLst/>
                <a:latin typeface="Calibri"/>
                <a:ea typeface="Calibri" panose="020F0502020204030204" pitchFamily="34" charset="0"/>
                <a:cs typeface="Times New Roman"/>
              </a:rPr>
              <a:t> J Med. 2021;385(18):1669–1679. Additional figure adaptations</a:t>
            </a:r>
            <a:r>
              <a:rPr lang="en-GB" sz="750" dirty="0">
                <a:latin typeface="Calibri"/>
                <a:ea typeface="Calibri" panose="020F0502020204030204" pitchFamily="34" charset="0"/>
                <a:cs typeface="Times New Roman"/>
              </a:rPr>
              <a:t> from Davis JD, et al. Mucosal Immunol. 2021;14:978–990. </a:t>
            </a:r>
            <a:r>
              <a:rPr lang="en-GB" sz="750" dirty="0"/>
              <a:t>*Blockade of TSLP has suggested inhibition of pathways beyond type 2 inflammation. More recent evidence also suggests that Th1/17-driven neutrophilic pathways may not be key drivers of this type of inflammation.</a:t>
            </a:r>
            <a:r>
              <a:rPr lang="en-GB" sz="750" baseline="30000" dirty="0"/>
              <a:t>17–19</a:t>
            </a:r>
            <a:r>
              <a:rPr lang="en-GB" sz="750" dirty="0"/>
              <a:t> </a:t>
            </a:r>
            <a:r>
              <a:rPr lang="en-GB" sz="750" b="1" dirty="0"/>
              <a:t>Abbreviations</a:t>
            </a:r>
            <a:r>
              <a:rPr lang="en-GB" sz="750" dirty="0"/>
              <a:t>: </a:t>
            </a:r>
            <a:r>
              <a:rPr lang="en-GB" sz="750" dirty="0" err="1"/>
              <a:t>IgE</a:t>
            </a:r>
            <a:r>
              <a:rPr lang="en-GB" sz="750" dirty="0"/>
              <a:t>, immunoglobulin E; IL, interleukin; ILC2, type 2 innate lymphoid cell; T2, type 2; Th, T helper; TSLP, thymic stromal lymphopoietin. </a:t>
            </a:r>
            <a:r>
              <a:rPr lang="en-GB" sz="750" b="1" dirty="0"/>
              <a:t>References</a:t>
            </a:r>
            <a:r>
              <a:rPr lang="en-GB" sz="750" dirty="0"/>
              <a:t>: 1. Gauvreau GM, et al. Expert </a:t>
            </a:r>
            <a:r>
              <a:rPr lang="en-GB" sz="750" dirty="0" err="1"/>
              <a:t>Opin</a:t>
            </a:r>
            <a:r>
              <a:rPr lang="en-GB" sz="750" dirty="0"/>
              <a:t> </a:t>
            </a:r>
            <a:r>
              <a:rPr lang="en-GB" sz="750" dirty="0" err="1"/>
              <a:t>Ther</a:t>
            </a:r>
            <a:r>
              <a:rPr lang="en-GB" sz="750" dirty="0"/>
              <a:t> Targets. 2020;24:777–792; 2. </a:t>
            </a:r>
            <a:r>
              <a:rPr lang="en-GB" sz="750" dirty="0" err="1"/>
              <a:t>Porsbjerg</a:t>
            </a:r>
            <a:r>
              <a:rPr lang="en-GB" sz="750" dirty="0"/>
              <a:t> CM, et al. </a:t>
            </a:r>
            <a:r>
              <a:rPr lang="en-GB" sz="750" dirty="0" err="1"/>
              <a:t>Eur</a:t>
            </a:r>
            <a:r>
              <a:rPr lang="en-GB" sz="750" dirty="0"/>
              <a:t> Respir J. 2020;56:2000260; 3. Roan F, et al. J Clin Invest. 2019;129:1441–1451; 4. </a:t>
            </a:r>
            <a:r>
              <a:rPr lang="en-GB" sz="750" dirty="0" err="1"/>
              <a:t>Varricchi</a:t>
            </a:r>
            <a:r>
              <a:rPr lang="en-GB" sz="750" dirty="0"/>
              <a:t> G, et al. Front Immunol. 2018;9:1595; 5. Altman MC, et al. J Clin Invest. 2019;129:4979–4991; 6. </a:t>
            </a:r>
            <a:r>
              <a:rPr lang="en-GB" sz="750" dirty="0" err="1"/>
              <a:t>Allakhverdi</a:t>
            </a:r>
            <a:r>
              <a:rPr lang="en-GB" sz="750" dirty="0"/>
              <a:t> Z, et al. J Exp Med. 2007;204:253–258; 7. Kato A, et al. J Immunol. 2007;179:1080–1087; 8. </a:t>
            </a:r>
            <a:r>
              <a:rPr lang="en-GB" sz="750" dirty="0" err="1"/>
              <a:t>Kouzaki</a:t>
            </a:r>
            <a:r>
              <a:rPr lang="en-GB" sz="750" dirty="0"/>
              <a:t> H, et al. J Immunol. 2009;183(2)1427–1434; 9. Cohn L. J Clin Invest. 2006;116(2):306–308; 10. </a:t>
            </a:r>
            <a:r>
              <a:rPr lang="en-GB" sz="750" dirty="0" err="1"/>
              <a:t>Brusselle</a:t>
            </a:r>
            <a:r>
              <a:rPr lang="en-GB" sz="750" dirty="0"/>
              <a:t> GG and </a:t>
            </a:r>
            <a:r>
              <a:rPr lang="en-GB" sz="750" dirty="0" err="1"/>
              <a:t>Koppelman</a:t>
            </a:r>
            <a:r>
              <a:rPr lang="en-GB" sz="750" dirty="0"/>
              <a:t> GH. N </a:t>
            </a:r>
            <a:r>
              <a:rPr lang="en-GB" sz="750" dirty="0" err="1"/>
              <a:t>Engl</a:t>
            </a:r>
            <a:r>
              <a:rPr lang="en-GB" sz="750" dirty="0"/>
              <a:t> J Med. 2022;386(2):157–171; 11. </a:t>
            </a:r>
            <a:r>
              <a:rPr lang="en-US" sz="750" dirty="0"/>
              <a:t>Janeway ICA et al. Immunobiology: The Immune System in Health and Disease. 5th edition. New York: Garland Science; 2001. Glossary. Available from: https://www.ncbi.nlm.nih.gov/books/NBK10759/; 12. </a:t>
            </a:r>
            <a:r>
              <a:rPr lang="en-GB" sz="750" dirty="0"/>
              <a:t>Davis JD and </a:t>
            </a:r>
            <a:r>
              <a:rPr lang="en-GB" sz="750" dirty="0" err="1"/>
              <a:t>Wypych</a:t>
            </a:r>
            <a:r>
              <a:rPr lang="en-GB" sz="750" dirty="0"/>
              <a:t> TP. Mucosal Immunology. 2021;14:978–990; 13. </a:t>
            </a:r>
            <a:r>
              <a:rPr lang="en-GB" sz="750" dirty="0" err="1">
                <a:effectLst/>
                <a:latin typeface="Calibri"/>
                <a:ea typeface="Calibri" panose="020F0502020204030204" pitchFamily="34" charset="0"/>
                <a:cs typeface="Times New Roman"/>
              </a:rPr>
              <a:t>Brightling</a:t>
            </a:r>
            <a:r>
              <a:rPr lang="en-GB" sz="750" dirty="0">
                <a:effectLst/>
                <a:latin typeface="Calibri"/>
                <a:ea typeface="Calibri" panose="020F0502020204030204" pitchFamily="34" charset="0"/>
                <a:cs typeface="Times New Roman"/>
              </a:rPr>
              <a:t> CE, et al. N </a:t>
            </a:r>
            <a:r>
              <a:rPr lang="en-GB" sz="750" dirty="0" err="1">
                <a:effectLst/>
                <a:latin typeface="Calibri"/>
                <a:ea typeface="Calibri" panose="020F0502020204030204" pitchFamily="34" charset="0"/>
                <a:cs typeface="Times New Roman"/>
              </a:rPr>
              <a:t>Engl</a:t>
            </a:r>
            <a:r>
              <a:rPr lang="en-GB" sz="750" dirty="0">
                <a:effectLst/>
                <a:latin typeface="Calibri"/>
                <a:ea typeface="Calibri" panose="020F0502020204030204" pitchFamily="34" charset="0"/>
                <a:cs typeface="Times New Roman"/>
              </a:rPr>
              <a:t> J Med. 2002; 346:1699–1705; 14. </a:t>
            </a:r>
            <a:r>
              <a:rPr lang="da-DK" sz="750" dirty="0">
                <a:effectLst/>
                <a:latin typeface="Calibri"/>
                <a:ea typeface="Calibri" panose="020F0502020204030204" pitchFamily="34" charset="0"/>
                <a:cs typeface="Times New Roman"/>
              </a:rPr>
              <a:t>Begueret H, et al. Thorax. 2007;62:8–15; 15. Krystel-Whittemore M, et al. Front Immunol. 2016;6:620; 16. </a:t>
            </a:r>
            <a:r>
              <a:rPr kumimoji="0" lang="en-GB" sz="750" b="0" i="0" u="none" strike="noStrike" kern="1200" cap="none" spc="20" normalizeH="0" baseline="0" noProof="0" dirty="0">
                <a:ln>
                  <a:noFill/>
                </a:ln>
                <a:solidFill>
                  <a:srgbClr val="656665"/>
                </a:solidFill>
                <a:effectLst/>
                <a:uLnTx/>
                <a:uFillTx/>
                <a:latin typeface="Calibri"/>
                <a:ea typeface="+mn-ea"/>
                <a:cs typeface="+mn-cs"/>
              </a:rPr>
              <a:t>Gao H et al. J Immunol Res. 2017;3743048; </a:t>
            </a:r>
            <a:r>
              <a:rPr lang="en-GB" sz="750" dirty="0">
                <a:solidFill>
                  <a:srgbClr val="656665"/>
                </a:solidFill>
                <a:latin typeface="Calibri"/>
              </a:rPr>
              <a:t>17. Diver S, et al. Lancet Respir Med. 2021;9(11):1299–1312; 18. </a:t>
            </a:r>
            <a:r>
              <a:rPr lang="en-GB" sz="750" dirty="0" err="1">
                <a:solidFill>
                  <a:srgbClr val="656665"/>
                </a:solidFill>
                <a:latin typeface="Calibri"/>
              </a:rPr>
              <a:t>Sverrild</a:t>
            </a:r>
            <a:r>
              <a:rPr lang="en-GB" sz="750" dirty="0">
                <a:solidFill>
                  <a:srgbClr val="656665"/>
                </a:solidFill>
                <a:latin typeface="Calibri"/>
              </a:rPr>
              <a:t> A, et al. </a:t>
            </a:r>
            <a:r>
              <a:rPr lang="en-GB" sz="750" dirty="0" err="1">
                <a:solidFill>
                  <a:srgbClr val="656665"/>
                </a:solidFill>
                <a:latin typeface="Calibri"/>
              </a:rPr>
              <a:t>Eur</a:t>
            </a:r>
            <a:r>
              <a:rPr lang="en-GB" sz="750" dirty="0">
                <a:solidFill>
                  <a:srgbClr val="656665"/>
                </a:solidFill>
                <a:latin typeface="Calibri"/>
              </a:rPr>
              <a:t> Respir J. 2022;59:2101296; 19. </a:t>
            </a:r>
            <a:r>
              <a:rPr lang="en-GB" sz="750" dirty="0" err="1">
                <a:solidFill>
                  <a:srgbClr val="656665"/>
                </a:solidFill>
                <a:latin typeface="Calibri"/>
              </a:rPr>
              <a:t>Brightling</a:t>
            </a:r>
            <a:r>
              <a:rPr lang="en-GB" sz="750" dirty="0">
                <a:solidFill>
                  <a:srgbClr val="656665"/>
                </a:solidFill>
                <a:latin typeface="Calibri"/>
              </a:rPr>
              <a:t> CE, et al. N Eng J Med. 2021;385:1669-1679. </a:t>
            </a:r>
            <a:br>
              <a:rPr lang="en-GB" sz="750" dirty="0">
                <a:highlight>
                  <a:srgbClr val="FFFF00"/>
                </a:highlight>
              </a:rPr>
            </a:br>
            <a:r>
              <a:rPr lang="en-GB" altLang="zh-CN" sz="700" dirty="0"/>
              <a:t>CN-</a:t>
            </a:r>
            <a:r>
              <a:rPr lang="en-US" altLang="zh-CN" sz="700" dirty="0"/>
              <a:t>142657</a:t>
            </a:r>
            <a:r>
              <a:rPr lang="en-GB" altLang="zh-CN" sz="700" dirty="0"/>
              <a:t> | </a:t>
            </a:r>
            <a:r>
              <a:rPr lang="en-US" altLang="zh-CN" sz="700" dirty="0"/>
              <a:t>DECEMBER</a:t>
            </a:r>
            <a:r>
              <a:rPr lang="en-GB" altLang="zh-CN" sz="700" dirty="0"/>
              <a:t> 2024</a:t>
            </a:r>
          </a:p>
        </p:txBody>
      </p:sp>
      <p:pic>
        <p:nvPicPr>
          <p:cNvPr id="18" name="Picture 17">
            <a:extLst>
              <a:ext uri="{FF2B5EF4-FFF2-40B4-BE49-F238E27FC236}">
                <a16:creationId xmlns:a16="http://schemas.microsoft.com/office/drawing/2014/main" id="{608DD116-6D79-A247-2742-979ACB406321}"/>
              </a:ext>
            </a:extLst>
          </p:cNvPr>
          <p:cNvPicPr>
            <a:picLocks noChangeAspect="1"/>
          </p:cNvPicPr>
          <p:nvPr/>
        </p:nvPicPr>
        <p:blipFill>
          <a:blip r:embed="rId3"/>
          <a:stretch>
            <a:fillRect/>
          </a:stretch>
        </p:blipFill>
        <p:spPr>
          <a:xfrm>
            <a:off x="1108427" y="1249014"/>
            <a:ext cx="9321592" cy="3444539"/>
          </a:xfrm>
          <a:prstGeom prst="rect">
            <a:avLst/>
          </a:prstGeom>
        </p:spPr>
      </p:pic>
      <p:sp>
        <p:nvSpPr>
          <p:cNvPr id="15" name="TextBox 14">
            <a:extLst>
              <a:ext uri="{FF2B5EF4-FFF2-40B4-BE49-F238E27FC236}">
                <a16:creationId xmlns:a16="http://schemas.microsoft.com/office/drawing/2014/main" id="{08B52890-3056-C3E5-19DC-70AF3658FA58}"/>
              </a:ext>
            </a:extLst>
          </p:cNvPr>
          <p:cNvSpPr txBox="1"/>
          <p:nvPr/>
        </p:nvSpPr>
        <p:spPr>
          <a:xfrm>
            <a:off x="9576028" y="2181074"/>
            <a:ext cx="51457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Goblet cell</a:t>
            </a:r>
          </a:p>
        </p:txBody>
      </p:sp>
      <p:sp>
        <p:nvSpPr>
          <p:cNvPr id="16" name="TextBox 15">
            <a:extLst>
              <a:ext uri="{FF2B5EF4-FFF2-40B4-BE49-F238E27FC236}">
                <a16:creationId xmlns:a16="http://schemas.microsoft.com/office/drawing/2014/main" id="{F953F452-0A4B-2C31-B3A7-BE6C4F83267D}"/>
              </a:ext>
            </a:extLst>
          </p:cNvPr>
          <p:cNvSpPr txBox="1"/>
          <p:nvPr/>
        </p:nvSpPr>
        <p:spPr>
          <a:xfrm>
            <a:off x="8863209" y="2181074"/>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17" name="TextBox 16">
            <a:extLst>
              <a:ext uri="{FF2B5EF4-FFF2-40B4-BE49-F238E27FC236}">
                <a16:creationId xmlns:a16="http://schemas.microsoft.com/office/drawing/2014/main" id="{FF91FB2E-B9E6-3549-307B-C5B85E7139DE}"/>
              </a:ext>
            </a:extLst>
          </p:cNvPr>
          <p:cNvSpPr txBox="1"/>
          <p:nvPr/>
        </p:nvSpPr>
        <p:spPr>
          <a:xfrm>
            <a:off x="7538482" y="2220830"/>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Tuft cell</a:t>
            </a:r>
          </a:p>
        </p:txBody>
      </p:sp>
      <p:pic>
        <p:nvPicPr>
          <p:cNvPr id="21" name="Picture 12">
            <a:extLst>
              <a:ext uri="{FF2B5EF4-FFF2-40B4-BE49-F238E27FC236}">
                <a16:creationId xmlns:a16="http://schemas.microsoft.com/office/drawing/2014/main" id="{1E825F3C-A05A-F9C5-1546-87EC2AF0BC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556"/>
          <a:stretch/>
        </p:blipFill>
        <p:spPr bwMode="auto">
          <a:xfrm>
            <a:off x="0" y="1951931"/>
            <a:ext cx="1254141" cy="282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a:extLst>
              <a:ext uri="{FF2B5EF4-FFF2-40B4-BE49-F238E27FC236}">
                <a16:creationId xmlns:a16="http://schemas.microsoft.com/office/drawing/2014/main" id="{FA79FF24-2831-88FA-F027-13D2FFFFD5E2}"/>
              </a:ext>
            </a:extLst>
          </p:cNvPr>
          <p:cNvPicPr>
            <a:picLocks noChangeAspect="1"/>
          </p:cNvPicPr>
          <p:nvPr/>
        </p:nvPicPr>
        <p:blipFill>
          <a:blip r:embed="rId5"/>
          <a:stretch>
            <a:fillRect/>
          </a:stretch>
        </p:blipFill>
        <p:spPr>
          <a:xfrm>
            <a:off x="2511903" y="4739941"/>
            <a:ext cx="8061297" cy="426747"/>
          </a:xfrm>
          <a:prstGeom prst="rect">
            <a:avLst/>
          </a:prstGeom>
        </p:spPr>
      </p:pic>
      <p:grpSp>
        <p:nvGrpSpPr>
          <p:cNvPr id="61" name="Group 60">
            <a:extLst>
              <a:ext uri="{FF2B5EF4-FFF2-40B4-BE49-F238E27FC236}">
                <a16:creationId xmlns:a16="http://schemas.microsoft.com/office/drawing/2014/main" id="{36B9BE2B-332A-C6F7-E188-00F53EE2966E}"/>
              </a:ext>
            </a:extLst>
          </p:cNvPr>
          <p:cNvGrpSpPr/>
          <p:nvPr/>
        </p:nvGrpSpPr>
        <p:grpSpPr>
          <a:xfrm>
            <a:off x="1429449" y="3311834"/>
            <a:ext cx="990108" cy="1228226"/>
            <a:chOff x="1340815" y="3354727"/>
            <a:chExt cx="990088" cy="1228201"/>
          </a:xfrm>
        </p:grpSpPr>
        <p:sp>
          <p:nvSpPr>
            <p:cNvPr id="2497" name="Freeform 2436">
              <a:extLst>
                <a:ext uri="{FF2B5EF4-FFF2-40B4-BE49-F238E27FC236}">
                  <a16:creationId xmlns:a16="http://schemas.microsoft.com/office/drawing/2014/main" id="{1EEB372B-D232-53FE-781A-8958E2436234}"/>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8" name="Freeform 2438">
              <a:extLst>
                <a:ext uri="{FF2B5EF4-FFF2-40B4-BE49-F238E27FC236}">
                  <a16:creationId xmlns:a16="http://schemas.microsoft.com/office/drawing/2014/main" id="{2B565085-0676-924A-B74E-A72DE874DBDA}"/>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63" name="Group 62">
            <a:extLst>
              <a:ext uri="{FF2B5EF4-FFF2-40B4-BE49-F238E27FC236}">
                <a16:creationId xmlns:a16="http://schemas.microsoft.com/office/drawing/2014/main" id="{89483CD2-663B-C1FC-5FF4-FE87CAAC5146}"/>
              </a:ext>
            </a:extLst>
          </p:cNvPr>
          <p:cNvGrpSpPr/>
          <p:nvPr/>
        </p:nvGrpSpPr>
        <p:grpSpPr>
          <a:xfrm rot="16200000">
            <a:off x="1429450" y="1949595"/>
            <a:ext cx="990108" cy="1228226"/>
            <a:chOff x="1340815" y="3354727"/>
            <a:chExt cx="990088" cy="1228201"/>
          </a:xfrm>
        </p:grpSpPr>
        <p:sp>
          <p:nvSpPr>
            <p:cNvPr id="2495" name="Freeform 2491">
              <a:extLst>
                <a:ext uri="{FF2B5EF4-FFF2-40B4-BE49-F238E27FC236}">
                  <a16:creationId xmlns:a16="http://schemas.microsoft.com/office/drawing/2014/main" id="{F2BD4B2B-4985-C746-B328-CFB19726DDA6}"/>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6" name="Freeform 2499">
              <a:extLst>
                <a:ext uri="{FF2B5EF4-FFF2-40B4-BE49-F238E27FC236}">
                  <a16:creationId xmlns:a16="http://schemas.microsoft.com/office/drawing/2014/main" id="{23F1DF92-00B6-67EB-50EF-D92CA3427562}"/>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29" name="TextBox 128">
            <a:extLst>
              <a:ext uri="{FF2B5EF4-FFF2-40B4-BE49-F238E27FC236}">
                <a16:creationId xmlns:a16="http://schemas.microsoft.com/office/drawing/2014/main" id="{EAB83B4C-30C8-2D9D-8467-F1893E5E65EB}"/>
              </a:ext>
            </a:extLst>
          </p:cNvPr>
          <p:cNvSpPr txBox="1"/>
          <p:nvPr/>
        </p:nvSpPr>
        <p:spPr>
          <a:xfrm>
            <a:off x="2352788" y="1531477"/>
            <a:ext cx="605947" cy="16158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Epithelium</a:t>
            </a:r>
          </a:p>
        </p:txBody>
      </p:sp>
      <p:sp>
        <p:nvSpPr>
          <p:cNvPr id="130" name="TextBox 129">
            <a:extLst>
              <a:ext uri="{FF2B5EF4-FFF2-40B4-BE49-F238E27FC236}">
                <a16:creationId xmlns:a16="http://schemas.microsoft.com/office/drawing/2014/main" id="{BEB7D6AB-86FA-06F5-F1AC-FB1B877A87B7}"/>
              </a:ext>
            </a:extLst>
          </p:cNvPr>
          <p:cNvSpPr txBox="1"/>
          <p:nvPr/>
        </p:nvSpPr>
        <p:spPr>
          <a:xfrm>
            <a:off x="3240103" y="1149911"/>
            <a:ext cx="4488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Allergens</a:t>
            </a:r>
          </a:p>
        </p:txBody>
      </p:sp>
      <p:sp>
        <p:nvSpPr>
          <p:cNvPr id="131" name="TextBox 130">
            <a:extLst>
              <a:ext uri="{FF2B5EF4-FFF2-40B4-BE49-F238E27FC236}">
                <a16:creationId xmlns:a16="http://schemas.microsoft.com/office/drawing/2014/main" id="{F8911E8A-B2E7-6EC4-26E6-6270572B4745}"/>
              </a:ext>
            </a:extLst>
          </p:cNvPr>
          <p:cNvSpPr txBox="1"/>
          <p:nvPr/>
        </p:nvSpPr>
        <p:spPr>
          <a:xfrm>
            <a:off x="3879365" y="1149911"/>
            <a:ext cx="46969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Cytokines</a:t>
            </a:r>
          </a:p>
        </p:txBody>
      </p:sp>
      <p:sp>
        <p:nvSpPr>
          <p:cNvPr id="132" name="TextBox 131">
            <a:extLst>
              <a:ext uri="{FF2B5EF4-FFF2-40B4-BE49-F238E27FC236}">
                <a16:creationId xmlns:a16="http://schemas.microsoft.com/office/drawing/2014/main" id="{BE056434-2477-FF93-45C9-0E9BF7B49BBF}"/>
              </a:ext>
            </a:extLst>
          </p:cNvPr>
          <p:cNvSpPr txBox="1"/>
          <p:nvPr/>
        </p:nvSpPr>
        <p:spPr>
          <a:xfrm>
            <a:off x="4545877" y="1149911"/>
            <a:ext cx="2612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Fungi</a:t>
            </a:r>
          </a:p>
        </p:txBody>
      </p:sp>
      <p:sp>
        <p:nvSpPr>
          <p:cNvPr id="133" name="TextBox 132">
            <a:extLst>
              <a:ext uri="{FF2B5EF4-FFF2-40B4-BE49-F238E27FC236}">
                <a16:creationId xmlns:a16="http://schemas.microsoft.com/office/drawing/2014/main" id="{54E0F28F-1789-E27F-CB62-8E81ACF13E56}"/>
              </a:ext>
            </a:extLst>
          </p:cNvPr>
          <p:cNvSpPr txBox="1"/>
          <p:nvPr/>
        </p:nvSpPr>
        <p:spPr>
          <a:xfrm>
            <a:off x="2353065" y="2383753"/>
            <a:ext cx="229235"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34" name="TextBox 133">
            <a:extLst>
              <a:ext uri="{FF2B5EF4-FFF2-40B4-BE49-F238E27FC236}">
                <a16:creationId xmlns:a16="http://schemas.microsoft.com/office/drawing/2014/main" id="{7790D845-C1F4-9DC1-64EA-1531AA47C8D2}"/>
              </a:ext>
            </a:extLst>
          </p:cNvPr>
          <p:cNvSpPr txBox="1"/>
          <p:nvPr/>
        </p:nvSpPr>
        <p:spPr>
          <a:xfrm>
            <a:off x="3259300" y="2219072"/>
            <a:ext cx="190762" cy="23083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p:txBody>
      </p:sp>
      <p:sp>
        <p:nvSpPr>
          <p:cNvPr id="135" name="TextBox 134">
            <a:extLst>
              <a:ext uri="{FF2B5EF4-FFF2-40B4-BE49-F238E27FC236}">
                <a16:creationId xmlns:a16="http://schemas.microsoft.com/office/drawing/2014/main" id="{C10D4BB3-1D43-FACB-0A4B-0FB1430E7E8C}"/>
              </a:ext>
            </a:extLst>
          </p:cNvPr>
          <p:cNvSpPr txBox="1"/>
          <p:nvPr/>
        </p:nvSpPr>
        <p:spPr>
          <a:xfrm>
            <a:off x="2901642" y="2649934"/>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36" name="TextBox 135">
            <a:extLst>
              <a:ext uri="{FF2B5EF4-FFF2-40B4-BE49-F238E27FC236}">
                <a16:creationId xmlns:a16="http://schemas.microsoft.com/office/drawing/2014/main" id="{EEBFABFB-BA05-4348-8093-268782D4279F}"/>
              </a:ext>
            </a:extLst>
          </p:cNvPr>
          <p:cNvSpPr txBox="1"/>
          <p:nvPr/>
        </p:nvSpPr>
        <p:spPr>
          <a:xfrm>
            <a:off x="4490892"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IL-25</a:t>
            </a:r>
          </a:p>
        </p:txBody>
      </p:sp>
      <p:sp>
        <p:nvSpPr>
          <p:cNvPr id="138" name="TextBox 137">
            <a:extLst>
              <a:ext uri="{FF2B5EF4-FFF2-40B4-BE49-F238E27FC236}">
                <a16:creationId xmlns:a16="http://schemas.microsoft.com/office/drawing/2014/main" id="{9B33153D-FAB2-C724-353C-D95F6AE4DF1E}"/>
              </a:ext>
            </a:extLst>
          </p:cNvPr>
          <p:cNvSpPr txBox="1"/>
          <p:nvPr/>
        </p:nvSpPr>
        <p:spPr>
          <a:xfrm>
            <a:off x="4152617" y="2757251"/>
            <a:ext cx="3991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Basophil</a:t>
            </a:r>
          </a:p>
        </p:txBody>
      </p:sp>
      <p:sp>
        <p:nvSpPr>
          <p:cNvPr id="139" name="TextBox 138">
            <a:extLst>
              <a:ext uri="{FF2B5EF4-FFF2-40B4-BE49-F238E27FC236}">
                <a16:creationId xmlns:a16="http://schemas.microsoft.com/office/drawing/2014/main" id="{38440A5D-6BC2-6397-B464-D80409700EA9}"/>
              </a:ext>
            </a:extLst>
          </p:cNvPr>
          <p:cNvSpPr txBox="1"/>
          <p:nvPr/>
        </p:nvSpPr>
        <p:spPr>
          <a:xfrm>
            <a:off x="5272911" y="2697503"/>
            <a:ext cx="61717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Dendritic cell</a:t>
            </a:r>
          </a:p>
        </p:txBody>
      </p:sp>
      <p:sp>
        <p:nvSpPr>
          <p:cNvPr id="140" name="TextBox 139">
            <a:extLst>
              <a:ext uri="{FF2B5EF4-FFF2-40B4-BE49-F238E27FC236}">
                <a16:creationId xmlns:a16="http://schemas.microsoft.com/office/drawing/2014/main" id="{7DB8BA8A-3DDA-AC78-E3A1-9637FF9A6A3C}"/>
              </a:ext>
            </a:extLst>
          </p:cNvPr>
          <p:cNvSpPr txBox="1"/>
          <p:nvPr/>
        </p:nvSpPr>
        <p:spPr>
          <a:xfrm>
            <a:off x="5190770" y="2860070"/>
            <a:ext cx="266103"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Naïve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T cell</a:t>
            </a:r>
          </a:p>
        </p:txBody>
      </p:sp>
      <p:sp>
        <p:nvSpPr>
          <p:cNvPr id="141" name="TextBox 140">
            <a:extLst>
              <a:ext uri="{FF2B5EF4-FFF2-40B4-BE49-F238E27FC236}">
                <a16:creationId xmlns:a16="http://schemas.microsoft.com/office/drawing/2014/main" id="{30976C78-C5B3-597B-F785-BF89AE86373A}"/>
              </a:ext>
            </a:extLst>
          </p:cNvPr>
          <p:cNvSpPr txBox="1"/>
          <p:nvPr/>
        </p:nvSpPr>
        <p:spPr>
          <a:xfrm>
            <a:off x="5834612" y="3987181"/>
            <a:ext cx="53220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Eosinophils</a:t>
            </a:r>
          </a:p>
        </p:txBody>
      </p:sp>
      <p:sp>
        <p:nvSpPr>
          <p:cNvPr id="142" name="TextBox 141">
            <a:extLst>
              <a:ext uri="{FF2B5EF4-FFF2-40B4-BE49-F238E27FC236}">
                <a16:creationId xmlns:a16="http://schemas.microsoft.com/office/drawing/2014/main" id="{88954A83-7C4D-EDAC-A4B6-99A024DD8408}"/>
              </a:ext>
            </a:extLst>
          </p:cNvPr>
          <p:cNvSpPr txBox="1"/>
          <p:nvPr/>
        </p:nvSpPr>
        <p:spPr>
          <a:xfrm>
            <a:off x="3012769" y="4119989"/>
            <a:ext cx="2933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 cells</a:t>
            </a:r>
          </a:p>
        </p:txBody>
      </p:sp>
      <p:sp>
        <p:nvSpPr>
          <p:cNvPr id="144" name="TextBox 143">
            <a:extLst>
              <a:ext uri="{FF2B5EF4-FFF2-40B4-BE49-F238E27FC236}">
                <a16:creationId xmlns:a16="http://schemas.microsoft.com/office/drawing/2014/main" id="{400AEB78-494A-0D9D-15B1-CDCAF7AB7CCD}"/>
              </a:ext>
            </a:extLst>
          </p:cNvPr>
          <p:cNvSpPr txBox="1"/>
          <p:nvPr/>
        </p:nvSpPr>
        <p:spPr>
          <a:xfrm>
            <a:off x="3127071" y="3665954"/>
            <a:ext cx="1394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IgE</a:t>
            </a:r>
          </a:p>
        </p:txBody>
      </p:sp>
      <p:sp>
        <p:nvSpPr>
          <p:cNvPr id="145" name="TextBox 144">
            <a:extLst>
              <a:ext uri="{FF2B5EF4-FFF2-40B4-BE49-F238E27FC236}">
                <a16:creationId xmlns:a16="http://schemas.microsoft.com/office/drawing/2014/main" id="{D668B483-3C03-FD1C-ABC6-008C1CFFCAD2}"/>
              </a:ext>
            </a:extLst>
          </p:cNvPr>
          <p:cNvSpPr txBox="1"/>
          <p:nvPr/>
        </p:nvSpPr>
        <p:spPr>
          <a:xfrm>
            <a:off x="2307905" y="3291297"/>
            <a:ext cx="62197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Histamine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Leukotrienes</a:t>
            </a:r>
          </a:p>
        </p:txBody>
      </p:sp>
      <p:sp>
        <p:nvSpPr>
          <p:cNvPr id="146" name="TextBox 145">
            <a:extLst>
              <a:ext uri="{FF2B5EF4-FFF2-40B4-BE49-F238E27FC236}">
                <a16:creationId xmlns:a16="http://schemas.microsoft.com/office/drawing/2014/main" id="{36B84444-7D81-89DB-DD9D-B004991F0472}"/>
              </a:ext>
            </a:extLst>
          </p:cNvPr>
          <p:cNvSpPr txBox="1"/>
          <p:nvPr/>
        </p:nvSpPr>
        <p:spPr>
          <a:xfrm>
            <a:off x="3820740" y="3094390"/>
            <a:ext cx="184350" cy="11541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p:txBody>
      </p:sp>
      <p:sp>
        <p:nvSpPr>
          <p:cNvPr id="147" name="TextBox 146">
            <a:extLst>
              <a:ext uri="{FF2B5EF4-FFF2-40B4-BE49-F238E27FC236}">
                <a16:creationId xmlns:a16="http://schemas.microsoft.com/office/drawing/2014/main" id="{E9A3007D-A74B-0A0F-F1B5-EF3571A88B08}"/>
              </a:ext>
            </a:extLst>
          </p:cNvPr>
          <p:cNvSpPr txBox="1"/>
          <p:nvPr/>
        </p:nvSpPr>
        <p:spPr>
          <a:xfrm rot="19568916">
            <a:off x="4148277" y="3800744"/>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8" name="TextBox 147">
            <a:extLst>
              <a:ext uri="{FF2B5EF4-FFF2-40B4-BE49-F238E27FC236}">
                <a16:creationId xmlns:a16="http://schemas.microsoft.com/office/drawing/2014/main" id="{04B7C501-9AFC-4C91-85A5-B2932AEBE345}"/>
              </a:ext>
            </a:extLst>
          </p:cNvPr>
          <p:cNvSpPr txBox="1"/>
          <p:nvPr/>
        </p:nvSpPr>
        <p:spPr>
          <a:xfrm rot="18326695">
            <a:off x="3739837" y="3393029"/>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9" name="TextBox 148">
            <a:extLst>
              <a:ext uri="{FF2B5EF4-FFF2-40B4-BE49-F238E27FC236}">
                <a16:creationId xmlns:a16="http://schemas.microsoft.com/office/drawing/2014/main" id="{D911F860-5691-B0CE-BB72-EF0646E6BF7A}"/>
              </a:ext>
            </a:extLst>
          </p:cNvPr>
          <p:cNvSpPr txBox="1"/>
          <p:nvPr/>
        </p:nvSpPr>
        <p:spPr>
          <a:xfrm>
            <a:off x="4397698" y="4118600"/>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endParaRPr kumimoji="0" lang="en-US" sz="8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endParaRPr>
          </a:p>
        </p:txBody>
      </p:sp>
      <p:sp>
        <p:nvSpPr>
          <p:cNvPr id="150" name="TextBox 149">
            <a:extLst>
              <a:ext uri="{FF2B5EF4-FFF2-40B4-BE49-F238E27FC236}">
                <a16:creationId xmlns:a16="http://schemas.microsoft.com/office/drawing/2014/main" id="{75ED537C-0097-A31E-F5C6-58DF3218A922}"/>
              </a:ext>
            </a:extLst>
          </p:cNvPr>
          <p:cNvSpPr txBox="1"/>
          <p:nvPr/>
        </p:nvSpPr>
        <p:spPr>
          <a:xfrm>
            <a:off x="4643458" y="3318538"/>
            <a:ext cx="20518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cells</a:t>
            </a:r>
          </a:p>
        </p:txBody>
      </p:sp>
      <p:sp>
        <p:nvSpPr>
          <p:cNvPr id="151" name="TextBox 150">
            <a:extLst>
              <a:ext uri="{FF2B5EF4-FFF2-40B4-BE49-F238E27FC236}">
                <a16:creationId xmlns:a16="http://schemas.microsoft.com/office/drawing/2014/main" id="{C358ACB1-1AB8-F32B-31A5-A6FB3093AF58}"/>
              </a:ext>
            </a:extLst>
          </p:cNvPr>
          <p:cNvSpPr txBox="1"/>
          <p:nvPr/>
        </p:nvSpPr>
        <p:spPr>
          <a:xfrm rot="2099857">
            <a:off x="5445883" y="350753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IL-5</a:t>
            </a:r>
          </a:p>
        </p:txBody>
      </p:sp>
      <p:sp>
        <p:nvSpPr>
          <p:cNvPr id="152" name="TextBox 151">
            <a:extLst>
              <a:ext uri="{FF2B5EF4-FFF2-40B4-BE49-F238E27FC236}">
                <a16:creationId xmlns:a16="http://schemas.microsoft.com/office/drawing/2014/main" id="{1A362EFF-D3B6-12DF-8318-650FB26E4275}"/>
              </a:ext>
            </a:extLst>
          </p:cNvPr>
          <p:cNvSpPr txBox="1"/>
          <p:nvPr/>
        </p:nvSpPr>
        <p:spPr>
          <a:xfrm rot="19585287">
            <a:off x="5592192" y="297338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3" name="TextBox 152">
            <a:extLst>
              <a:ext uri="{FF2B5EF4-FFF2-40B4-BE49-F238E27FC236}">
                <a16:creationId xmlns:a16="http://schemas.microsoft.com/office/drawing/2014/main" id="{00A62D6E-50F3-4034-29B6-F124818F3202}"/>
              </a:ext>
            </a:extLst>
          </p:cNvPr>
          <p:cNvSpPr txBox="1"/>
          <p:nvPr/>
        </p:nvSpPr>
        <p:spPr>
          <a:xfrm rot="1721568">
            <a:off x="5229446" y="4266257"/>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4" name="TextBox 153">
            <a:extLst>
              <a:ext uri="{FF2B5EF4-FFF2-40B4-BE49-F238E27FC236}">
                <a16:creationId xmlns:a16="http://schemas.microsoft.com/office/drawing/2014/main" id="{C2FE5A82-7E21-C1CF-D87E-BA92CC3F01BB}"/>
              </a:ext>
            </a:extLst>
          </p:cNvPr>
          <p:cNvSpPr txBox="1"/>
          <p:nvPr/>
        </p:nvSpPr>
        <p:spPr>
          <a:xfrm rot="19476609">
            <a:off x="6618670" y="350980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IL-5</a:t>
            </a:r>
          </a:p>
        </p:txBody>
      </p:sp>
      <p:sp>
        <p:nvSpPr>
          <p:cNvPr id="155" name="TextBox 154">
            <a:extLst>
              <a:ext uri="{FF2B5EF4-FFF2-40B4-BE49-F238E27FC236}">
                <a16:creationId xmlns:a16="http://schemas.microsoft.com/office/drawing/2014/main" id="{9643C610-F222-F945-67C7-EADE65930604}"/>
              </a:ext>
            </a:extLst>
          </p:cNvPr>
          <p:cNvSpPr txBox="1"/>
          <p:nvPr/>
        </p:nvSpPr>
        <p:spPr>
          <a:xfrm rot="2077529">
            <a:off x="6376152" y="2953478"/>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6" name="TextBox 155">
            <a:extLst>
              <a:ext uri="{FF2B5EF4-FFF2-40B4-BE49-F238E27FC236}">
                <a16:creationId xmlns:a16="http://schemas.microsoft.com/office/drawing/2014/main" id="{6DF598F2-CC1F-BC51-7053-039BE078BC62}"/>
              </a:ext>
            </a:extLst>
          </p:cNvPr>
          <p:cNvSpPr txBox="1"/>
          <p:nvPr/>
        </p:nvSpPr>
        <p:spPr>
          <a:xfrm rot="19935994">
            <a:off x="6695353" y="426686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7" name="TextBox 156">
            <a:extLst>
              <a:ext uri="{FF2B5EF4-FFF2-40B4-BE49-F238E27FC236}">
                <a16:creationId xmlns:a16="http://schemas.microsoft.com/office/drawing/2014/main" id="{AD7521A3-C761-7FED-D22F-9CE5BEDBBDDB}"/>
              </a:ext>
            </a:extLst>
          </p:cNvPr>
          <p:cNvSpPr txBox="1"/>
          <p:nvPr/>
        </p:nvSpPr>
        <p:spPr>
          <a:xfrm>
            <a:off x="7047204" y="305939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158" name="TextBox 157">
            <a:extLst>
              <a:ext uri="{FF2B5EF4-FFF2-40B4-BE49-F238E27FC236}">
                <a16:creationId xmlns:a16="http://schemas.microsoft.com/office/drawing/2014/main" id="{DBEC77BB-542C-C107-044B-2E94568786ED}"/>
              </a:ext>
            </a:extLst>
          </p:cNvPr>
          <p:cNvSpPr txBox="1"/>
          <p:nvPr/>
        </p:nvSpPr>
        <p:spPr>
          <a:xfrm>
            <a:off x="6752640"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IL-25</a:t>
            </a:r>
          </a:p>
        </p:txBody>
      </p:sp>
      <p:sp>
        <p:nvSpPr>
          <p:cNvPr id="159" name="TextBox 158">
            <a:extLst>
              <a:ext uri="{FF2B5EF4-FFF2-40B4-BE49-F238E27FC236}">
                <a16:creationId xmlns:a16="http://schemas.microsoft.com/office/drawing/2014/main" id="{2C13EB76-B508-31A9-5A26-22E5C303711C}"/>
              </a:ext>
            </a:extLst>
          </p:cNvPr>
          <p:cNvSpPr txBox="1"/>
          <p:nvPr/>
        </p:nvSpPr>
        <p:spPr>
          <a:xfrm>
            <a:off x="8274547" y="2256850"/>
            <a:ext cx="321169" cy="226591"/>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35FAC">
                    <a:lumMod val="75000"/>
                  </a:srgbClr>
                </a:solidFill>
                <a:effectLst/>
                <a:uLnTx/>
                <a:uFillTx/>
                <a:latin typeface="Calibri"/>
                <a:ea typeface="+mn-ea"/>
                <a:cs typeface="Calibri"/>
              </a:rPr>
              <a:t>TSLP</a:t>
            </a:r>
          </a:p>
        </p:txBody>
      </p:sp>
      <p:sp>
        <p:nvSpPr>
          <p:cNvPr id="161" name="TextBox 160">
            <a:extLst>
              <a:ext uri="{FF2B5EF4-FFF2-40B4-BE49-F238E27FC236}">
                <a16:creationId xmlns:a16="http://schemas.microsoft.com/office/drawing/2014/main" id="{86A5E76A-7E60-8958-6A1D-C9ED5201C4EB}"/>
              </a:ext>
            </a:extLst>
          </p:cNvPr>
          <p:cNvSpPr txBox="1"/>
          <p:nvPr/>
        </p:nvSpPr>
        <p:spPr>
          <a:xfrm>
            <a:off x="7048944" y="4260513"/>
            <a:ext cx="724572"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Smooth muscle</a:t>
            </a:r>
          </a:p>
        </p:txBody>
      </p:sp>
      <p:sp>
        <p:nvSpPr>
          <p:cNvPr id="162" name="TextBox 161">
            <a:extLst>
              <a:ext uri="{FF2B5EF4-FFF2-40B4-BE49-F238E27FC236}">
                <a16:creationId xmlns:a16="http://schemas.microsoft.com/office/drawing/2014/main" id="{2C54313A-50C3-8CE0-4EFA-F23635432A82}"/>
              </a:ext>
            </a:extLst>
          </p:cNvPr>
          <p:cNvSpPr txBox="1"/>
          <p:nvPr/>
        </p:nvSpPr>
        <p:spPr>
          <a:xfrm>
            <a:off x="8085055" y="2982090"/>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64" name="TextBox 163">
            <a:extLst>
              <a:ext uri="{FF2B5EF4-FFF2-40B4-BE49-F238E27FC236}">
                <a16:creationId xmlns:a16="http://schemas.microsoft.com/office/drawing/2014/main" id="{854BBB09-2639-DC71-3C1B-DB92A42AAF15}"/>
              </a:ext>
            </a:extLst>
          </p:cNvPr>
          <p:cNvSpPr txBox="1"/>
          <p:nvPr/>
        </p:nvSpPr>
        <p:spPr>
          <a:xfrm>
            <a:off x="9610310" y="4129627"/>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IL-6</a:t>
            </a:r>
          </a:p>
        </p:txBody>
      </p:sp>
      <p:sp>
        <p:nvSpPr>
          <p:cNvPr id="165" name="TextBox 164">
            <a:extLst>
              <a:ext uri="{FF2B5EF4-FFF2-40B4-BE49-F238E27FC236}">
                <a16:creationId xmlns:a16="http://schemas.microsoft.com/office/drawing/2014/main" id="{3CBED91A-B912-93F3-BA79-F08D54B3390D}"/>
              </a:ext>
            </a:extLst>
          </p:cNvPr>
          <p:cNvSpPr txBox="1"/>
          <p:nvPr/>
        </p:nvSpPr>
        <p:spPr>
          <a:xfrm>
            <a:off x="9267706" y="3337769"/>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Fibroblast</a:t>
            </a:r>
          </a:p>
        </p:txBody>
      </p:sp>
      <p:sp>
        <p:nvSpPr>
          <p:cNvPr id="166" name="TextBox 165">
            <a:extLst>
              <a:ext uri="{FF2B5EF4-FFF2-40B4-BE49-F238E27FC236}">
                <a16:creationId xmlns:a16="http://schemas.microsoft.com/office/drawing/2014/main" id="{FB1E327C-0197-FA35-937D-3CA4D101C7D1}"/>
              </a:ext>
            </a:extLst>
          </p:cNvPr>
          <p:cNvSpPr txBox="1"/>
          <p:nvPr/>
        </p:nvSpPr>
        <p:spPr>
          <a:xfrm>
            <a:off x="9093828" y="2542446"/>
            <a:ext cx="4039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Collagen</a:t>
            </a:r>
          </a:p>
        </p:txBody>
      </p:sp>
      <p:sp>
        <p:nvSpPr>
          <p:cNvPr id="168" name="TextBox 167">
            <a:extLst>
              <a:ext uri="{FF2B5EF4-FFF2-40B4-BE49-F238E27FC236}">
                <a16:creationId xmlns:a16="http://schemas.microsoft.com/office/drawing/2014/main" id="{2C4BCB92-4A53-CBFB-F841-B70F998EA530}"/>
              </a:ext>
            </a:extLst>
          </p:cNvPr>
          <p:cNvSpPr txBox="1"/>
          <p:nvPr/>
        </p:nvSpPr>
        <p:spPr>
          <a:xfrm>
            <a:off x="7945735" y="3407020"/>
            <a:ext cx="248471" cy="15389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grpSp>
        <p:nvGrpSpPr>
          <p:cNvPr id="169" name="Graphic 2442">
            <a:extLst>
              <a:ext uri="{FF2B5EF4-FFF2-40B4-BE49-F238E27FC236}">
                <a16:creationId xmlns:a16="http://schemas.microsoft.com/office/drawing/2014/main" id="{64BA3ED3-9446-0537-C3E7-C1D0E7C62347}"/>
              </a:ext>
            </a:extLst>
          </p:cNvPr>
          <p:cNvGrpSpPr/>
          <p:nvPr/>
        </p:nvGrpSpPr>
        <p:grpSpPr>
          <a:xfrm rot="401577">
            <a:off x="3880668" y="3315678"/>
            <a:ext cx="257941" cy="478206"/>
            <a:chOff x="7388833" y="5476246"/>
            <a:chExt cx="373677" cy="630032"/>
          </a:xfrm>
          <a:solidFill>
            <a:srgbClr val="A21383"/>
          </a:solidFill>
        </p:grpSpPr>
        <p:sp>
          <p:nvSpPr>
            <p:cNvPr id="2493" name="Freeform 2445">
              <a:extLst>
                <a:ext uri="{FF2B5EF4-FFF2-40B4-BE49-F238E27FC236}">
                  <a16:creationId xmlns:a16="http://schemas.microsoft.com/office/drawing/2014/main" id="{DAD6A2E2-FEFF-BA1C-FC71-342A11688F75}"/>
                </a:ext>
              </a:extLst>
            </p:cNvPr>
            <p:cNvSpPr/>
            <p:nvPr/>
          </p:nvSpPr>
          <p:spPr>
            <a:xfrm>
              <a:off x="7411227" y="5476246"/>
              <a:ext cx="351283" cy="592220"/>
            </a:xfrm>
            <a:custGeom>
              <a:avLst/>
              <a:gdLst>
                <a:gd name="connsiteX0" fmla="*/ 351285 w 351284"/>
                <a:gd name="connsiteY0" fmla="*/ 0 h 592224"/>
                <a:gd name="connsiteX1" fmla="*/ 0 w 351284"/>
                <a:gd name="connsiteY1" fmla="*/ 592224 h 592224"/>
              </a:gdLst>
              <a:ahLst/>
              <a:cxnLst>
                <a:cxn ang="0">
                  <a:pos x="connsiteX0" y="connsiteY0"/>
                </a:cxn>
                <a:cxn ang="0">
                  <a:pos x="connsiteX1" y="connsiteY1"/>
                </a:cxn>
              </a:cxnLst>
              <a:rect l="l" t="t" r="r" b="b"/>
              <a:pathLst>
                <a:path w="351284" h="592224">
                  <a:moveTo>
                    <a:pt x="351285" y="0"/>
                  </a:moveTo>
                  <a:lnTo>
                    <a:pt x="0" y="592224"/>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4" name="Freeform 2446">
              <a:extLst>
                <a:ext uri="{FF2B5EF4-FFF2-40B4-BE49-F238E27FC236}">
                  <a16:creationId xmlns:a16="http://schemas.microsoft.com/office/drawing/2014/main" id="{87CC8198-2681-1490-8319-61BC2973F085}"/>
                </a:ext>
              </a:extLst>
            </p:cNvPr>
            <p:cNvSpPr/>
            <p:nvPr/>
          </p:nvSpPr>
          <p:spPr>
            <a:xfrm>
              <a:off x="7388833" y="6045244"/>
              <a:ext cx="53261" cy="61034"/>
            </a:xfrm>
            <a:custGeom>
              <a:avLst/>
              <a:gdLst>
                <a:gd name="connsiteX0" fmla="*/ 735 w 53261"/>
                <a:gd name="connsiteY0" fmla="*/ 0 h 61034"/>
                <a:gd name="connsiteX1" fmla="*/ 0 w 53261"/>
                <a:gd name="connsiteY1" fmla="*/ 61034 h 61034"/>
                <a:gd name="connsiteX2" fmla="*/ 53262 w 53261"/>
                <a:gd name="connsiteY2" fmla="*/ 31160 h 61034"/>
                <a:gd name="connsiteX3" fmla="*/ 735 w 53261"/>
                <a:gd name="connsiteY3" fmla="*/ 0 h 61034"/>
              </a:gdLst>
              <a:ahLst/>
              <a:cxnLst>
                <a:cxn ang="0">
                  <a:pos x="connsiteX0" y="connsiteY0"/>
                </a:cxn>
                <a:cxn ang="0">
                  <a:pos x="connsiteX1" y="connsiteY1"/>
                </a:cxn>
                <a:cxn ang="0">
                  <a:pos x="connsiteX2" y="connsiteY2"/>
                </a:cxn>
                <a:cxn ang="0">
                  <a:pos x="connsiteX3" y="connsiteY3"/>
                </a:cxn>
              </a:cxnLst>
              <a:rect l="l" t="t" r="r" b="b"/>
              <a:pathLst>
                <a:path w="53261" h="61034">
                  <a:moveTo>
                    <a:pt x="735" y="0"/>
                  </a:moveTo>
                  <a:lnTo>
                    <a:pt x="0" y="61034"/>
                  </a:lnTo>
                  <a:lnTo>
                    <a:pt x="53262" y="31160"/>
                  </a:lnTo>
                  <a:lnTo>
                    <a:pt x="735"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0" name="Group 169">
            <a:extLst>
              <a:ext uri="{FF2B5EF4-FFF2-40B4-BE49-F238E27FC236}">
                <a16:creationId xmlns:a16="http://schemas.microsoft.com/office/drawing/2014/main" id="{CEB2A609-E194-E0FF-B2A5-1092FD8353A7}"/>
              </a:ext>
            </a:extLst>
          </p:cNvPr>
          <p:cNvGrpSpPr/>
          <p:nvPr/>
        </p:nvGrpSpPr>
        <p:grpSpPr>
          <a:xfrm>
            <a:off x="3958667" y="3665104"/>
            <a:ext cx="880704" cy="577321"/>
            <a:chOff x="3869982" y="3713634"/>
            <a:chExt cx="880686" cy="577309"/>
          </a:xfrm>
        </p:grpSpPr>
        <p:sp>
          <p:nvSpPr>
            <p:cNvPr id="2490" name="Freeform 2448">
              <a:extLst>
                <a:ext uri="{FF2B5EF4-FFF2-40B4-BE49-F238E27FC236}">
                  <a16:creationId xmlns:a16="http://schemas.microsoft.com/office/drawing/2014/main" id="{7D135CD5-3A11-85C7-A8B2-7D2B09D8B463}"/>
                </a:ext>
              </a:extLst>
            </p:cNvPr>
            <p:cNvSpPr/>
            <p:nvPr/>
          </p:nvSpPr>
          <p:spPr>
            <a:xfrm>
              <a:off x="3906774" y="3713634"/>
              <a:ext cx="843894" cy="553210"/>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1" name="Freeform 2449">
              <a:extLst>
                <a:ext uri="{FF2B5EF4-FFF2-40B4-BE49-F238E27FC236}">
                  <a16:creationId xmlns:a16="http://schemas.microsoft.com/office/drawing/2014/main" id="{63BF1CFA-C4F7-7460-E921-0CE7B7F11F4D}"/>
                </a:ext>
              </a:extLst>
            </p:cNvPr>
            <p:cNvSpPr/>
            <p:nvPr/>
          </p:nvSpPr>
          <p:spPr>
            <a:xfrm>
              <a:off x="3869982" y="4236370"/>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1" name="Graphic 2442">
            <a:extLst>
              <a:ext uri="{FF2B5EF4-FFF2-40B4-BE49-F238E27FC236}">
                <a16:creationId xmlns:a16="http://schemas.microsoft.com/office/drawing/2014/main" id="{B9BE2857-561E-9417-4A5D-13E54C5AB7E1}"/>
              </a:ext>
            </a:extLst>
          </p:cNvPr>
          <p:cNvGrpSpPr/>
          <p:nvPr/>
        </p:nvGrpSpPr>
        <p:grpSpPr>
          <a:xfrm>
            <a:off x="4325109" y="4042216"/>
            <a:ext cx="61137" cy="392465"/>
            <a:chOff x="7893108" y="6127558"/>
            <a:chExt cx="61036" cy="391820"/>
          </a:xfrm>
          <a:solidFill>
            <a:srgbClr val="A21383"/>
          </a:solidFill>
        </p:grpSpPr>
        <p:sp>
          <p:nvSpPr>
            <p:cNvPr id="2487" name="Freeform 2451">
              <a:extLst>
                <a:ext uri="{FF2B5EF4-FFF2-40B4-BE49-F238E27FC236}">
                  <a16:creationId xmlns:a16="http://schemas.microsoft.com/office/drawing/2014/main" id="{9A9911A8-5604-1521-F3A7-79F1D8D6271F}"/>
                </a:ext>
              </a:extLst>
            </p:cNvPr>
            <p:cNvSpPr/>
            <p:nvPr/>
          </p:nvSpPr>
          <p:spPr>
            <a:xfrm>
              <a:off x="7923553" y="6127558"/>
              <a:ext cx="6122" cy="347904"/>
            </a:xfrm>
            <a:custGeom>
              <a:avLst/>
              <a:gdLst>
                <a:gd name="connsiteX0" fmla="*/ 0 w 6122"/>
                <a:gd name="connsiteY0" fmla="*/ 0 h 347902"/>
                <a:gd name="connsiteX1" fmla="*/ 0 w 6122"/>
                <a:gd name="connsiteY1" fmla="*/ 347903 h 347902"/>
              </a:gdLst>
              <a:ahLst/>
              <a:cxnLst>
                <a:cxn ang="0">
                  <a:pos x="connsiteX0" y="connsiteY0"/>
                </a:cxn>
                <a:cxn ang="0">
                  <a:pos x="connsiteX1" y="connsiteY1"/>
                </a:cxn>
              </a:cxnLst>
              <a:rect l="l" t="t" r="r" b="b"/>
              <a:pathLst>
                <a:path w="6122" h="347902">
                  <a:moveTo>
                    <a:pt x="0" y="0"/>
                  </a:moveTo>
                  <a:lnTo>
                    <a:pt x="0" y="347903"/>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8" name="Freeform 2452">
              <a:extLst>
                <a:ext uri="{FF2B5EF4-FFF2-40B4-BE49-F238E27FC236}">
                  <a16:creationId xmlns:a16="http://schemas.microsoft.com/office/drawing/2014/main" id="{3E209F00-BF18-9F13-FE23-0A75B103D310}"/>
                </a:ext>
              </a:extLst>
            </p:cNvPr>
            <p:cNvSpPr/>
            <p:nvPr/>
          </p:nvSpPr>
          <p:spPr>
            <a:xfrm>
              <a:off x="7893108" y="6466486"/>
              <a:ext cx="61036" cy="52892"/>
            </a:xfrm>
            <a:custGeom>
              <a:avLst/>
              <a:gdLst>
                <a:gd name="connsiteX0" fmla="*/ 0 w 61036"/>
                <a:gd name="connsiteY0" fmla="*/ 0 h 52892"/>
                <a:gd name="connsiteX1" fmla="*/ 30488 w 61036"/>
                <a:gd name="connsiteY1" fmla="*/ 52892 h 52892"/>
                <a:gd name="connsiteX2" fmla="*/ 61037 w 61036"/>
                <a:gd name="connsiteY2" fmla="*/ 0 h 52892"/>
                <a:gd name="connsiteX3" fmla="*/ 0 w 61036"/>
                <a:gd name="connsiteY3" fmla="*/ 0 h 52892"/>
              </a:gdLst>
              <a:ahLst/>
              <a:cxnLst>
                <a:cxn ang="0">
                  <a:pos x="connsiteX0" y="connsiteY0"/>
                </a:cxn>
                <a:cxn ang="0">
                  <a:pos x="connsiteX1" y="connsiteY1"/>
                </a:cxn>
                <a:cxn ang="0">
                  <a:pos x="connsiteX2" y="connsiteY2"/>
                </a:cxn>
                <a:cxn ang="0">
                  <a:pos x="connsiteX3" y="connsiteY3"/>
                </a:cxn>
              </a:cxnLst>
              <a:rect l="l" t="t" r="r" b="b"/>
              <a:pathLst>
                <a:path w="61036" h="52892">
                  <a:moveTo>
                    <a:pt x="0" y="0"/>
                  </a:moveTo>
                  <a:lnTo>
                    <a:pt x="30488" y="52892"/>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72" name="Freeform 2453">
            <a:extLst>
              <a:ext uri="{FF2B5EF4-FFF2-40B4-BE49-F238E27FC236}">
                <a16:creationId xmlns:a16="http://schemas.microsoft.com/office/drawing/2014/main" id="{BD4BE16C-A1B5-4173-0B0E-6B30DACCFEAA}"/>
              </a:ext>
            </a:extLst>
          </p:cNvPr>
          <p:cNvSpPr/>
          <p:nvPr/>
        </p:nvSpPr>
        <p:spPr>
          <a:xfrm>
            <a:off x="4355605" y="3312947"/>
            <a:ext cx="6132" cy="364972"/>
          </a:xfrm>
          <a:custGeom>
            <a:avLst/>
            <a:gdLst>
              <a:gd name="connsiteX0" fmla="*/ 0 w 6122"/>
              <a:gd name="connsiteY0" fmla="*/ 0 h 364370"/>
              <a:gd name="connsiteX1" fmla="*/ 0 w 6122"/>
              <a:gd name="connsiteY1" fmla="*/ 364370 h 364370"/>
            </a:gdLst>
            <a:ahLst/>
            <a:cxnLst>
              <a:cxn ang="0">
                <a:pos x="connsiteX0" y="connsiteY0"/>
              </a:cxn>
              <a:cxn ang="0">
                <a:pos x="connsiteX1" y="connsiteY1"/>
              </a:cxn>
            </a:cxnLst>
            <a:rect l="l" t="t" r="r" b="b"/>
            <a:pathLst>
              <a:path w="6122" h="364370">
                <a:moveTo>
                  <a:pt x="0" y="0"/>
                </a:moveTo>
                <a:lnTo>
                  <a:pt x="0" y="36437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nvGrpSpPr>
          <p:cNvPr id="173" name="Graphic 2442">
            <a:extLst>
              <a:ext uri="{FF2B5EF4-FFF2-40B4-BE49-F238E27FC236}">
                <a16:creationId xmlns:a16="http://schemas.microsoft.com/office/drawing/2014/main" id="{B1AABD42-D4D2-C91E-DE13-10E9969BF9B7}"/>
              </a:ext>
            </a:extLst>
          </p:cNvPr>
          <p:cNvGrpSpPr/>
          <p:nvPr/>
        </p:nvGrpSpPr>
        <p:grpSpPr>
          <a:xfrm>
            <a:off x="5344098" y="3549028"/>
            <a:ext cx="307834" cy="204233"/>
            <a:chOff x="8910534" y="5635163"/>
            <a:chExt cx="307329" cy="203897"/>
          </a:xfrm>
          <a:solidFill>
            <a:srgbClr val="A21383"/>
          </a:solidFill>
        </p:grpSpPr>
        <p:sp>
          <p:nvSpPr>
            <p:cNvPr id="2485" name="Freeform 2461">
              <a:extLst>
                <a:ext uri="{FF2B5EF4-FFF2-40B4-BE49-F238E27FC236}">
                  <a16:creationId xmlns:a16="http://schemas.microsoft.com/office/drawing/2014/main" id="{FCE7EE6F-FAEA-4494-A727-790C07A2D30E}"/>
                </a:ext>
              </a:extLst>
            </p:cNvPr>
            <p:cNvSpPr/>
            <p:nvPr/>
          </p:nvSpPr>
          <p:spPr>
            <a:xfrm>
              <a:off x="8910534" y="5635163"/>
              <a:ext cx="270781" cy="179614"/>
            </a:xfrm>
            <a:custGeom>
              <a:avLst/>
              <a:gdLst>
                <a:gd name="connsiteX0" fmla="*/ 270779 w 270779"/>
                <a:gd name="connsiteY0" fmla="*/ 179614 h 179613"/>
                <a:gd name="connsiteX1" fmla="*/ 0 w 270779"/>
                <a:gd name="connsiteY1" fmla="*/ 0 h 179613"/>
              </a:gdLst>
              <a:ahLst/>
              <a:cxnLst>
                <a:cxn ang="0">
                  <a:pos x="connsiteX0" y="connsiteY0"/>
                </a:cxn>
                <a:cxn ang="0">
                  <a:pos x="connsiteX1" y="connsiteY1"/>
                </a:cxn>
              </a:cxnLst>
              <a:rect l="l" t="t" r="r" b="b"/>
              <a:pathLst>
                <a:path w="270779" h="179613">
                  <a:moveTo>
                    <a:pt x="270779" y="179614"/>
                  </a:moveTo>
                  <a:lnTo>
                    <a:pt x="0"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6" name="Freeform 2462">
              <a:extLst>
                <a:ext uri="{FF2B5EF4-FFF2-40B4-BE49-F238E27FC236}">
                  <a16:creationId xmlns:a16="http://schemas.microsoft.com/office/drawing/2014/main" id="{0202CBB5-53AB-4669-8BB1-0B1EDF8652C0}"/>
                </a:ext>
              </a:extLst>
            </p:cNvPr>
            <p:cNvSpPr/>
            <p:nvPr/>
          </p:nvSpPr>
          <p:spPr>
            <a:xfrm>
              <a:off x="9156949" y="5784393"/>
              <a:ext cx="60914" cy="54667"/>
            </a:xfrm>
            <a:custGeom>
              <a:avLst/>
              <a:gdLst>
                <a:gd name="connsiteX0" fmla="*/ 33733 w 60914"/>
                <a:gd name="connsiteY0" fmla="*/ 0 h 54667"/>
                <a:gd name="connsiteX1" fmla="*/ 60915 w 60914"/>
                <a:gd name="connsiteY1" fmla="*/ 54668 h 54667"/>
                <a:gd name="connsiteX2" fmla="*/ 0 w 60914"/>
                <a:gd name="connsiteY2" fmla="*/ 50872 h 54667"/>
                <a:gd name="connsiteX3" fmla="*/ 33733 w 60914"/>
                <a:gd name="connsiteY3" fmla="*/ 0 h 54667"/>
              </a:gdLst>
              <a:ahLst/>
              <a:cxnLst>
                <a:cxn ang="0">
                  <a:pos x="connsiteX0" y="connsiteY0"/>
                </a:cxn>
                <a:cxn ang="0">
                  <a:pos x="connsiteX1" y="connsiteY1"/>
                </a:cxn>
                <a:cxn ang="0">
                  <a:pos x="connsiteX2" y="connsiteY2"/>
                </a:cxn>
                <a:cxn ang="0">
                  <a:pos x="connsiteX3" y="connsiteY3"/>
                </a:cxn>
              </a:cxnLst>
              <a:rect l="l" t="t" r="r" b="b"/>
              <a:pathLst>
                <a:path w="60914" h="54667">
                  <a:moveTo>
                    <a:pt x="33733" y="0"/>
                  </a:moveTo>
                  <a:lnTo>
                    <a:pt x="60915" y="54668"/>
                  </a:lnTo>
                  <a:lnTo>
                    <a:pt x="0" y="50872"/>
                  </a:lnTo>
                  <a:lnTo>
                    <a:pt x="33733"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4" name="Graphic 2442">
            <a:extLst>
              <a:ext uri="{FF2B5EF4-FFF2-40B4-BE49-F238E27FC236}">
                <a16:creationId xmlns:a16="http://schemas.microsoft.com/office/drawing/2014/main" id="{733A77EC-BE23-6CCA-5F97-F28FA344784C}"/>
              </a:ext>
            </a:extLst>
          </p:cNvPr>
          <p:cNvGrpSpPr/>
          <p:nvPr/>
        </p:nvGrpSpPr>
        <p:grpSpPr>
          <a:xfrm>
            <a:off x="5066742" y="3139242"/>
            <a:ext cx="88671" cy="165411"/>
            <a:chOff x="8633512" y="5226050"/>
            <a:chExt cx="88524" cy="165139"/>
          </a:xfrm>
          <a:solidFill>
            <a:srgbClr val="A21383"/>
          </a:solidFill>
        </p:grpSpPr>
        <p:sp>
          <p:nvSpPr>
            <p:cNvPr id="2483" name="Freeform 2464">
              <a:extLst>
                <a:ext uri="{FF2B5EF4-FFF2-40B4-BE49-F238E27FC236}">
                  <a16:creationId xmlns:a16="http://schemas.microsoft.com/office/drawing/2014/main" id="{0E9C77F4-E566-9E35-FEF5-7C5CBDD503E1}"/>
                </a:ext>
              </a:extLst>
            </p:cNvPr>
            <p:cNvSpPr/>
            <p:nvPr/>
          </p:nvSpPr>
          <p:spPr>
            <a:xfrm>
              <a:off x="8677725" y="5226050"/>
              <a:ext cx="6122" cy="126844"/>
            </a:xfrm>
            <a:custGeom>
              <a:avLst/>
              <a:gdLst>
                <a:gd name="connsiteX0" fmla="*/ 0 w 6122"/>
                <a:gd name="connsiteY0" fmla="*/ 126844 h 126843"/>
                <a:gd name="connsiteX1" fmla="*/ 0 w 6122"/>
                <a:gd name="connsiteY1" fmla="*/ 0 h 126843"/>
              </a:gdLst>
              <a:ahLst/>
              <a:cxnLst>
                <a:cxn ang="0">
                  <a:pos x="connsiteX0" y="connsiteY0"/>
                </a:cxn>
                <a:cxn ang="0">
                  <a:pos x="connsiteX1" y="connsiteY1"/>
                </a:cxn>
              </a:cxnLst>
              <a:rect l="l" t="t" r="r" b="b"/>
              <a:pathLst>
                <a:path w="6122" h="126843">
                  <a:moveTo>
                    <a:pt x="0" y="126844"/>
                  </a:moveTo>
                  <a:lnTo>
                    <a:pt x="0" y="0"/>
                  </a:lnTo>
                </a:path>
              </a:pathLst>
            </a:custGeom>
            <a:ln w="444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4" name="Freeform 2465">
              <a:extLst>
                <a:ext uri="{FF2B5EF4-FFF2-40B4-BE49-F238E27FC236}">
                  <a16:creationId xmlns:a16="http://schemas.microsoft.com/office/drawing/2014/main" id="{6FDD8C30-BB7D-544E-11C3-B2130FA76F61}"/>
                </a:ext>
              </a:extLst>
            </p:cNvPr>
            <p:cNvSpPr/>
            <p:nvPr/>
          </p:nvSpPr>
          <p:spPr>
            <a:xfrm>
              <a:off x="8633512" y="5346929"/>
              <a:ext cx="88524" cy="44260"/>
            </a:xfrm>
            <a:custGeom>
              <a:avLst/>
              <a:gdLst>
                <a:gd name="connsiteX0" fmla="*/ 0 w 88524"/>
                <a:gd name="connsiteY0" fmla="*/ 0 h 44260"/>
                <a:gd name="connsiteX1" fmla="*/ 88525 w 88524"/>
                <a:gd name="connsiteY1" fmla="*/ 0 h 44260"/>
                <a:gd name="connsiteX2" fmla="*/ 44262 w 88524"/>
                <a:gd name="connsiteY2" fmla="*/ 44261 h 44260"/>
                <a:gd name="connsiteX3" fmla="*/ 0 w 88524"/>
                <a:gd name="connsiteY3" fmla="*/ 0 h 44260"/>
              </a:gdLst>
              <a:ahLst/>
              <a:cxnLst>
                <a:cxn ang="0">
                  <a:pos x="connsiteX0" y="connsiteY0"/>
                </a:cxn>
                <a:cxn ang="0">
                  <a:pos x="connsiteX1" y="connsiteY1"/>
                </a:cxn>
                <a:cxn ang="0">
                  <a:pos x="connsiteX2" y="connsiteY2"/>
                </a:cxn>
                <a:cxn ang="0">
                  <a:pos x="connsiteX3" y="connsiteY3"/>
                </a:cxn>
              </a:cxnLst>
              <a:rect l="l" t="t" r="r" b="b"/>
              <a:pathLst>
                <a:path w="88524" h="44260">
                  <a:moveTo>
                    <a:pt x="0" y="0"/>
                  </a:moveTo>
                  <a:lnTo>
                    <a:pt x="88525" y="0"/>
                  </a:lnTo>
                  <a:lnTo>
                    <a:pt x="44262" y="44261"/>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5" name="Graphic 2442">
            <a:extLst>
              <a:ext uri="{FF2B5EF4-FFF2-40B4-BE49-F238E27FC236}">
                <a16:creationId xmlns:a16="http://schemas.microsoft.com/office/drawing/2014/main" id="{B0F86DCB-B5CE-1009-0DB4-4FD48BE58239}"/>
              </a:ext>
            </a:extLst>
          </p:cNvPr>
          <p:cNvGrpSpPr/>
          <p:nvPr/>
        </p:nvGrpSpPr>
        <p:grpSpPr>
          <a:xfrm>
            <a:off x="7996110" y="3697949"/>
            <a:ext cx="236051" cy="639113"/>
            <a:chOff x="11812378" y="5783858"/>
            <a:chExt cx="235661" cy="638063"/>
          </a:xfrm>
        </p:grpSpPr>
        <p:sp>
          <p:nvSpPr>
            <p:cNvPr id="2481" name="Freeform 2473">
              <a:extLst>
                <a:ext uri="{FF2B5EF4-FFF2-40B4-BE49-F238E27FC236}">
                  <a16:creationId xmlns:a16="http://schemas.microsoft.com/office/drawing/2014/main" id="{EFF0DC84-22BE-F7E4-7246-847A8B43DBB2}"/>
                </a:ext>
              </a:extLst>
            </p:cNvPr>
            <p:cNvSpPr/>
            <p:nvPr/>
          </p:nvSpPr>
          <p:spPr>
            <a:xfrm>
              <a:off x="11812378" y="5814083"/>
              <a:ext cx="203680" cy="607838"/>
            </a:xfrm>
            <a:custGeom>
              <a:avLst/>
              <a:gdLst>
                <a:gd name="connsiteX0" fmla="*/ 203682 w 203681"/>
                <a:gd name="connsiteY0" fmla="*/ 0 h 607834"/>
                <a:gd name="connsiteX1" fmla="*/ 0 w 203681"/>
                <a:gd name="connsiteY1" fmla="*/ 192164 h 607834"/>
                <a:gd name="connsiteX2" fmla="*/ 0 w 203681"/>
                <a:gd name="connsiteY2" fmla="*/ 607835 h 607834"/>
              </a:gdLst>
              <a:ahLst/>
              <a:cxnLst>
                <a:cxn ang="0">
                  <a:pos x="connsiteX0" y="connsiteY0"/>
                </a:cxn>
                <a:cxn ang="0">
                  <a:pos x="connsiteX1" y="connsiteY1"/>
                </a:cxn>
                <a:cxn ang="0">
                  <a:pos x="connsiteX2" y="connsiteY2"/>
                </a:cxn>
              </a:cxnLst>
              <a:rect l="l" t="t" r="r" b="b"/>
              <a:pathLst>
                <a:path w="203681" h="607834">
                  <a:moveTo>
                    <a:pt x="203682" y="0"/>
                  </a:moveTo>
                  <a:lnTo>
                    <a:pt x="0" y="192164"/>
                  </a:lnTo>
                  <a:lnTo>
                    <a:pt x="0" y="607835"/>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2" name="Freeform 2474">
              <a:extLst>
                <a:ext uri="{FF2B5EF4-FFF2-40B4-BE49-F238E27FC236}">
                  <a16:creationId xmlns:a16="http://schemas.microsoft.com/office/drawing/2014/main" id="{6BE49460-6BE9-C63A-F74B-719427BAF837}"/>
                </a:ext>
              </a:extLst>
            </p:cNvPr>
            <p:cNvSpPr/>
            <p:nvPr/>
          </p:nvSpPr>
          <p:spPr>
            <a:xfrm>
              <a:off x="11988656" y="5783858"/>
              <a:ext cx="59383" cy="58463"/>
            </a:xfrm>
            <a:custGeom>
              <a:avLst/>
              <a:gdLst>
                <a:gd name="connsiteX0" fmla="*/ 0 w 59383"/>
                <a:gd name="connsiteY0" fmla="*/ 14080 h 58463"/>
                <a:gd name="connsiteX1" fmla="*/ 59384 w 59383"/>
                <a:gd name="connsiteY1" fmla="*/ 0 h 58463"/>
                <a:gd name="connsiteX2" fmla="*/ 41875 w 59383"/>
                <a:gd name="connsiteY2" fmla="*/ 58463 h 58463"/>
                <a:gd name="connsiteX3" fmla="*/ 0 w 59383"/>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3" h="58463">
                  <a:moveTo>
                    <a:pt x="0" y="14080"/>
                  </a:moveTo>
                  <a:lnTo>
                    <a:pt x="59384"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6" name="Graphic 2442">
            <a:extLst>
              <a:ext uri="{FF2B5EF4-FFF2-40B4-BE49-F238E27FC236}">
                <a16:creationId xmlns:a16="http://schemas.microsoft.com/office/drawing/2014/main" id="{08821CDF-EDBC-2017-79C0-07AB19639924}"/>
              </a:ext>
            </a:extLst>
          </p:cNvPr>
          <p:cNvGrpSpPr/>
          <p:nvPr/>
        </p:nvGrpSpPr>
        <p:grpSpPr>
          <a:xfrm>
            <a:off x="8730274" y="3155882"/>
            <a:ext cx="163341" cy="154090"/>
            <a:chOff x="12462647" y="5280128"/>
            <a:chExt cx="163072" cy="153837"/>
          </a:xfrm>
          <a:solidFill>
            <a:srgbClr val="A21383"/>
          </a:solidFill>
        </p:grpSpPr>
        <p:sp>
          <p:nvSpPr>
            <p:cNvPr id="2479" name="Freeform 2476">
              <a:extLst>
                <a:ext uri="{FF2B5EF4-FFF2-40B4-BE49-F238E27FC236}">
                  <a16:creationId xmlns:a16="http://schemas.microsoft.com/office/drawing/2014/main" id="{313165CA-A6E5-DDD0-07A6-0E76A0603555}"/>
                </a:ext>
              </a:extLst>
            </p:cNvPr>
            <p:cNvSpPr/>
            <p:nvPr/>
          </p:nvSpPr>
          <p:spPr>
            <a:xfrm>
              <a:off x="12462647" y="5310304"/>
              <a:ext cx="131073" cy="123661"/>
            </a:xfrm>
            <a:custGeom>
              <a:avLst/>
              <a:gdLst>
                <a:gd name="connsiteX0" fmla="*/ 131073 w 131073"/>
                <a:gd name="connsiteY0" fmla="*/ 0 h 123660"/>
                <a:gd name="connsiteX1" fmla="*/ 0 w 131073"/>
                <a:gd name="connsiteY1" fmla="*/ 123661 h 123660"/>
              </a:gdLst>
              <a:ahLst/>
              <a:cxnLst>
                <a:cxn ang="0">
                  <a:pos x="connsiteX0" y="connsiteY0"/>
                </a:cxn>
                <a:cxn ang="0">
                  <a:pos x="connsiteX1" y="connsiteY1"/>
                </a:cxn>
              </a:cxnLst>
              <a:rect l="l" t="t" r="r" b="b"/>
              <a:pathLst>
                <a:path w="131073" h="123660">
                  <a:moveTo>
                    <a:pt x="131073" y="0"/>
                  </a:moveTo>
                  <a:lnTo>
                    <a:pt x="0" y="123661"/>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0" name="Freeform 2477">
              <a:extLst>
                <a:ext uri="{FF2B5EF4-FFF2-40B4-BE49-F238E27FC236}">
                  <a16:creationId xmlns:a16="http://schemas.microsoft.com/office/drawing/2014/main" id="{1F025361-FC01-FAA6-5713-424C1FEFB89D}"/>
                </a:ext>
              </a:extLst>
            </p:cNvPr>
            <p:cNvSpPr/>
            <p:nvPr/>
          </p:nvSpPr>
          <p:spPr>
            <a:xfrm>
              <a:off x="12566335" y="5280128"/>
              <a:ext cx="59384" cy="58463"/>
            </a:xfrm>
            <a:custGeom>
              <a:avLst/>
              <a:gdLst>
                <a:gd name="connsiteX0" fmla="*/ 0 w 59384"/>
                <a:gd name="connsiteY0" fmla="*/ 14080 h 58463"/>
                <a:gd name="connsiteX1" fmla="*/ 59385 w 59384"/>
                <a:gd name="connsiteY1" fmla="*/ 0 h 58463"/>
                <a:gd name="connsiteX2" fmla="*/ 41875 w 59384"/>
                <a:gd name="connsiteY2" fmla="*/ 58463 h 58463"/>
                <a:gd name="connsiteX3" fmla="*/ 0 w 59384"/>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4" h="58463">
                  <a:moveTo>
                    <a:pt x="0" y="14080"/>
                  </a:moveTo>
                  <a:lnTo>
                    <a:pt x="59385"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7" name="Graphic 2442">
            <a:extLst>
              <a:ext uri="{FF2B5EF4-FFF2-40B4-BE49-F238E27FC236}">
                <a16:creationId xmlns:a16="http://schemas.microsoft.com/office/drawing/2014/main" id="{0053F936-EE15-A7B3-1345-6B0A2EB06555}"/>
              </a:ext>
            </a:extLst>
          </p:cNvPr>
          <p:cNvGrpSpPr/>
          <p:nvPr/>
        </p:nvGrpSpPr>
        <p:grpSpPr>
          <a:xfrm>
            <a:off x="8058556" y="3763657"/>
            <a:ext cx="248342" cy="573377"/>
            <a:chOff x="11874675" y="5849441"/>
            <a:chExt cx="247931" cy="572433"/>
          </a:xfrm>
        </p:grpSpPr>
        <p:sp>
          <p:nvSpPr>
            <p:cNvPr id="2477" name="Freeform 2479">
              <a:extLst>
                <a:ext uri="{FF2B5EF4-FFF2-40B4-BE49-F238E27FC236}">
                  <a16:creationId xmlns:a16="http://schemas.microsoft.com/office/drawing/2014/main" id="{661C7D19-7145-59E4-B28B-FAF003371BED}"/>
                </a:ext>
              </a:extLst>
            </p:cNvPr>
            <p:cNvSpPr/>
            <p:nvPr/>
          </p:nvSpPr>
          <p:spPr>
            <a:xfrm>
              <a:off x="11905090" y="5849441"/>
              <a:ext cx="217516" cy="528559"/>
            </a:xfrm>
            <a:custGeom>
              <a:avLst/>
              <a:gdLst>
                <a:gd name="connsiteX0" fmla="*/ 217518 w 217517"/>
                <a:gd name="connsiteY0" fmla="*/ 0 h 528557"/>
                <a:gd name="connsiteX1" fmla="*/ 0 w 217517"/>
                <a:gd name="connsiteY1" fmla="*/ 205203 h 528557"/>
                <a:gd name="connsiteX2" fmla="*/ 0 w 217517"/>
                <a:gd name="connsiteY2" fmla="*/ 528557 h 528557"/>
              </a:gdLst>
              <a:ahLst/>
              <a:cxnLst>
                <a:cxn ang="0">
                  <a:pos x="connsiteX0" y="connsiteY0"/>
                </a:cxn>
                <a:cxn ang="0">
                  <a:pos x="connsiteX1" y="connsiteY1"/>
                </a:cxn>
                <a:cxn ang="0">
                  <a:pos x="connsiteX2" y="connsiteY2"/>
                </a:cxn>
              </a:cxnLst>
              <a:rect l="l" t="t" r="r" b="b"/>
              <a:pathLst>
                <a:path w="217517" h="528557">
                  <a:moveTo>
                    <a:pt x="217518" y="0"/>
                  </a:moveTo>
                  <a:lnTo>
                    <a:pt x="0" y="205203"/>
                  </a:lnTo>
                  <a:lnTo>
                    <a:pt x="0" y="528557"/>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8" name="Freeform 2480">
              <a:extLst>
                <a:ext uri="{FF2B5EF4-FFF2-40B4-BE49-F238E27FC236}">
                  <a16:creationId xmlns:a16="http://schemas.microsoft.com/office/drawing/2014/main" id="{58023FD1-16E1-0747-6BDF-8FD233B0C70A}"/>
                </a:ext>
              </a:extLst>
            </p:cNvPr>
            <p:cNvSpPr/>
            <p:nvPr/>
          </p:nvSpPr>
          <p:spPr>
            <a:xfrm>
              <a:off x="11874675" y="6369044"/>
              <a:ext cx="61036" cy="52830"/>
            </a:xfrm>
            <a:custGeom>
              <a:avLst/>
              <a:gdLst>
                <a:gd name="connsiteX0" fmla="*/ 0 w 61036"/>
                <a:gd name="connsiteY0" fmla="*/ 0 h 52830"/>
                <a:gd name="connsiteX1" fmla="*/ 30488 w 61036"/>
                <a:gd name="connsiteY1" fmla="*/ 52831 h 52830"/>
                <a:gd name="connsiteX2" fmla="*/ 61037 w 61036"/>
                <a:gd name="connsiteY2" fmla="*/ 0 h 52830"/>
                <a:gd name="connsiteX3" fmla="*/ 0 w 61036"/>
                <a:gd name="connsiteY3" fmla="*/ 0 h 52830"/>
              </a:gdLst>
              <a:ahLst/>
              <a:cxnLst>
                <a:cxn ang="0">
                  <a:pos x="connsiteX0" y="connsiteY0"/>
                </a:cxn>
                <a:cxn ang="0">
                  <a:pos x="connsiteX1" y="connsiteY1"/>
                </a:cxn>
                <a:cxn ang="0">
                  <a:pos x="connsiteX2" y="connsiteY2"/>
                </a:cxn>
                <a:cxn ang="0">
                  <a:pos x="connsiteX3" y="connsiteY3"/>
                </a:cxn>
              </a:cxnLst>
              <a:rect l="l" t="t" r="r" b="b"/>
              <a:pathLst>
                <a:path w="61036" h="52830">
                  <a:moveTo>
                    <a:pt x="0" y="0"/>
                  </a:moveTo>
                  <a:lnTo>
                    <a:pt x="30488" y="52831"/>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8" name="Group 177">
            <a:extLst>
              <a:ext uri="{FF2B5EF4-FFF2-40B4-BE49-F238E27FC236}">
                <a16:creationId xmlns:a16="http://schemas.microsoft.com/office/drawing/2014/main" id="{FDF02F01-796B-6C04-819F-F0E7A359B1B7}"/>
              </a:ext>
            </a:extLst>
          </p:cNvPr>
          <p:cNvGrpSpPr/>
          <p:nvPr/>
        </p:nvGrpSpPr>
        <p:grpSpPr>
          <a:xfrm>
            <a:off x="5387652" y="2303815"/>
            <a:ext cx="678650" cy="1047275"/>
            <a:chOff x="5298937" y="2308102"/>
            <a:chExt cx="678636" cy="1091509"/>
          </a:xfrm>
        </p:grpSpPr>
        <p:sp>
          <p:nvSpPr>
            <p:cNvPr id="2475" name="Freeform 2458">
              <a:extLst>
                <a:ext uri="{FF2B5EF4-FFF2-40B4-BE49-F238E27FC236}">
                  <a16:creationId xmlns:a16="http://schemas.microsoft.com/office/drawing/2014/main" id="{B41BBBE3-8C96-F5DE-69B9-99A147E3695D}"/>
                </a:ext>
              </a:extLst>
            </p:cNvPr>
            <p:cNvSpPr/>
            <p:nvPr/>
          </p:nvSpPr>
          <p:spPr>
            <a:xfrm>
              <a:off x="5298937" y="2352119"/>
              <a:ext cx="648098" cy="1047492"/>
            </a:xfrm>
            <a:custGeom>
              <a:avLst/>
              <a:gdLst>
                <a:gd name="connsiteX0" fmla="*/ 647042 w 647042"/>
                <a:gd name="connsiteY0" fmla="*/ 0 h 1045789"/>
                <a:gd name="connsiteX1" fmla="*/ 647042 w 647042"/>
                <a:gd name="connsiteY1" fmla="*/ 618854 h 1045789"/>
                <a:gd name="connsiteX2" fmla="*/ 0 w 647042"/>
                <a:gd name="connsiteY2" fmla="*/ 1045789 h 1045789"/>
              </a:gdLst>
              <a:ahLst/>
              <a:cxnLst>
                <a:cxn ang="0">
                  <a:pos x="connsiteX0" y="connsiteY0"/>
                </a:cxn>
                <a:cxn ang="0">
                  <a:pos x="connsiteX1" y="connsiteY1"/>
                </a:cxn>
                <a:cxn ang="0">
                  <a:pos x="connsiteX2" y="connsiteY2"/>
                </a:cxn>
              </a:cxnLst>
              <a:rect l="l" t="t" r="r" b="b"/>
              <a:pathLst>
                <a:path w="647042" h="1045789">
                  <a:moveTo>
                    <a:pt x="647042" y="0"/>
                  </a:moveTo>
                  <a:lnTo>
                    <a:pt x="647042" y="618854"/>
                  </a:lnTo>
                  <a:lnTo>
                    <a:pt x="0"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6" name="Freeform 2459">
              <a:extLst>
                <a:ext uri="{FF2B5EF4-FFF2-40B4-BE49-F238E27FC236}">
                  <a16:creationId xmlns:a16="http://schemas.microsoft.com/office/drawing/2014/main" id="{3EE6EF8D-2F7E-5E9F-532B-D6CDCDD8DD2E}"/>
                </a:ext>
              </a:extLst>
            </p:cNvPr>
            <p:cNvSpPr/>
            <p:nvPr/>
          </p:nvSpPr>
          <p:spPr>
            <a:xfrm>
              <a:off x="5916436" y="2308102"/>
              <a:ext cx="61137" cy="52978"/>
            </a:xfrm>
            <a:custGeom>
              <a:avLst/>
              <a:gdLst>
                <a:gd name="connsiteX0" fmla="*/ 0 w 61037"/>
                <a:gd name="connsiteY0" fmla="*/ 52893 h 52892"/>
                <a:gd name="connsiteX1" fmla="*/ 30549 w 61037"/>
                <a:gd name="connsiteY1" fmla="*/ 0 h 52892"/>
                <a:gd name="connsiteX2" fmla="*/ 61037 w 61037"/>
                <a:gd name="connsiteY2" fmla="*/ 52893 h 52892"/>
                <a:gd name="connsiteX3" fmla="*/ 0 w 61037"/>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37" h="52892">
                  <a:moveTo>
                    <a:pt x="0" y="52893"/>
                  </a:moveTo>
                  <a:lnTo>
                    <a:pt x="30549" y="0"/>
                  </a:lnTo>
                  <a:lnTo>
                    <a:pt x="61037"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9" name="Group 178">
            <a:extLst>
              <a:ext uri="{FF2B5EF4-FFF2-40B4-BE49-F238E27FC236}">
                <a16:creationId xmlns:a16="http://schemas.microsoft.com/office/drawing/2014/main" id="{6176435A-8804-F2A4-7B66-09B41F298EFC}"/>
              </a:ext>
            </a:extLst>
          </p:cNvPr>
          <p:cNvGrpSpPr/>
          <p:nvPr/>
        </p:nvGrpSpPr>
        <p:grpSpPr>
          <a:xfrm>
            <a:off x="6172715" y="2303812"/>
            <a:ext cx="678711" cy="1047278"/>
            <a:chOff x="5999036" y="2308102"/>
            <a:chExt cx="678697" cy="1091512"/>
          </a:xfrm>
        </p:grpSpPr>
        <p:sp>
          <p:nvSpPr>
            <p:cNvPr id="2473" name="Freeform 2482">
              <a:extLst>
                <a:ext uri="{FF2B5EF4-FFF2-40B4-BE49-F238E27FC236}">
                  <a16:creationId xmlns:a16="http://schemas.microsoft.com/office/drawing/2014/main" id="{64BE081A-74FB-A23C-DD7F-DAB2D18B4B4F}"/>
                </a:ext>
              </a:extLst>
            </p:cNvPr>
            <p:cNvSpPr/>
            <p:nvPr/>
          </p:nvSpPr>
          <p:spPr>
            <a:xfrm>
              <a:off x="6029635" y="2352121"/>
              <a:ext cx="648098" cy="1047493"/>
            </a:xfrm>
            <a:custGeom>
              <a:avLst/>
              <a:gdLst>
                <a:gd name="connsiteX0" fmla="*/ 0 w 647042"/>
                <a:gd name="connsiteY0" fmla="*/ 0 h 1045789"/>
                <a:gd name="connsiteX1" fmla="*/ 0 w 647042"/>
                <a:gd name="connsiteY1" fmla="*/ 618854 h 1045789"/>
                <a:gd name="connsiteX2" fmla="*/ 647042 w 647042"/>
                <a:gd name="connsiteY2" fmla="*/ 1045789 h 1045789"/>
              </a:gdLst>
              <a:ahLst/>
              <a:cxnLst>
                <a:cxn ang="0">
                  <a:pos x="connsiteX0" y="connsiteY0"/>
                </a:cxn>
                <a:cxn ang="0">
                  <a:pos x="connsiteX1" y="connsiteY1"/>
                </a:cxn>
                <a:cxn ang="0">
                  <a:pos x="connsiteX2" y="connsiteY2"/>
                </a:cxn>
              </a:cxnLst>
              <a:rect l="l" t="t" r="r" b="b"/>
              <a:pathLst>
                <a:path w="647042" h="1045789">
                  <a:moveTo>
                    <a:pt x="0" y="0"/>
                  </a:moveTo>
                  <a:lnTo>
                    <a:pt x="0" y="618854"/>
                  </a:lnTo>
                  <a:lnTo>
                    <a:pt x="647042"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4" name="Freeform 2483">
              <a:extLst>
                <a:ext uri="{FF2B5EF4-FFF2-40B4-BE49-F238E27FC236}">
                  <a16:creationId xmlns:a16="http://schemas.microsoft.com/office/drawing/2014/main" id="{169AEC75-0E67-D38E-0550-D7F1A5FCF3B3}"/>
                </a:ext>
              </a:extLst>
            </p:cNvPr>
            <p:cNvSpPr/>
            <p:nvPr/>
          </p:nvSpPr>
          <p:spPr>
            <a:xfrm>
              <a:off x="5999036" y="2308102"/>
              <a:ext cx="61198" cy="52978"/>
            </a:xfrm>
            <a:custGeom>
              <a:avLst/>
              <a:gdLst>
                <a:gd name="connsiteX0" fmla="*/ 0 w 61098"/>
                <a:gd name="connsiteY0" fmla="*/ 52893 h 52892"/>
                <a:gd name="connsiteX1" fmla="*/ 30549 w 61098"/>
                <a:gd name="connsiteY1" fmla="*/ 0 h 52892"/>
                <a:gd name="connsiteX2" fmla="*/ 61098 w 61098"/>
                <a:gd name="connsiteY2" fmla="*/ 52893 h 52892"/>
                <a:gd name="connsiteX3" fmla="*/ 0 w 61098"/>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98" h="52892">
                  <a:moveTo>
                    <a:pt x="0" y="52893"/>
                  </a:moveTo>
                  <a:lnTo>
                    <a:pt x="30549" y="0"/>
                  </a:lnTo>
                  <a:lnTo>
                    <a:pt x="61098"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80" name="Graphic 2442">
            <a:extLst>
              <a:ext uri="{FF2B5EF4-FFF2-40B4-BE49-F238E27FC236}">
                <a16:creationId xmlns:a16="http://schemas.microsoft.com/office/drawing/2014/main" id="{FDCDEF54-B447-BD05-9EC5-3E175D3060F6}"/>
              </a:ext>
            </a:extLst>
          </p:cNvPr>
          <p:cNvGrpSpPr/>
          <p:nvPr/>
        </p:nvGrpSpPr>
        <p:grpSpPr>
          <a:xfrm>
            <a:off x="6587008" y="3549028"/>
            <a:ext cx="307965" cy="204233"/>
            <a:chOff x="10066567" y="5635163"/>
            <a:chExt cx="307459" cy="203897"/>
          </a:xfrm>
          <a:solidFill>
            <a:srgbClr val="A21383"/>
          </a:solidFill>
        </p:grpSpPr>
        <p:sp>
          <p:nvSpPr>
            <p:cNvPr id="2471" name="Freeform 2485">
              <a:extLst>
                <a:ext uri="{FF2B5EF4-FFF2-40B4-BE49-F238E27FC236}">
                  <a16:creationId xmlns:a16="http://schemas.microsoft.com/office/drawing/2014/main" id="{F0BE0C36-2CB9-C6C8-5A23-C1346BADA524}"/>
                </a:ext>
              </a:extLst>
            </p:cNvPr>
            <p:cNvSpPr/>
            <p:nvPr/>
          </p:nvSpPr>
          <p:spPr>
            <a:xfrm>
              <a:off x="10103245" y="5635163"/>
              <a:ext cx="270781" cy="179614"/>
            </a:xfrm>
            <a:custGeom>
              <a:avLst/>
              <a:gdLst>
                <a:gd name="connsiteX0" fmla="*/ 0 w 270779"/>
                <a:gd name="connsiteY0" fmla="*/ 179614 h 179613"/>
                <a:gd name="connsiteX1" fmla="*/ 270779 w 270779"/>
                <a:gd name="connsiteY1" fmla="*/ 0 h 179613"/>
              </a:gdLst>
              <a:ahLst/>
              <a:cxnLst>
                <a:cxn ang="0">
                  <a:pos x="connsiteX0" y="connsiteY0"/>
                </a:cxn>
                <a:cxn ang="0">
                  <a:pos x="connsiteX1" y="connsiteY1"/>
                </a:cxn>
              </a:cxnLst>
              <a:rect l="l" t="t" r="r" b="b"/>
              <a:pathLst>
                <a:path w="270779" h="179613">
                  <a:moveTo>
                    <a:pt x="0" y="179614"/>
                  </a:moveTo>
                  <a:lnTo>
                    <a:pt x="270779"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2" name="Freeform 2486">
              <a:extLst>
                <a:ext uri="{FF2B5EF4-FFF2-40B4-BE49-F238E27FC236}">
                  <a16:creationId xmlns:a16="http://schemas.microsoft.com/office/drawing/2014/main" id="{D1B79517-7838-2FD3-D882-6A49D606F5D4}"/>
                </a:ext>
              </a:extLst>
            </p:cNvPr>
            <p:cNvSpPr/>
            <p:nvPr/>
          </p:nvSpPr>
          <p:spPr>
            <a:xfrm>
              <a:off x="10066567" y="5784393"/>
              <a:ext cx="60914" cy="54667"/>
            </a:xfrm>
            <a:custGeom>
              <a:avLst/>
              <a:gdLst>
                <a:gd name="connsiteX0" fmla="*/ 60914 w 60914"/>
                <a:gd name="connsiteY0" fmla="*/ 50872 h 54667"/>
                <a:gd name="connsiteX1" fmla="*/ 0 w 60914"/>
                <a:gd name="connsiteY1" fmla="*/ 54668 h 54667"/>
                <a:gd name="connsiteX2" fmla="*/ 27182 w 60914"/>
                <a:gd name="connsiteY2" fmla="*/ 0 h 54667"/>
                <a:gd name="connsiteX3" fmla="*/ 60914 w 60914"/>
                <a:gd name="connsiteY3" fmla="*/ 50872 h 54667"/>
              </a:gdLst>
              <a:ahLst/>
              <a:cxnLst>
                <a:cxn ang="0">
                  <a:pos x="connsiteX0" y="connsiteY0"/>
                </a:cxn>
                <a:cxn ang="0">
                  <a:pos x="connsiteX1" y="connsiteY1"/>
                </a:cxn>
                <a:cxn ang="0">
                  <a:pos x="connsiteX2" y="connsiteY2"/>
                </a:cxn>
                <a:cxn ang="0">
                  <a:pos x="connsiteX3" y="connsiteY3"/>
                </a:cxn>
              </a:cxnLst>
              <a:rect l="l" t="t" r="r" b="b"/>
              <a:pathLst>
                <a:path w="60914" h="54667">
                  <a:moveTo>
                    <a:pt x="60914" y="50872"/>
                  </a:moveTo>
                  <a:lnTo>
                    <a:pt x="0" y="54668"/>
                  </a:lnTo>
                  <a:lnTo>
                    <a:pt x="27182" y="0"/>
                  </a:lnTo>
                  <a:lnTo>
                    <a:pt x="60914" y="50872"/>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81" name="TextBox 180">
            <a:extLst>
              <a:ext uri="{FF2B5EF4-FFF2-40B4-BE49-F238E27FC236}">
                <a16:creationId xmlns:a16="http://schemas.microsoft.com/office/drawing/2014/main" id="{809116AD-6E9F-6FD5-9927-E6B48405B0CD}"/>
              </a:ext>
            </a:extLst>
          </p:cNvPr>
          <p:cNvSpPr txBox="1"/>
          <p:nvPr/>
        </p:nvSpPr>
        <p:spPr>
          <a:xfrm>
            <a:off x="2504755" y="4860657"/>
            <a:ext cx="265060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Allergic eosinophilic</a:t>
            </a:r>
          </a:p>
        </p:txBody>
      </p:sp>
      <p:sp>
        <p:nvSpPr>
          <p:cNvPr id="182" name="TextBox 181">
            <a:extLst>
              <a:ext uri="{FF2B5EF4-FFF2-40B4-BE49-F238E27FC236}">
                <a16:creationId xmlns:a16="http://schemas.microsoft.com/office/drawing/2014/main" id="{E44B29F9-2EF7-4DED-FD01-9CA070C55179}"/>
              </a:ext>
            </a:extLst>
          </p:cNvPr>
          <p:cNvSpPr txBox="1"/>
          <p:nvPr/>
        </p:nvSpPr>
        <p:spPr>
          <a:xfrm>
            <a:off x="5155363" y="4860657"/>
            <a:ext cx="263675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Non-allergic eosinophilic</a:t>
            </a:r>
          </a:p>
        </p:txBody>
      </p:sp>
      <p:sp>
        <p:nvSpPr>
          <p:cNvPr id="183" name="TextBox 182">
            <a:extLst>
              <a:ext uri="{FF2B5EF4-FFF2-40B4-BE49-F238E27FC236}">
                <a16:creationId xmlns:a16="http://schemas.microsoft.com/office/drawing/2014/main" id="{E9A5E1D5-A3AA-6A71-C0AC-BCC24474A9B3}"/>
              </a:ext>
            </a:extLst>
          </p:cNvPr>
          <p:cNvSpPr txBox="1"/>
          <p:nvPr/>
        </p:nvSpPr>
        <p:spPr>
          <a:xfrm>
            <a:off x="7880123" y="4866357"/>
            <a:ext cx="2662691" cy="1732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Beyond-T2 pathways</a:t>
            </a:r>
          </a:p>
        </p:txBody>
      </p:sp>
      <p:sp>
        <p:nvSpPr>
          <p:cNvPr id="2469" name="TextBox 2468">
            <a:extLst>
              <a:ext uri="{FF2B5EF4-FFF2-40B4-BE49-F238E27FC236}">
                <a16:creationId xmlns:a16="http://schemas.microsoft.com/office/drawing/2014/main" id="{9EBF4E53-5EFB-7536-AAFF-3F59CDD09D6D}"/>
              </a:ext>
            </a:extLst>
          </p:cNvPr>
          <p:cNvSpPr txBox="1"/>
          <p:nvPr/>
        </p:nvSpPr>
        <p:spPr>
          <a:xfrm>
            <a:off x="6309356" y="1149911"/>
            <a:ext cx="3959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Bacteria</a:t>
            </a:r>
          </a:p>
        </p:txBody>
      </p:sp>
      <p:sp>
        <p:nvSpPr>
          <p:cNvPr id="2467" name="TextBox 2466">
            <a:extLst>
              <a:ext uri="{FF2B5EF4-FFF2-40B4-BE49-F238E27FC236}">
                <a16:creationId xmlns:a16="http://schemas.microsoft.com/office/drawing/2014/main" id="{4BAA3476-1C1F-9A2B-CE2B-E9FDA2792114}"/>
              </a:ext>
            </a:extLst>
          </p:cNvPr>
          <p:cNvSpPr txBox="1"/>
          <p:nvPr/>
        </p:nvSpPr>
        <p:spPr>
          <a:xfrm>
            <a:off x="7197357" y="1149911"/>
            <a:ext cx="35266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Viruses</a:t>
            </a:r>
          </a:p>
        </p:txBody>
      </p:sp>
      <p:sp>
        <p:nvSpPr>
          <p:cNvPr id="2465" name="TextBox 2464">
            <a:extLst>
              <a:ext uri="{FF2B5EF4-FFF2-40B4-BE49-F238E27FC236}">
                <a16:creationId xmlns:a16="http://schemas.microsoft.com/office/drawing/2014/main" id="{F257B187-75FE-F665-E3DE-150BC546DE43}"/>
              </a:ext>
            </a:extLst>
          </p:cNvPr>
          <p:cNvSpPr txBox="1"/>
          <p:nvPr/>
        </p:nvSpPr>
        <p:spPr>
          <a:xfrm>
            <a:off x="7982392" y="1149911"/>
            <a:ext cx="32541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Smoke</a:t>
            </a:r>
          </a:p>
        </p:txBody>
      </p:sp>
      <p:sp>
        <p:nvSpPr>
          <p:cNvPr id="2439" name="TextBox 2438">
            <a:extLst>
              <a:ext uri="{FF2B5EF4-FFF2-40B4-BE49-F238E27FC236}">
                <a16:creationId xmlns:a16="http://schemas.microsoft.com/office/drawing/2014/main" id="{A294A3B6-C161-6B45-F7A0-591E58A86BCC}"/>
              </a:ext>
            </a:extLst>
          </p:cNvPr>
          <p:cNvSpPr txBox="1"/>
          <p:nvPr/>
        </p:nvSpPr>
        <p:spPr>
          <a:xfrm>
            <a:off x="6282005" y="2687682"/>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40" name="TextBox 2439">
            <a:extLst>
              <a:ext uri="{FF2B5EF4-FFF2-40B4-BE49-F238E27FC236}">
                <a16:creationId xmlns:a16="http://schemas.microsoft.com/office/drawing/2014/main" id="{5DB6AA45-744E-E441-40B2-F8611C74816C}"/>
              </a:ext>
            </a:extLst>
          </p:cNvPr>
          <p:cNvSpPr txBox="1"/>
          <p:nvPr/>
        </p:nvSpPr>
        <p:spPr>
          <a:xfrm>
            <a:off x="5736892" y="1332535"/>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63" name="TextBox 2462">
            <a:extLst>
              <a:ext uri="{FF2B5EF4-FFF2-40B4-BE49-F238E27FC236}">
                <a16:creationId xmlns:a16="http://schemas.microsoft.com/office/drawing/2014/main" id="{2F8B18E2-74F4-9753-691D-69524164E3ED}"/>
              </a:ext>
            </a:extLst>
          </p:cNvPr>
          <p:cNvSpPr txBox="1"/>
          <p:nvPr/>
        </p:nvSpPr>
        <p:spPr>
          <a:xfrm>
            <a:off x="8908915" y="1149911"/>
            <a:ext cx="437629"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Pollution</a:t>
            </a:r>
          </a:p>
        </p:txBody>
      </p:sp>
      <p:sp>
        <p:nvSpPr>
          <p:cNvPr id="2451" name="TextBox 2450">
            <a:extLst>
              <a:ext uri="{FF2B5EF4-FFF2-40B4-BE49-F238E27FC236}">
                <a16:creationId xmlns:a16="http://schemas.microsoft.com/office/drawing/2014/main" id="{5131B0C8-62AE-3D8F-45C0-18BFF23E3EAE}"/>
              </a:ext>
            </a:extLst>
          </p:cNvPr>
          <p:cNvSpPr txBox="1"/>
          <p:nvPr/>
        </p:nvSpPr>
        <p:spPr>
          <a:xfrm>
            <a:off x="1171124" y="1897703"/>
            <a:ext cx="520025" cy="21544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Airway</a:t>
            </a:r>
          </a:p>
        </p:txBody>
      </p:sp>
      <p:sp>
        <p:nvSpPr>
          <p:cNvPr id="2453" name="TextBox 2452">
            <a:extLst>
              <a:ext uri="{FF2B5EF4-FFF2-40B4-BE49-F238E27FC236}">
                <a16:creationId xmlns:a16="http://schemas.microsoft.com/office/drawing/2014/main" id="{CED43DE0-EB81-7F5F-0FFF-04C66F652355}"/>
              </a:ext>
            </a:extLst>
          </p:cNvPr>
          <p:cNvSpPr txBox="1"/>
          <p:nvPr/>
        </p:nvSpPr>
        <p:spPr>
          <a:xfrm>
            <a:off x="2362153" y="1149911"/>
            <a:ext cx="447247" cy="161586"/>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a:ea typeface="+mn-ea"/>
                <a:cs typeface="Calibri"/>
              </a:rPr>
              <a:t>Triggers</a:t>
            </a:r>
            <a:endPar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cxnSp>
        <p:nvCxnSpPr>
          <p:cNvPr id="49" name="Straight Arrow Connector 48">
            <a:extLst>
              <a:ext uri="{FF2B5EF4-FFF2-40B4-BE49-F238E27FC236}">
                <a16:creationId xmlns:a16="http://schemas.microsoft.com/office/drawing/2014/main" id="{7ABBD019-ED63-D397-8830-EA60769888AB}"/>
              </a:ext>
            </a:extLst>
          </p:cNvPr>
          <p:cNvCxnSpPr>
            <a:cxnSpLocks noChangeAspect="1"/>
          </p:cNvCxnSpPr>
          <p:nvPr/>
        </p:nvCxnSpPr>
        <p:spPr>
          <a:xfrm>
            <a:off x="5155363" y="3994327"/>
            <a:ext cx="564949" cy="37992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3E4E77F-E107-9A5D-C757-99214FE8E744}"/>
              </a:ext>
            </a:extLst>
          </p:cNvPr>
          <p:cNvCxnSpPr>
            <a:cxnSpLocks noChangeAspect="1"/>
          </p:cNvCxnSpPr>
          <p:nvPr/>
        </p:nvCxnSpPr>
        <p:spPr>
          <a:xfrm flipV="1">
            <a:off x="5160387" y="3702884"/>
            <a:ext cx="0" cy="3014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657DA3B-C120-31E3-677B-D83BE0772A71}"/>
              </a:ext>
            </a:extLst>
          </p:cNvPr>
          <p:cNvSpPr txBox="1">
            <a:spLocks noChangeAspect="1"/>
          </p:cNvSpPr>
          <p:nvPr/>
        </p:nvSpPr>
        <p:spPr>
          <a:xfrm>
            <a:off x="5208415" y="367741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2499" name="Rectangle: Rounded Corners 2498">
            <a:extLst>
              <a:ext uri="{FF2B5EF4-FFF2-40B4-BE49-F238E27FC236}">
                <a16:creationId xmlns:a16="http://schemas.microsoft.com/office/drawing/2014/main" id="{FE7C59F2-D15A-09A9-41BA-C2E9674BB4E0}"/>
              </a:ext>
            </a:extLst>
          </p:cNvPr>
          <p:cNvSpPr/>
          <p:nvPr/>
        </p:nvSpPr>
        <p:spPr>
          <a:xfrm>
            <a:off x="289410" y="1236664"/>
            <a:ext cx="1662769" cy="504000"/>
          </a:xfrm>
          <a:prstGeom prst="roundRect">
            <a:avLst>
              <a:gd name="adj" fmla="val 248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NZ" sz="900" b="1">
                <a:solidFill>
                  <a:schemeClr val="bg1"/>
                </a:solidFill>
              </a:rPr>
              <a:t>Click on the cells in the figure to find out more</a:t>
            </a:r>
            <a:endParaRPr lang="en-GB" sz="900" b="1">
              <a:solidFill>
                <a:schemeClr val="bg1"/>
              </a:solidFill>
            </a:endParaRPr>
          </a:p>
        </p:txBody>
      </p:sp>
      <p:sp>
        <p:nvSpPr>
          <p:cNvPr id="2501" name="Rectangle: Rounded Corners 2500">
            <a:hlinkClick r:id="" action="ppaction://noaction"/>
            <a:extLst>
              <a:ext uri="{FF2B5EF4-FFF2-40B4-BE49-F238E27FC236}">
                <a16:creationId xmlns:a16="http://schemas.microsoft.com/office/drawing/2014/main" id="{8BFB42A6-F557-8DC3-75AB-69692BA5927C}"/>
              </a:ext>
            </a:extLst>
          </p:cNvPr>
          <p:cNvSpPr/>
          <p:nvPr/>
        </p:nvSpPr>
        <p:spPr>
          <a:xfrm>
            <a:off x="10392760" y="3109692"/>
            <a:ext cx="1578484" cy="564754"/>
          </a:xfrm>
          <a:prstGeom prst="roundRect">
            <a:avLst>
              <a:gd name="adj" fmla="val 24856"/>
            </a:avLst>
          </a:prstGeom>
          <a:solidFill>
            <a:srgbClr val="59099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algn="ctr"/>
            <a:r>
              <a:rPr lang="en-NZ" sz="900" b="1">
                <a:solidFill>
                  <a:schemeClr val="bg1"/>
                </a:solidFill>
              </a:rPr>
              <a:t>Click here </a:t>
            </a:r>
            <a:r>
              <a:rPr lang="en-NZ" sz="900">
                <a:solidFill>
                  <a:schemeClr val="bg1"/>
                </a:solidFill>
              </a:rPr>
              <a:t>to find </a:t>
            </a:r>
            <a:br>
              <a:rPr lang="en-NZ" sz="900">
                <a:solidFill>
                  <a:schemeClr val="bg1"/>
                </a:solidFill>
              </a:rPr>
            </a:br>
            <a:r>
              <a:rPr lang="en-NZ" sz="900">
                <a:solidFill>
                  <a:schemeClr val="bg1"/>
                </a:solidFill>
              </a:rPr>
              <a:t>out more about innate and adaptive immunity</a:t>
            </a:r>
            <a:endParaRPr lang="en-GB" sz="900"/>
          </a:p>
        </p:txBody>
      </p:sp>
      <p:pic>
        <p:nvPicPr>
          <p:cNvPr id="2503" name="Graphic 5">
            <a:hlinkClick r:id="" action="ppaction://noaction"/>
            <a:extLst>
              <a:ext uri="{FF2B5EF4-FFF2-40B4-BE49-F238E27FC236}">
                <a16:creationId xmlns:a16="http://schemas.microsoft.com/office/drawing/2014/main" id="{B1656712-04AB-C79F-EBFB-FF3715A719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467278" y="3261888"/>
            <a:ext cx="288000" cy="288000"/>
          </a:xfrm>
          <a:prstGeom prst="rect">
            <a:avLst/>
          </a:prstGeom>
        </p:spPr>
      </p:pic>
      <p:pic>
        <p:nvPicPr>
          <p:cNvPr id="2510" name="Graphic 5">
            <a:hlinkClick r:id="" action="ppaction://noaction"/>
            <a:extLst>
              <a:ext uri="{FF2B5EF4-FFF2-40B4-BE49-F238E27FC236}">
                <a16:creationId xmlns:a16="http://schemas.microsoft.com/office/drawing/2014/main" id="{484B0542-B795-712B-8413-967B88CC0D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579827" y="1377673"/>
            <a:ext cx="288000" cy="288000"/>
          </a:xfrm>
          <a:prstGeom prst="rect">
            <a:avLst/>
          </a:prstGeom>
        </p:spPr>
      </p:pic>
      <p:sp>
        <p:nvSpPr>
          <p:cNvPr id="2511" name="Rectangle 2510">
            <a:extLst>
              <a:ext uri="{FF2B5EF4-FFF2-40B4-BE49-F238E27FC236}">
                <a16:creationId xmlns:a16="http://schemas.microsoft.com/office/drawing/2014/main" id="{C30F6D5E-DEA3-075C-D654-468BC0BCA43D}"/>
              </a:ext>
            </a:extLst>
          </p:cNvPr>
          <p:cNvSpPr/>
          <p:nvPr/>
        </p:nvSpPr>
        <p:spPr>
          <a:xfrm>
            <a:off x="486231" y="3099599"/>
            <a:ext cx="800492" cy="27504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a:xfrm>
            <a:off x="548282" y="180000"/>
            <a:ext cx="8640000" cy="720000"/>
          </a:xfrm>
        </p:spPr>
        <p:txBody>
          <a:bodyPr/>
          <a:lstStyle/>
          <a:p>
            <a:r>
              <a:rPr lang="en-GB"/>
              <a:t>Various cells and inflammatory mediators are involved in asthma pathogenesis</a:t>
            </a:r>
            <a:r>
              <a:rPr lang="en-GB" baseline="30000"/>
              <a:t>1–18</a:t>
            </a:r>
            <a:endParaRPr lang="en-GB"/>
          </a:p>
        </p:txBody>
      </p:sp>
      <p:sp>
        <p:nvSpPr>
          <p:cNvPr id="26" name="Slide Number Placeholder 25">
            <a:extLst>
              <a:ext uri="{FF2B5EF4-FFF2-40B4-BE49-F238E27FC236}">
                <a16:creationId xmlns:a16="http://schemas.microsoft.com/office/drawing/2014/main" id="{11D1C138-D639-4113-BCDC-C19607E291D2}"/>
              </a:ext>
            </a:extLst>
          </p:cNvPr>
          <p:cNvSpPr>
            <a:spLocks noGrp="1"/>
          </p:cNvSpPr>
          <p:nvPr>
            <p:ph type="sldNum" sz="quarter" idx="4294967295"/>
          </p:nvPr>
        </p:nvSpPr>
        <p:spPr>
          <a:xfrm>
            <a:off x="11264400" y="6331998"/>
            <a:ext cx="432000" cy="22208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GB" sz="900" b="0" i="0" u="none" strike="noStrike" kern="120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11F9631B-3306-52DA-3FE8-40DB808D72EC}"/>
              </a:ext>
            </a:extLst>
          </p:cNvPr>
          <p:cNvSpPr/>
          <p:nvPr/>
        </p:nvSpPr>
        <p:spPr>
          <a:xfrm>
            <a:off x="548282" y="5197122"/>
            <a:ext cx="10716118" cy="227404"/>
          </a:xfrm>
          <a:prstGeom prst="rect">
            <a:avLst/>
          </a:prstGeom>
          <a:gradFill flip="none" rotWithShape="0">
            <a:gsLst>
              <a:gs pos="0">
                <a:schemeClr val="accent1">
                  <a:lumMod val="5000"/>
                  <a:lumOff val="95000"/>
                </a:schemeClr>
              </a:gs>
              <a:gs pos="0">
                <a:schemeClr val="tx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Airway remodelling describes structural changes related to basement membrane thickening, increased vascular density, airway smooth muscle thickening and subepithelial fibrosis</a:t>
            </a:r>
            <a:r>
              <a:rPr lang="en-US" sz="1050" baseline="30000"/>
              <a:t>1</a:t>
            </a:r>
            <a:endParaRPr lang="en-US" sz="700"/>
          </a:p>
        </p:txBody>
      </p:sp>
      <p:grpSp>
        <p:nvGrpSpPr>
          <p:cNvPr id="14" name="Group 13">
            <a:extLst>
              <a:ext uri="{FF2B5EF4-FFF2-40B4-BE49-F238E27FC236}">
                <a16:creationId xmlns:a16="http://schemas.microsoft.com/office/drawing/2014/main" id="{8622562F-3EAE-F1AA-86C8-8B9903EC0FE5}"/>
              </a:ext>
            </a:extLst>
          </p:cNvPr>
          <p:cNvGrpSpPr/>
          <p:nvPr/>
        </p:nvGrpSpPr>
        <p:grpSpPr>
          <a:xfrm>
            <a:off x="10894587" y="6381538"/>
            <a:ext cx="1099968" cy="287551"/>
            <a:chOff x="10894587" y="6381538"/>
            <a:chExt cx="1099968" cy="287551"/>
          </a:xfrm>
        </p:grpSpPr>
        <p:grpSp>
          <p:nvGrpSpPr>
            <p:cNvPr id="37" name="Group 36">
              <a:extLst>
                <a:ext uri="{FF2B5EF4-FFF2-40B4-BE49-F238E27FC236}">
                  <a16:creationId xmlns:a16="http://schemas.microsoft.com/office/drawing/2014/main" id="{8C2A2DBB-4F94-4187-EA57-077EAC0500A4}"/>
                </a:ext>
              </a:extLst>
            </p:cNvPr>
            <p:cNvGrpSpPr/>
            <p:nvPr/>
          </p:nvGrpSpPr>
          <p:grpSpPr>
            <a:xfrm>
              <a:off x="10894587" y="6381538"/>
              <a:ext cx="1099968" cy="287551"/>
              <a:chOff x="5334172" y="6525312"/>
              <a:chExt cx="1099968" cy="287551"/>
            </a:xfrm>
          </p:grpSpPr>
          <p:sp>
            <p:nvSpPr>
              <p:cNvPr id="50" name="Rectangle: Rounded Corners 49">
                <a:extLst>
                  <a:ext uri="{FF2B5EF4-FFF2-40B4-BE49-F238E27FC236}">
                    <a16:creationId xmlns:a16="http://schemas.microsoft.com/office/drawing/2014/main" id="{93FC431F-7E87-79EC-EC33-5AAC27FD9FA6}"/>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 name="Graphic 3">
                <a:hlinkClick r:id="" action="ppaction://hlinkshowjump?jump=previousslide"/>
                <a:extLst>
                  <a:ext uri="{FF2B5EF4-FFF2-40B4-BE49-F238E27FC236}">
                    <a16:creationId xmlns:a16="http://schemas.microsoft.com/office/drawing/2014/main" id="{299284B0-1202-DAFD-B83F-78FAB15F80F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a:off x="5657217" y="6560801"/>
                <a:ext cx="216000" cy="216000"/>
              </a:xfrm>
              <a:prstGeom prst="rect">
                <a:avLst/>
              </a:prstGeom>
            </p:spPr>
          </p:pic>
          <p:pic>
            <p:nvPicPr>
              <p:cNvPr id="52" name="Graphic 3">
                <a:hlinkClick r:id="" action="ppaction://hlinkshowjump?jump=nextslide"/>
                <a:extLst>
                  <a:ext uri="{FF2B5EF4-FFF2-40B4-BE49-F238E27FC236}">
                    <a16:creationId xmlns:a16="http://schemas.microsoft.com/office/drawing/2014/main" id="{F0A6FD0C-BF14-9FBE-19FB-452ECDFB3C7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flipH="1">
                <a:off x="5922567" y="6560801"/>
                <a:ext cx="216000" cy="216000"/>
              </a:xfrm>
              <a:prstGeom prst="rect">
                <a:avLst/>
              </a:prstGeom>
            </p:spPr>
          </p:pic>
        </p:grpSp>
        <p:pic>
          <p:nvPicPr>
            <p:cNvPr id="47" name="Graphic 14">
              <a:hlinkClick r:id="" action="ppaction://noaction"/>
              <a:extLst>
                <a:ext uri="{FF2B5EF4-FFF2-40B4-BE49-F238E27FC236}">
                  <a16:creationId xmlns:a16="http://schemas.microsoft.com/office/drawing/2014/main" id="{2F619601-CD10-C9C8-221D-DAB2A23BC1C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34234" y="6417528"/>
              <a:ext cx="216000" cy="216000"/>
            </a:xfrm>
            <a:prstGeom prst="rect">
              <a:avLst/>
            </a:prstGeom>
          </p:spPr>
        </p:pic>
        <p:pic>
          <p:nvPicPr>
            <p:cNvPr id="48" name="Graphic 2">
              <a:hlinkClick r:id="rId12" action="ppaction://hlinksldjump"/>
              <a:extLst>
                <a:ext uri="{FF2B5EF4-FFF2-40B4-BE49-F238E27FC236}">
                  <a16:creationId xmlns:a16="http://schemas.microsoft.com/office/drawing/2014/main" id="{A1A0A316-3CB4-E99D-4593-FACB298CB10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951903" y="6416625"/>
              <a:ext cx="216000" cy="216000"/>
            </a:xfrm>
            <a:prstGeom prst="rect">
              <a:avLst/>
            </a:prstGeom>
          </p:spPr>
        </p:pic>
      </p:grpSp>
      <p:pic>
        <p:nvPicPr>
          <p:cNvPr id="58" name="Graphic 5">
            <a:hlinkClick r:id="" action="ppaction://noaction"/>
            <a:extLst>
              <a:ext uri="{FF2B5EF4-FFF2-40B4-BE49-F238E27FC236}">
                <a16:creationId xmlns:a16="http://schemas.microsoft.com/office/drawing/2014/main" id="{717C3D63-A550-D877-88D8-93EB64A218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527425" y="4794089"/>
            <a:ext cx="288000" cy="288000"/>
          </a:xfrm>
          <a:prstGeom prst="rect">
            <a:avLst/>
          </a:prstGeom>
        </p:spPr>
      </p:pic>
      <p:pic>
        <p:nvPicPr>
          <p:cNvPr id="62" name="Graphic 5">
            <a:hlinkClick r:id="" action="ppaction://noaction"/>
            <a:extLst>
              <a:ext uri="{FF2B5EF4-FFF2-40B4-BE49-F238E27FC236}">
                <a16:creationId xmlns:a16="http://schemas.microsoft.com/office/drawing/2014/main" id="{1B70C6CA-F49A-BB2D-EF8A-B96A4B69F9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304808" y="4791780"/>
            <a:ext cx="288000" cy="288000"/>
          </a:xfrm>
          <a:prstGeom prst="rect">
            <a:avLst/>
          </a:prstGeom>
        </p:spPr>
      </p:pic>
      <p:pic>
        <p:nvPicPr>
          <p:cNvPr id="128" name="Graphic 5">
            <a:hlinkClick r:id="" action="ppaction://noaction"/>
            <a:extLst>
              <a:ext uri="{FF2B5EF4-FFF2-40B4-BE49-F238E27FC236}">
                <a16:creationId xmlns:a16="http://schemas.microsoft.com/office/drawing/2014/main" id="{4E21D2F2-06D1-B2CB-07C6-26D1DCB49A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893565" y="4791780"/>
            <a:ext cx="288000" cy="288000"/>
          </a:xfrm>
          <a:prstGeom prst="rect">
            <a:avLst/>
          </a:prstGeom>
        </p:spPr>
      </p:pic>
      <p:sp>
        <p:nvSpPr>
          <p:cNvPr id="2609" name="TextBox 2608">
            <a:extLst>
              <a:ext uri="{FF2B5EF4-FFF2-40B4-BE49-F238E27FC236}">
                <a16:creationId xmlns:a16="http://schemas.microsoft.com/office/drawing/2014/main" id="{CEBADBB4-9B3C-65C6-230F-C1C17D3A4246}"/>
              </a:ext>
            </a:extLst>
          </p:cNvPr>
          <p:cNvSpPr txBox="1"/>
          <p:nvPr/>
        </p:nvSpPr>
        <p:spPr>
          <a:xfrm>
            <a:off x="9713589" y="1522180"/>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2623" name="TextBox 2622">
            <a:extLst>
              <a:ext uri="{FF2B5EF4-FFF2-40B4-BE49-F238E27FC236}">
                <a16:creationId xmlns:a16="http://schemas.microsoft.com/office/drawing/2014/main" id="{9A8D8897-33C1-AAC6-372E-702C5AC8CFBD}"/>
              </a:ext>
            </a:extLst>
          </p:cNvPr>
          <p:cNvSpPr txBox="1"/>
          <p:nvPr/>
        </p:nvSpPr>
        <p:spPr>
          <a:xfrm>
            <a:off x="5354691" y="1501472"/>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3" name="Rectangle 2">
            <a:extLst>
              <a:ext uri="{FF2B5EF4-FFF2-40B4-BE49-F238E27FC236}">
                <a16:creationId xmlns:a16="http://schemas.microsoft.com/office/drawing/2014/main" id="{7F871B54-9605-DE27-6748-4769E6B9A336}"/>
              </a:ext>
            </a:extLst>
          </p:cNvPr>
          <p:cNvSpPr/>
          <p:nvPr/>
        </p:nvSpPr>
        <p:spPr>
          <a:xfrm>
            <a:off x="0" y="1131882"/>
            <a:ext cx="12192000" cy="5710598"/>
          </a:xfrm>
          <a:prstGeom prst="rect">
            <a:avLst/>
          </a:prstGeom>
          <a:solidFill>
            <a:schemeClr val="bg1">
              <a:lumMod val="75000"/>
              <a:alpha val="81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DB3BF392-93B7-32AC-1637-B2E606F62BDA}"/>
              </a:ext>
            </a:extLst>
          </p:cNvPr>
          <p:cNvSpPr txBox="1"/>
          <p:nvPr/>
        </p:nvSpPr>
        <p:spPr>
          <a:xfrm>
            <a:off x="240633" y="1400405"/>
            <a:ext cx="11730788" cy="1705314"/>
          </a:xfrm>
          <a:prstGeom prst="roundRect">
            <a:avLst>
              <a:gd name="adj" fmla="val 4368"/>
            </a:avLst>
          </a:prstGeom>
          <a:solidFill>
            <a:schemeClr val="bg1"/>
          </a:solidFill>
          <a:ln w="19050">
            <a:solidFill>
              <a:schemeClr val="tx1"/>
            </a:solidFill>
          </a:ln>
        </p:spPr>
        <p:txBody>
          <a:bodyPr wrap="square">
            <a:noAutofit/>
          </a:bodyPr>
          <a:lstStyle/>
          <a:p>
            <a:endParaRPr lang="en-GB" sz="1200" b="1"/>
          </a:p>
        </p:txBody>
      </p:sp>
      <p:graphicFrame>
        <p:nvGraphicFramePr>
          <p:cNvPr id="5" name="Content Placeholder 2">
            <a:extLst>
              <a:ext uri="{FF2B5EF4-FFF2-40B4-BE49-F238E27FC236}">
                <a16:creationId xmlns:a16="http://schemas.microsoft.com/office/drawing/2014/main" id="{CE917493-0CA0-4101-FD88-71B0C5E5F3F8}"/>
              </a:ext>
            </a:extLst>
          </p:cNvPr>
          <p:cNvGraphicFramePr>
            <a:graphicFrameLocks noGrp="1"/>
          </p:cNvGraphicFramePr>
          <p:nvPr>
            <p:ph idx="1"/>
            <p:extLst>
              <p:ext uri="{D42A27DB-BD31-4B8C-83A1-F6EECF244321}">
                <p14:modId xmlns:p14="http://schemas.microsoft.com/office/powerpoint/2010/main" val="1538660935"/>
              </p:ext>
            </p:extLst>
          </p:nvPr>
        </p:nvGraphicFramePr>
        <p:xfrm>
          <a:off x="717419" y="1532996"/>
          <a:ext cx="10716712" cy="929640"/>
        </p:xfrm>
        <a:graphic>
          <a:graphicData uri="http://schemas.openxmlformats.org/drawingml/2006/table">
            <a:tbl>
              <a:tblPr firstRow="1" bandRow="1">
                <a:tableStyleId>{2D5ABB26-0587-4C30-8999-92F81FD0307C}</a:tableStyleId>
              </a:tblPr>
              <a:tblGrid>
                <a:gridCol w="376260">
                  <a:extLst>
                    <a:ext uri="{9D8B030D-6E8A-4147-A177-3AD203B41FA5}">
                      <a16:colId xmlns:a16="http://schemas.microsoft.com/office/drawing/2014/main" val="2327762774"/>
                    </a:ext>
                  </a:extLst>
                </a:gridCol>
                <a:gridCol w="1077756">
                  <a:extLst>
                    <a:ext uri="{9D8B030D-6E8A-4147-A177-3AD203B41FA5}">
                      <a16:colId xmlns:a16="http://schemas.microsoft.com/office/drawing/2014/main" val="3087683731"/>
                    </a:ext>
                  </a:extLst>
                </a:gridCol>
                <a:gridCol w="9262696">
                  <a:extLst>
                    <a:ext uri="{9D8B030D-6E8A-4147-A177-3AD203B41FA5}">
                      <a16:colId xmlns:a16="http://schemas.microsoft.com/office/drawing/2014/main" val="3900688893"/>
                    </a:ext>
                  </a:extLst>
                </a:gridCol>
              </a:tblGrid>
              <a:tr h="610674">
                <a:tc>
                  <a:txBody>
                    <a:bodyPr/>
                    <a:lstStyle/>
                    <a:p>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a:r>
                        <a:rPr lang="en-NZ" sz="1100" b="1">
                          <a:solidFill>
                            <a:schemeClr val="tx2"/>
                          </a:solidFill>
                          <a:latin typeface="+mj-lt"/>
                        </a:rPr>
                        <a:t>T cell</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100">
                          <a:solidFill>
                            <a:schemeClr val="tx1"/>
                          </a:solidFill>
                          <a:latin typeface="+mn-lt"/>
                        </a:rPr>
                        <a:t>T cells are adaptive immune cells that are activated when antigens are presented to them by other cells (e.g., dendritic cells and macrophages).</a:t>
                      </a:r>
                      <a:r>
                        <a:rPr lang="en-NZ" sz="1100" baseline="30000">
                          <a:solidFill>
                            <a:schemeClr val="tx1"/>
                          </a:solidFill>
                          <a:latin typeface="+mn-lt"/>
                        </a:rPr>
                        <a:t>1,2</a:t>
                      </a:r>
                      <a:r>
                        <a:rPr lang="en-NZ" sz="1100" b="0" baseline="30000">
                          <a:solidFill>
                            <a:schemeClr val="tx1"/>
                          </a:solidFill>
                          <a:latin typeface="+mn-lt"/>
                        </a:rPr>
                        <a:t> </a:t>
                      </a:r>
                      <a:r>
                        <a:rPr lang="en-NZ" sz="1100" b="1">
                          <a:solidFill>
                            <a:schemeClr val="tx1"/>
                          </a:solidFill>
                          <a:latin typeface="+mn-lt"/>
                        </a:rPr>
                        <a:t>Th2 cells: </a:t>
                      </a:r>
                      <a:r>
                        <a:rPr lang="en-NZ" sz="1100">
                          <a:solidFill>
                            <a:schemeClr val="tx1"/>
                          </a:solidFill>
                          <a:latin typeface="+mn-lt"/>
                        </a:rPr>
                        <a:t>A subset of T cells that develop in the presence of </a:t>
                      </a:r>
                      <a:r>
                        <a:rPr lang="en-NZ" sz="1100" b="1">
                          <a:solidFill>
                            <a:schemeClr val="tx1"/>
                          </a:solidFill>
                          <a:latin typeface="+mn-lt"/>
                        </a:rPr>
                        <a:t>IL-4. </a:t>
                      </a:r>
                      <a:r>
                        <a:rPr lang="en-NZ" sz="1100" kern="1200">
                          <a:solidFill>
                            <a:schemeClr val="tx1"/>
                          </a:solidFill>
                          <a:latin typeface="+mn-lt"/>
                        </a:rPr>
                        <a:t>They produce </a:t>
                      </a:r>
                      <a:r>
                        <a:rPr lang="en-NZ" sz="1100" b="1">
                          <a:solidFill>
                            <a:schemeClr val="tx1"/>
                          </a:solidFill>
                          <a:latin typeface="+mn-lt"/>
                        </a:rPr>
                        <a:t>IL-4 </a:t>
                      </a:r>
                      <a:r>
                        <a:rPr lang="en-NZ" sz="1100">
                          <a:solidFill>
                            <a:schemeClr val="tx1"/>
                          </a:solidFill>
                          <a:latin typeface="+mn-lt"/>
                        </a:rPr>
                        <a:t>and</a:t>
                      </a:r>
                      <a:r>
                        <a:rPr lang="en-NZ" sz="1100" b="1">
                          <a:solidFill>
                            <a:schemeClr val="tx1"/>
                          </a:solidFill>
                          <a:latin typeface="+mn-lt"/>
                        </a:rPr>
                        <a:t> IL-5</a:t>
                      </a:r>
                      <a:r>
                        <a:rPr lang="en-NZ" sz="1100" b="0">
                          <a:solidFill>
                            <a:schemeClr val="tx1"/>
                          </a:solidFill>
                          <a:latin typeface="+mn-lt"/>
                        </a:rPr>
                        <a:t>,</a:t>
                      </a:r>
                      <a:r>
                        <a:rPr lang="en-NZ" sz="1100" b="1">
                          <a:solidFill>
                            <a:schemeClr val="tx1"/>
                          </a:solidFill>
                          <a:latin typeface="+mn-lt"/>
                        </a:rPr>
                        <a:t> </a:t>
                      </a:r>
                      <a:r>
                        <a:rPr lang="en-NZ" sz="1100" b="0">
                          <a:solidFill>
                            <a:schemeClr val="tx1"/>
                          </a:solidFill>
                          <a:latin typeface="+mn-lt"/>
                        </a:rPr>
                        <a:t>thereby stimulating </a:t>
                      </a:r>
                      <a:r>
                        <a:rPr lang="en-NZ" sz="1100">
                          <a:solidFill>
                            <a:schemeClr val="tx1"/>
                          </a:solidFill>
                          <a:latin typeface="+mn-lt"/>
                        </a:rPr>
                        <a:t>B cells to produce </a:t>
                      </a:r>
                      <a:r>
                        <a:rPr lang="en-NZ" sz="1100" err="1">
                          <a:solidFill>
                            <a:schemeClr val="tx1"/>
                          </a:solidFill>
                          <a:latin typeface="+mn-lt"/>
                        </a:rPr>
                        <a:t>IgE</a:t>
                      </a:r>
                      <a:r>
                        <a:rPr lang="en-NZ" sz="1100">
                          <a:solidFill>
                            <a:schemeClr val="tx1"/>
                          </a:solidFill>
                          <a:latin typeface="+mn-lt"/>
                        </a:rPr>
                        <a:t> and </a:t>
                      </a:r>
                      <a:r>
                        <a:rPr lang="en-GB" sz="1100">
                          <a:solidFill>
                            <a:schemeClr val="tx1"/>
                          </a:solidFill>
                          <a:latin typeface="+mn-lt"/>
                        </a:rPr>
                        <a:t>promote the recruitment of mast cells and eosinophils.</a:t>
                      </a:r>
                      <a:r>
                        <a:rPr lang="en-GB" sz="1100" baseline="30000">
                          <a:solidFill>
                            <a:schemeClr val="tx1"/>
                          </a:solidFill>
                          <a:latin typeface="+mn-lt"/>
                        </a:rPr>
                        <a:t>1,3,4 </a:t>
                      </a:r>
                      <a:r>
                        <a:rPr lang="en-GB" sz="1100" b="1" baseline="30000">
                          <a:solidFill>
                            <a:schemeClr val="tx1"/>
                          </a:solidFill>
                          <a:latin typeface="+mn-lt"/>
                        </a:rPr>
                        <a:t> </a:t>
                      </a:r>
                      <a:r>
                        <a:rPr lang="en-GB" sz="1100" b="1" baseline="0">
                          <a:solidFill>
                            <a:schemeClr val="tx1"/>
                          </a:solidFill>
                          <a:latin typeface="+mn-lt"/>
                        </a:rPr>
                        <a:t>Th1 </a:t>
                      </a:r>
                      <a:r>
                        <a:rPr lang="en-GB" sz="1100" baseline="0">
                          <a:solidFill>
                            <a:schemeClr val="tx1"/>
                          </a:solidFill>
                          <a:latin typeface="+mn-lt"/>
                        </a:rPr>
                        <a:t>cells are another subset of T cells that develop in the presence of IL-12 and </a:t>
                      </a:r>
                      <a:r>
                        <a:rPr lang="en-GB" sz="1100" b="0" baseline="0">
                          <a:solidFill>
                            <a:schemeClr val="tx1"/>
                          </a:solidFill>
                          <a:latin typeface="+mn-lt"/>
                        </a:rPr>
                        <a:t>produce proinflammatory cytokines (IFN-</a:t>
                      </a:r>
                      <a:r>
                        <a:rPr lang="el-GR" sz="1100" b="0" baseline="0">
                          <a:solidFill>
                            <a:schemeClr val="tx1"/>
                          </a:solidFill>
                          <a:latin typeface="+mn-lt"/>
                        </a:rPr>
                        <a:t>γ</a:t>
                      </a:r>
                      <a:r>
                        <a:rPr lang="en-GB" sz="1100" b="0" baseline="0">
                          <a:solidFill>
                            <a:schemeClr val="tx1"/>
                          </a:solidFill>
                          <a:latin typeface="+mn-lt"/>
                        </a:rPr>
                        <a:t>), which can promote mast cell activation.</a:t>
                      </a:r>
                      <a:r>
                        <a:rPr lang="en-GB" sz="1100" b="0" baseline="30000">
                          <a:solidFill>
                            <a:schemeClr val="tx1"/>
                          </a:solidFill>
                          <a:latin typeface="+mn-lt"/>
                        </a:rPr>
                        <a:t>5</a:t>
                      </a:r>
                      <a:r>
                        <a:rPr lang="en-GB" sz="1100" b="0" baseline="0">
                          <a:solidFill>
                            <a:schemeClr val="tx1"/>
                          </a:solidFill>
                          <a:latin typeface="+mn-lt"/>
                        </a:rPr>
                        <a:t> </a:t>
                      </a:r>
                      <a:r>
                        <a:rPr lang="en-GB" sz="1100" b="1" baseline="0">
                          <a:solidFill>
                            <a:schemeClr val="tx1"/>
                          </a:solidFill>
                          <a:latin typeface="+mn-lt"/>
                        </a:rPr>
                        <a:t>Th17</a:t>
                      </a:r>
                      <a:r>
                        <a:rPr lang="en-GB" sz="1100" baseline="0">
                          <a:solidFill>
                            <a:schemeClr val="tx1"/>
                          </a:solidFill>
                          <a:latin typeface="+mn-lt"/>
                        </a:rPr>
                        <a:t> cells are a subset of T cells that develop in the presence of cytokines IL-6 and TGF-</a:t>
                      </a:r>
                      <a:r>
                        <a:rPr lang="el-GR" sz="1100" baseline="0">
                          <a:solidFill>
                            <a:schemeClr val="tx1"/>
                          </a:solidFill>
                          <a:latin typeface="+mn-lt"/>
                        </a:rPr>
                        <a:t>β</a:t>
                      </a:r>
                      <a:r>
                        <a:rPr lang="en-GB" sz="1100" baseline="0">
                          <a:solidFill>
                            <a:schemeClr val="tx1"/>
                          </a:solidFill>
                          <a:latin typeface="+mn-lt"/>
                        </a:rPr>
                        <a:t> and produce proinflammatory cytokines (particularly IL-17) which can attract the </a:t>
                      </a:r>
                      <a:r>
                        <a:rPr lang="en-GB" sz="1100" b="0" baseline="0">
                          <a:solidFill>
                            <a:schemeClr val="tx1"/>
                          </a:solidFill>
                          <a:latin typeface="+mn-lt"/>
                        </a:rPr>
                        <a:t>innate immune neutrophils</a:t>
                      </a:r>
                      <a:r>
                        <a:rPr lang="en-GB" sz="1100" b="1" baseline="0">
                          <a:solidFill>
                            <a:schemeClr val="tx1"/>
                          </a:solidFill>
                          <a:latin typeface="+mn-lt"/>
                        </a:rPr>
                        <a:t> </a:t>
                      </a:r>
                      <a:r>
                        <a:rPr lang="en-GB" sz="1100" b="0" baseline="0">
                          <a:solidFill>
                            <a:schemeClr val="tx1"/>
                          </a:solidFill>
                          <a:latin typeface="+mn-lt"/>
                        </a:rPr>
                        <a:t>and play a role in promoting AHR.</a:t>
                      </a:r>
                      <a:r>
                        <a:rPr lang="en-GB" sz="1100" b="0" baseline="30000">
                          <a:solidFill>
                            <a:schemeClr val="tx1"/>
                          </a:solidFill>
                          <a:latin typeface="+mn-lt"/>
                        </a:rPr>
                        <a:t>4,5</a:t>
                      </a:r>
                      <a:endParaRPr lang="en-NZ" sz="1100" baseline="30000">
                        <a:solidFill>
                          <a:schemeClr val="tx1"/>
                        </a:solidFill>
                        <a:latin typeface="+mn-lt"/>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74054249"/>
                  </a:ext>
                </a:extLst>
              </a:tr>
            </a:tbl>
          </a:graphicData>
        </a:graphic>
      </p:graphicFrame>
      <p:pic>
        <p:nvPicPr>
          <p:cNvPr id="6" name="Picture 5" descr="Icon&#10;&#10;Description automatically generated">
            <a:extLst>
              <a:ext uri="{FF2B5EF4-FFF2-40B4-BE49-F238E27FC236}">
                <a16:creationId xmlns:a16="http://schemas.microsoft.com/office/drawing/2014/main" id="{CE4AFA3C-A4F7-334D-003E-D4B733C73F50}"/>
              </a:ext>
            </a:extLst>
          </p:cNvPr>
          <p:cNvPicPr>
            <a:picLocks noChangeAspect="1"/>
          </p:cNvPicPr>
          <p:nvPr/>
        </p:nvPicPr>
        <p:blipFill>
          <a:blip r:embed="rId15"/>
          <a:stretch>
            <a:fillRect/>
          </a:stretch>
        </p:blipFill>
        <p:spPr>
          <a:xfrm>
            <a:off x="769924" y="1863216"/>
            <a:ext cx="288790" cy="280985"/>
          </a:xfrm>
          <a:prstGeom prst="rect">
            <a:avLst/>
          </a:prstGeom>
        </p:spPr>
      </p:pic>
      <p:sp>
        <p:nvSpPr>
          <p:cNvPr id="9" name="TextBox 8">
            <a:extLst>
              <a:ext uri="{FF2B5EF4-FFF2-40B4-BE49-F238E27FC236}">
                <a16:creationId xmlns:a16="http://schemas.microsoft.com/office/drawing/2014/main" id="{4EEAB20D-A484-CFC4-6B6A-0E7E7BBA516F}"/>
              </a:ext>
            </a:extLst>
          </p:cNvPr>
          <p:cNvSpPr txBox="1"/>
          <p:nvPr/>
        </p:nvSpPr>
        <p:spPr>
          <a:xfrm>
            <a:off x="496441" y="2560448"/>
            <a:ext cx="1120820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a:ln>
                  <a:noFill/>
                </a:ln>
                <a:solidFill>
                  <a:srgbClr val="656665"/>
                </a:solidFill>
                <a:effectLst/>
                <a:uLnTx/>
                <a:uFillTx/>
                <a:latin typeface="Calibri"/>
                <a:ea typeface="+mn-ea"/>
                <a:cs typeface="+mn-cs"/>
              </a:rPr>
              <a:t>Abbreviations</a:t>
            </a:r>
            <a:r>
              <a:rPr kumimoji="0" lang="en-GB" sz="800" b="0" i="0" u="none" strike="noStrike" kern="1200" cap="none" spc="20" normalizeH="0" baseline="0" noProof="0">
                <a:ln>
                  <a:noFill/>
                </a:ln>
                <a:solidFill>
                  <a:srgbClr val="656665"/>
                </a:solidFill>
                <a:effectLst/>
                <a:uLnTx/>
                <a:uFillTx/>
                <a:latin typeface="Calibri"/>
                <a:ea typeface="+mn-ea"/>
                <a:cs typeface="+mn-cs"/>
              </a:rPr>
              <a:t>: L-interleukin; Th2, T-helper 2 cell.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a:ln>
                  <a:noFill/>
                </a:ln>
                <a:solidFill>
                  <a:srgbClr val="656665"/>
                </a:solidFill>
                <a:effectLst/>
                <a:uLnTx/>
                <a:uFillTx/>
                <a:latin typeface="Calibri"/>
                <a:ea typeface="+mn-ea"/>
                <a:cs typeface="+mn-cs"/>
              </a:rPr>
              <a:t>References</a:t>
            </a:r>
            <a:r>
              <a:rPr kumimoji="0" lang="en-GB" sz="800" b="0" i="0" u="none" strike="noStrike" kern="1200" cap="none" spc="20" normalizeH="0" baseline="0" noProof="0">
                <a:ln>
                  <a:noFill/>
                </a:ln>
                <a:solidFill>
                  <a:srgbClr val="656665"/>
                </a:solidFill>
                <a:effectLst/>
                <a:uLnTx/>
                <a:uFillTx/>
                <a:latin typeface="Calibri"/>
                <a:ea typeface="+mn-ea"/>
                <a:cs typeface="+mn-cs"/>
              </a:rPr>
              <a:t>: 1. Janeway ICA et al. Immunobiology: The Immune System in Health and Disease. 5th edition. New York: Garland Science; 2001. Glossary. Available from: https://www.ncbi.nlm.nih.gov/books/NBK10759/; 2. Janeway CA et al. </a:t>
            </a:r>
            <a:r>
              <a:rPr kumimoji="0" lang="en-NZ" sz="800" b="0" i="0" u="none" strike="noStrike" kern="1200" cap="none" spc="20" normalizeH="0" baseline="0" noProof="0">
                <a:ln>
                  <a:noFill/>
                </a:ln>
                <a:solidFill>
                  <a:srgbClr val="656665"/>
                </a:solidFill>
                <a:effectLst/>
                <a:uLnTx/>
                <a:uFillTx/>
                <a:latin typeface="Calibri"/>
                <a:ea typeface="+mn-ea"/>
                <a:cs typeface="+mn-cs"/>
              </a:rPr>
              <a:t>Annu. Rev. Immunol. 2002. 20:197–216; 3. </a:t>
            </a:r>
            <a:r>
              <a:rPr kumimoji="0" lang="en-GB" sz="800" b="0" i="0" u="none" strike="noStrike" kern="1200" cap="none" spc="20" normalizeH="0" baseline="0" noProof="0">
                <a:ln>
                  <a:noFill/>
                </a:ln>
                <a:solidFill>
                  <a:srgbClr val="656665"/>
                </a:solidFill>
                <a:effectLst/>
                <a:uLnTx/>
                <a:uFillTx/>
                <a:latin typeface="Calibri"/>
                <a:ea typeface="+mn-ea"/>
                <a:cs typeface="+mn-cs"/>
              </a:rPr>
              <a:t>Gauvreau GM et al. Expert </a:t>
            </a:r>
            <a:r>
              <a:rPr kumimoji="0" lang="en-GB" sz="800" b="0" i="0" u="none" strike="noStrike" kern="1200" cap="none" spc="20" normalizeH="0" baseline="0" noProof="0" err="1">
                <a:ln>
                  <a:noFill/>
                </a:ln>
                <a:solidFill>
                  <a:srgbClr val="656665"/>
                </a:solidFill>
                <a:effectLst/>
                <a:uLnTx/>
                <a:uFillTx/>
                <a:latin typeface="Calibri"/>
                <a:ea typeface="+mn-ea"/>
                <a:cs typeface="+mn-cs"/>
              </a:rPr>
              <a:t>Opin</a:t>
            </a:r>
            <a:r>
              <a:rPr kumimoji="0" lang="en-GB" sz="800" b="0" i="0" u="none" strike="noStrike" kern="1200" cap="none" spc="20" normalizeH="0" baseline="0" noProof="0">
                <a:ln>
                  <a:noFill/>
                </a:ln>
                <a:solidFill>
                  <a:srgbClr val="656665"/>
                </a:solidFill>
                <a:effectLst/>
                <a:uLnTx/>
                <a:uFillTx/>
                <a:latin typeface="Calibri"/>
                <a:ea typeface="+mn-ea"/>
                <a:cs typeface="+mn-cs"/>
              </a:rPr>
              <a:t> </a:t>
            </a:r>
            <a:r>
              <a:rPr kumimoji="0" lang="en-GB" sz="800" b="0" i="0" u="none" strike="noStrike" kern="1200" cap="none" spc="20" normalizeH="0" baseline="0" noProof="0" err="1">
                <a:ln>
                  <a:noFill/>
                </a:ln>
                <a:solidFill>
                  <a:srgbClr val="656665"/>
                </a:solidFill>
                <a:effectLst/>
                <a:uLnTx/>
                <a:uFillTx/>
                <a:latin typeface="Calibri"/>
                <a:ea typeface="+mn-ea"/>
                <a:cs typeface="+mn-cs"/>
              </a:rPr>
              <a:t>Ther</a:t>
            </a:r>
            <a:r>
              <a:rPr kumimoji="0" lang="en-GB" sz="800" b="0" i="0" u="none" strike="noStrike" kern="1200" cap="none" spc="20" normalizeH="0" baseline="0" noProof="0">
                <a:ln>
                  <a:noFill/>
                </a:ln>
                <a:solidFill>
                  <a:srgbClr val="656665"/>
                </a:solidFill>
                <a:effectLst/>
                <a:uLnTx/>
                <a:uFillTx/>
                <a:latin typeface="Calibri"/>
                <a:ea typeface="+mn-ea"/>
                <a:cs typeface="+mn-cs"/>
              </a:rPr>
              <a:t> Targets. 2020;24(8):777–792; 4. </a:t>
            </a:r>
            <a:r>
              <a:rPr kumimoji="0" lang="da-DK" sz="800" b="0" i="0" u="none" strike="noStrike" kern="1200" cap="none" spc="20" normalizeH="0" baseline="0" noProof="0">
                <a:ln>
                  <a:noFill/>
                </a:ln>
                <a:solidFill>
                  <a:srgbClr val="656665"/>
                </a:solidFill>
                <a:effectLst/>
                <a:uLnTx/>
                <a:uFillTx/>
                <a:latin typeface="Calibri"/>
                <a:ea typeface="+mn-ea"/>
                <a:cs typeface="+mn-cs"/>
              </a:rPr>
              <a:t>Kim HY et al. Nat Immunol. 2010;11(7)577–584; 5. </a:t>
            </a:r>
            <a:r>
              <a:rPr kumimoji="0" lang="en-GB" sz="800" b="0" i="0" u="none" strike="noStrike" kern="1200" cap="none" spc="20" normalizeH="0" baseline="0" noProof="0">
                <a:ln>
                  <a:noFill/>
                </a:ln>
                <a:solidFill>
                  <a:srgbClr val="656665"/>
                </a:solidFill>
                <a:effectLst/>
                <a:uLnTx/>
                <a:uFillTx/>
                <a:latin typeface="Calibri"/>
                <a:ea typeface="+mn-ea"/>
                <a:cs typeface="+mn-cs"/>
              </a:rPr>
              <a:t>Luo W, et al. Front Immunol. 2022;13:974066.</a:t>
            </a:r>
          </a:p>
        </p:txBody>
      </p:sp>
      <p:grpSp>
        <p:nvGrpSpPr>
          <p:cNvPr id="10" name="Group 9">
            <a:extLst>
              <a:ext uri="{FF2B5EF4-FFF2-40B4-BE49-F238E27FC236}">
                <a16:creationId xmlns:a16="http://schemas.microsoft.com/office/drawing/2014/main" id="{BCBC8126-C38A-A53F-010C-2DE1CB8A6132}"/>
              </a:ext>
            </a:extLst>
          </p:cNvPr>
          <p:cNvGrpSpPr/>
          <p:nvPr/>
        </p:nvGrpSpPr>
        <p:grpSpPr>
          <a:xfrm>
            <a:off x="11465076" y="1157906"/>
            <a:ext cx="621053" cy="621053"/>
            <a:chOff x="8845740" y="1471144"/>
            <a:chExt cx="621053" cy="621053"/>
          </a:xfrm>
        </p:grpSpPr>
        <p:sp>
          <p:nvSpPr>
            <p:cNvPr id="12" name="Oval 11">
              <a:extLst>
                <a:ext uri="{FF2B5EF4-FFF2-40B4-BE49-F238E27FC236}">
                  <a16:creationId xmlns:a16="http://schemas.microsoft.com/office/drawing/2014/main" id="{DE75AE53-7D00-EAC5-69AF-9E5B0363A24E}"/>
                </a:ext>
              </a:extLst>
            </p:cNvPr>
            <p:cNvSpPr>
              <a:spLocks noChangeAspect="1"/>
            </p:cNvSpPr>
            <p:nvPr/>
          </p:nvSpPr>
          <p:spPr>
            <a:xfrm>
              <a:off x="8904267" y="1527003"/>
              <a:ext cx="504000" cy="504000"/>
            </a:xfrm>
            <a:prstGeom prst="ellipse">
              <a:avLst/>
            </a:prstGeom>
            <a:solidFill>
              <a:srgbClr val="59099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3">
              <a:hlinkClick r:id="rId12" action="ppaction://hlinksldjump"/>
              <a:extLst>
                <a:ext uri="{FF2B5EF4-FFF2-40B4-BE49-F238E27FC236}">
                  <a16:creationId xmlns:a16="http://schemas.microsoft.com/office/drawing/2014/main" id="{A8087145-BE54-089A-E981-F48900D59E4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8845740" y="1471144"/>
              <a:ext cx="621053" cy="621053"/>
            </a:xfrm>
            <a:prstGeom prst="rect">
              <a:avLst/>
            </a:prstGeom>
          </p:spPr>
        </p:pic>
      </p:grpSp>
    </p:spTree>
    <p:extLst>
      <p:ext uri="{BB962C8B-B14F-4D97-AF65-F5344CB8AC3E}">
        <p14:creationId xmlns:p14="http://schemas.microsoft.com/office/powerpoint/2010/main" val="36344403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FA0381E9-2726-A017-9013-9BB5986814A0}"/>
              </a:ext>
            </a:extLst>
          </p:cNvPr>
          <p:cNvSpPr txBox="1"/>
          <p:nvPr/>
        </p:nvSpPr>
        <p:spPr>
          <a:xfrm>
            <a:off x="9496222" y="4608408"/>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24" name="TextBox 23">
            <a:extLst>
              <a:ext uri="{FF2B5EF4-FFF2-40B4-BE49-F238E27FC236}">
                <a16:creationId xmlns:a16="http://schemas.microsoft.com/office/drawing/2014/main" id="{8B617D86-D67C-8443-6891-AA0BB9C1468D}"/>
              </a:ext>
            </a:extLst>
          </p:cNvPr>
          <p:cNvSpPr txBox="1"/>
          <p:nvPr/>
        </p:nvSpPr>
        <p:spPr>
          <a:xfrm>
            <a:off x="8832419" y="4129627"/>
            <a:ext cx="278923"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sp>
        <p:nvSpPr>
          <p:cNvPr id="8" name="Footer Placeholder 1">
            <a:extLst>
              <a:ext uri="{FF2B5EF4-FFF2-40B4-BE49-F238E27FC236}">
                <a16:creationId xmlns:a16="http://schemas.microsoft.com/office/drawing/2014/main" id="{DC212232-7D55-12F2-0080-37DD9D701BDF}"/>
              </a:ext>
            </a:extLst>
          </p:cNvPr>
          <p:cNvSpPr>
            <a:spLocks noGrp="1"/>
          </p:cNvSpPr>
          <p:nvPr>
            <p:ph type="ftr" sz="quarter" idx="11"/>
          </p:nvPr>
        </p:nvSpPr>
        <p:spPr>
          <a:xfrm>
            <a:off x="551118" y="5463418"/>
            <a:ext cx="10312790" cy="1335150"/>
          </a:xfrm>
        </p:spPr>
        <p:txBody>
          <a:bodyPr/>
          <a:lstStyle/>
          <a:p>
            <a:pPr>
              <a:lnSpc>
                <a:spcPct val="107000"/>
              </a:lnSpc>
              <a:spcAft>
                <a:spcPts val="800"/>
              </a:spcAft>
            </a:pPr>
            <a:br>
              <a:rPr lang="en-GB" sz="750" b="1" dirty="0"/>
            </a:br>
            <a:br>
              <a:rPr lang="en-GB" sz="750" b="1" dirty="0"/>
            </a:br>
            <a:br>
              <a:rPr lang="en-GB" sz="750" dirty="0"/>
            </a:br>
            <a:r>
              <a:rPr lang="en-GB" sz="750" b="1" dirty="0"/>
              <a:t>Mechanisms underlying non-eosinophilic inflammation in asthma and the relevance of TSLP in its potential effects on macrophages both require further elucidation. The information presented in this image has been simplified for illustration purposes only and does not imply clinical benefit or relevance. </a:t>
            </a:r>
            <a:r>
              <a:rPr lang="en-GB" sz="750" dirty="0"/>
              <a:t>Figure adapted from Gauvreau GM, et al. Expert </a:t>
            </a:r>
            <a:r>
              <a:rPr lang="en-GB" sz="750" dirty="0" err="1"/>
              <a:t>Opin</a:t>
            </a:r>
            <a:r>
              <a:rPr lang="en-GB" sz="750" dirty="0"/>
              <a:t> </a:t>
            </a:r>
            <a:r>
              <a:rPr lang="en-GB" sz="750" dirty="0" err="1"/>
              <a:t>Ther</a:t>
            </a:r>
            <a:r>
              <a:rPr lang="en-GB" sz="750" dirty="0"/>
              <a:t> Targets. 2020;24:777–792, which was based on </a:t>
            </a:r>
            <a:r>
              <a:rPr lang="en-GB" sz="750" dirty="0" err="1"/>
              <a:t>Brusselle</a:t>
            </a:r>
            <a:r>
              <a:rPr lang="en-GB" sz="750" dirty="0"/>
              <a:t> G, </a:t>
            </a:r>
            <a:r>
              <a:rPr lang="en-GB" sz="750" dirty="0" err="1"/>
              <a:t>Bracke</a:t>
            </a:r>
            <a:r>
              <a:rPr lang="en-GB" sz="750" dirty="0"/>
              <a:t> K. Ann Am </a:t>
            </a:r>
            <a:r>
              <a:rPr lang="en-GB" sz="750" dirty="0" err="1"/>
              <a:t>Thorac</a:t>
            </a:r>
            <a:r>
              <a:rPr lang="en-GB" sz="750" dirty="0"/>
              <a:t> Soc. 2014;11:S322–S328, </a:t>
            </a:r>
            <a:r>
              <a:rPr lang="en-GB" sz="750" dirty="0" err="1"/>
              <a:t>Brusselle</a:t>
            </a:r>
            <a:r>
              <a:rPr lang="en-GB" sz="750" dirty="0"/>
              <a:t> G, et al. Nat Med. 2013;19:977–979; Lambrecht BN, Hammad H. Nat Immunol. 2015;16:45–56; and </a:t>
            </a:r>
            <a:r>
              <a:rPr lang="en-GB" sz="750" dirty="0" err="1">
                <a:effectLst/>
                <a:latin typeface="Calibri"/>
                <a:ea typeface="Calibri" panose="020F0502020204030204" pitchFamily="34" charset="0"/>
                <a:cs typeface="Times New Roman"/>
              </a:rPr>
              <a:t>Brightling</a:t>
            </a:r>
            <a:r>
              <a:rPr lang="en-GB" sz="750" dirty="0">
                <a:effectLst/>
                <a:latin typeface="Calibri"/>
                <a:ea typeface="Calibri" panose="020F0502020204030204" pitchFamily="34" charset="0"/>
                <a:cs typeface="Times New Roman"/>
              </a:rPr>
              <a:t> CE, et al. N </a:t>
            </a:r>
            <a:r>
              <a:rPr lang="en-GB" sz="750" dirty="0" err="1">
                <a:effectLst/>
                <a:latin typeface="Calibri"/>
                <a:ea typeface="Calibri" panose="020F0502020204030204" pitchFamily="34" charset="0"/>
                <a:cs typeface="Times New Roman"/>
              </a:rPr>
              <a:t>Engl</a:t>
            </a:r>
            <a:r>
              <a:rPr lang="en-GB" sz="750" dirty="0">
                <a:effectLst/>
                <a:latin typeface="Calibri"/>
                <a:ea typeface="Calibri" panose="020F0502020204030204" pitchFamily="34" charset="0"/>
                <a:cs typeface="Times New Roman"/>
              </a:rPr>
              <a:t> J Med. 2021;385(18):1669–1679. Additional figure adaptations</a:t>
            </a:r>
            <a:r>
              <a:rPr lang="en-GB" sz="750" dirty="0">
                <a:latin typeface="Calibri"/>
                <a:ea typeface="Calibri" panose="020F0502020204030204" pitchFamily="34" charset="0"/>
                <a:cs typeface="Times New Roman"/>
              </a:rPr>
              <a:t> from Davis JD, et al. Mucosal Immunol. 2021;14:978–990. </a:t>
            </a:r>
            <a:r>
              <a:rPr lang="en-GB" sz="750" dirty="0"/>
              <a:t>*Blockade of TSLP has suggested inhibition of pathways beyond type 2 inflammation. More recent evidence also suggests that Th1/17-driven neutrophilic pathways may not be key drivers of this type of inflammation.</a:t>
            </a:r>
            <a:r>
              <a:rPr lang="en-GB" sz="750" baseline="30000" dirty="0"/>
              <a:t>17–19</a:t>
            </a:r>
            <a:r>
              <a:rPr lang="en-GB" sz="750" dirty="0"/>
              <a:t> </a:t>
            </a:r>
            <a:r>
              <a:rPr lang="en-GB" sz="750" b="1" dirty="0"/>
              <a:t>Abbreviations</a:t>
            </a:r>
            <a:r>
              <a:rPr lang="en-GB" sz="750" dirty="0"/>
              <a:t>: </a:t>
            </a:r>
            <a:r>
              <a:rPr lang="en-GB" sz="750" dirty="0" err="1"/>
              <a:t>IgE</a:t>
            </a:r>
            <a:r>
              <a:rPr lang="en-GB" sz="750" dirty="0"/>
              <a:t>, immunoglobulin E; IL, interleukin; ILC2, type 2 innate lymphoid cell; T2, type 2; Th, T helper; TSLP, thymic stromal lymphopoietin. </a:t>
            </a:r>
            <a:r>
              <a:rPr lang="en-GB" sz="750" b="1" dirty="0"/>
              <a:t>References</a:t>
            </a:r>
            <a:r>
              <a:rPr lang="en-GB" sz="750" dirty="0"/>
              <a:t>: 1. Gauvreau GM, et al. Expert </a:t>
            </a:r>
            <a:r>
              <a:rPr lang="en-GB" sz="750" dirty="0" err="1"/>
              <a:t>Opin</a:t>
            </a:r>
            <a:r>
              <a:rPr lang="en-GB" sz="750" dirty="0"/>
              <a:t> </a:t>
            </a:r>
            <a:r>
              <a:rPr lang="en-GB" sz="750" dirty="0" err="1"/>
              <a:t>Ther</a:t>
            </a:r>
            <a:r>
              <a:rPr lang="en-GB" sz="750" dirty="0"/>
              <a:t> Targets. 2020;24:777–792; 2. </a:t>
            </a:r>
            <a:r>
              <a:rPr lang="en-GB" sz="750" dirty="0" err="1"/>
              <a:t>Porsbjerg</a:t>
            </a:r>
            <a:r>
              <a:rPr lang="en-GB" sz="750" dirty="0"/>
              <a:t> CM, et al. </a:t>
            </a:r>
            <a:r>
              <a:rPr lang="en-GB" sz="750" dirty="0" err="1"/>
              <a:t>Eur</a:t>
            </a:r>
            <a:r>
              <a:rPr lang="en-GB" sz="750" dirty="0"/>
              <a:t> Respir J. 2020;56:2000260; 3. Roan F, et al. J Clin Invest. 2019;129:1441–1451; 4. </a:t>
            </a:r>
            <a:r>
              <a:rPr lang="en-GB" sz="750" dirty="0" err="1"/>
              <a:t>Varricchi</a:t>
            </a:r>
            <a:r>
              <a:rPr lang="en-GB" sz="750" dirty="0"/>
              <a:t> G, et al. Front Immunol. 2018;9:1595; 5. Altman MC, et al. J Clin Invest. 2019;129:4979–4991; 6. </a:t>
            </a:r>
            <a:r>
              <a:rPr lang="en-GB" sz="750" dirty="0" err="1"/>
              <a:t>Allakhverdi</a:t>
            </a:r>
            <a:r>
              <a:rPr lang="en-GB" sz="750" dirty="0"/>
              <a:t> Z, et al. J Exp Med. 2007;204:253–258; 7. Kato A, et al. J Immunol. 2007;179:1080–1087; 8. </a:t>
            </a:r>
            <a:r>
              <a:rPr lang="en-GB" sz="750" dirty="0" err="1"/>
              <a:t>Kouzaki</a:t>
            </a:r>
            <a:r>
              <a:rPr lang="en-GB" sz="750" dirty="0"/>
              <a:t> H, et al. J Immunol. 2009;183(2)1427–1434; 9. Cohn L. J Clin Invest. 2006;116(2):306–308; 10. </a:t>
            </a:r>
            <a:r>
              <a:rPr lang="en-GB" sz="750" dirty="0" err="1"/>
              <a:t>Brusselle</a:t>
            </a:r>
            <a:r>
              <a:rPr lang="en-GB" sz="750" dirty="0"/>
              <a:t> GG and </a:t>
            </a:r>
            <a:r>
              <a:rPr lang="en-GB" sz="750" dirty="0" err="1"/>
              <a:t>Koppelman</a:t>
            </a:r>
            <a:r>
              <a:rPr lang="en-GB" sz="750" dirty="0"/>
              <a:t> GH. N </a:t>
            </a:r>
            <a:r>
              <a:rPr lang="en-GB" sz="750" dirty="0" err="1"/>
              <a:t>Engl</a:t>
            </a:r>
            <a:r>
              <a:rPr lang="en-GB" sz="750" dirty="0"/>
              <a:t> J Med. 2022;386(2):157–171; 11. </a:t>
            </a:r>
            <a:r>
              <a:rPr lang="en-US" sz="750" dirty="0"/>
              <a:t>Janeway ICA et al. Immunobiology: The Immune System in Health and Disease. 5th edition. New York: Garland Science; 2001. Glossary. Available from: https://www.ncbi.nlm.nih.gov/books/NBK10759/; 12. </a:t>
            </a:r>
            <a:r>
              <a:rPr lang="en-GB" sz="750" dirty="0"/>
              <a:t>Davis JD and </a:t>
            </a:r>
            <a:r>
              <a:rPr lang="en-GB" sz="750" dirty="0" err="1"/>
              <a:t>Wypych</a:t>
            </a:r>
            <a:r>
              <a:rPr lang="en-GB" sz="750" dirty="0"/>
              <a:t> TP. Mucosal Immunology. 2021;14:978–990; 13. </a:t>
            </a:r>
            <a:r>
              <a:rPr lang="en-GB" sz="750" dirty="0" err="1">
                <a:effectLst/>
                <a:latin typeface="Calibri"/>
                <a:ea typeface="Calibri" panose="020F0502020204030204" pitchFamily="34" charset="0"/>
                <a:cs typeface="Times New Roman"/>
              </a:rPr>
              <a:t>Brightling</a:t>
            </a:r>
            <a:r>
              <a:rPr lang="en-GB" sz="750" dirty="0">
                <a:effectLst/>
                <a:latin typeface="Calibri"/>
                <a:ea typeface="Calibri" panose="020F0502020204030204" pitchFamily="34" charset="0"/>
                <a:cs typeface="Times New Roman"/>
              </a:rPr>
              <a:t> CE, et al. N </a:t>
            </a:r>
            <a:r>
              <a:rPr lang="en-GB" sz="750" dirty="0" err="1">
                <a:effectLst/>
                <a:latin typeface="Calibri"/>
                <a:ea typeface="Calibri" panose="020F0502020204030204" pitchFamily="34" charset="0"/>
                <a:cs typeface="Times New Roman"/>
              </a:rPr>
              <a:t>Engl</a:t>
            </a:r>
            <a:r>
              <a:rPr lang="en-GB" sz="750" dirty="0">
                <a:effectLst/>
                <a:latin typeface="Calibri"/>
                <a:ea typeface="Calibri" panose="020F0502020204030204" pitchFamily="34" charset="0"/>
                <a:cs typeface="Times New Roman"/>
              </a:rPr>
              <a:t> J Med. 2002; 346:1699–1705; 14. </a:t>
            </a:r>
            <a:r>
              <a:rPr lang="da-DK" sz="750" dirty="0">
                <a:effectLst/>
                <a:latin typeface="Calibri"/>
                <a:ea typeface="Calibri" panose="020F0502020204030204" pitchFamily="34" charset="0"/>
                <a:cs typeface="Times New Roman"/>
              </a:rPr>
              <a:t>Begueret H, et al. Thorax. 2007;62:8–15; 15. Krystel-Whittemore M, et al. Front Immunol. 2016;6:620; 16. </a:t>
            </a:r>
            <a:r>
              <a:rPr kumimoji="0" lang="en-GB" sz="750" b="0" i="0" u="none" strike="noStrike" kern="1200" cap="none" spc="20" normalizeH="0" baseline="0" noProof="0" dirty="0">
                <a:ln>
                  <a:noFill/>
                </a:ln>
                <a:solidFill>
                  <a:srgbClr val="656665"/>
                </a:solidFill>
                <a:effectLst/>
                <a:uLnTx/>
                <a:uFillTx/>
                <a:latin typeface="Calibri"/>
                <a:ea typeface="+mn-ea"/>
                <a:cs typeface="+mn-cs"/>
              </a:rPr>
              <a:t>Gao H et al. J Immunol Res. 2017;3743048; </a:t>
            </a:r>
            <a:r>
              <a:rPr lang="en-GB" sz="750" dirty="0">
                <a:solidFill>
                  <a:srgbClr val="656665"/>
                </a:solidFill>
                <a:latin typeface="Calibri"/>
              </a:rPr>
              <a:t>17. Diver S, et al. Lancet Respir Med. 2021;9(11):1299–1312; 18. </a:t>
            </a:r>
            <a:r>
              <a:rPr lang="en-GB" sz="750" dirty="0" err="1">
                <a:solidFill>
                  <a:srgbClr val="656665"/>
                </a:solidFill>
                <a:latin typeface="Calibri"/>
              </a:rPr>
              <a:t>Sverrild</a:t>
            </a:r>
            <a:r>
              <a:rPr lang="en-GB" sz="750" dirty="0">
                <a:solidFill>
                  <a:srgbClr val="656665"/>
                </a:solidFill>
                <a:latin typeface="Calibri"/>
              </a:rPr>
              <a:t> A, et al. </a:t>
            </a:r>
            <a:r>
              <a:rPr lang="en-GB" sz="750" dirty="0" err="1">
                <a:solidFill>
                  <a:srgbClr val="656665"/>
                </a:solidFill>
                <a:latin typeface="Calibri"/>
              </a:rPr>
              <a:t>Eur</a:t>
            </a:r>
            <a:r>
              <a:rPr lang="en-GB" sz="750" dirty="0">
                <a:solidFill>
                  <a:srgbClr val="656665"/>
                </a:solidFill>
                <a:latin typeface="Calibri"/>
              </a:rPr>
              <a:t> Respir J. 2022;59:2101296; 19. </a:t>
            </a:r>
            <a:r>
              <a:rPr lang="en-GB" sz="750" dirty="0" err="1">
                <a:solidFill>
                  <a:srgbClr val="656665"/>
                </a:solidFill>
                <a:latin typeface="Calibri"/>
              </a:rPr>
              <a:t>Brightling</a:t>
            </a:r>
            <a:r>
              <a:rPr lang="en-GB" sz="750" dirty="0">
                <a:solidFill>
                  <a:srgbClr val="656665"/>
                </a:solidFill>
                <a:latin typeface="Calibri"/>
              </a:rPr>
              <a:t> CE, et al. N Eng J Med. 2021;385:1669-1679. </a:t>
            </a:r>
            <a:br>
              <a:rPr lang="en-GB" sz="750" dirty="0">
                <a:highlight>
                  <a:srgbClr val="FFFF00"/>
                </a:highlight>
              </a:rPr>
            </a:br>
            <a:r>
              <a:rPr lang="en-GB" altLang="zh-CN" sz="700" dirty="0"/>
              <a:t>CN-</a:t>
            </a:r>
            <a:r>
              <a:rPr lang="en-US" altLang="zh-CN" sz="700" dirty="0"/>
              <a:t>142657</a:t>
            </a:r>
            <a:r>
              <a:rPr lang="en-GB" altLang="zh-CN" sz="700" dirty="0"/>
              <a:t> | </a:t>
            </a:r>
            <a:r>
              <a:rPr lang="en-US" altLang="zh-CN" sz="700" dirty="0"/>
              <a:t>DECEMBER</a:t>
            </a:r>
            <a:r>
              <a:rPr lang="en-GB" altLang="zh-CN" sz="700" dirty="0"/>
              <a:t> 2024</a:t>
            </a:r>
          </a:p>
        </p:txBody>
      </p:sp>
      <p:pic>
        <p:nvPicPr>
          <p:cNvPr id="18" name="Picture 17">
            <a:extLst>
              <a:ext uri="{FF2B5EF4-FFF2-40B4-BE49-F238E27FC236}">
                <a16:creationId xmlns:a16="http://schemas.microsoft.com/office/drawing/2014/main" id="{34ACA358-4AEB-1B96-857D-653555EEECE5}"/>
              </a:ext>
            </a:extLst>
          </p:cNvPr>
          <p:cNvPicPr>
            <a:picLocks noChangeAspect="1"/>
          </p:cNvPicPr>
          <p:nvPr/>
        </p:nvPicPr>
        <p:blipFill>
          <a:blip r:embed="rId3"/>
          <a:stretch>
            <a:fillRect/>
          </a:stretch>
        </p:blipFill>
        <p:spPr>
          <a:xfrm>
            <a:off x="1108427" y="1249014"/>
            <a:ext cx="9321592" cy="3444539"/>
          </a:xfrm>
          <a:prstGeom prst="rect">
            <a:avLst/>
          </a:prstGeom>
        </p:spPr>
      </p:pic>
      <p:sp>
        <p:nvSpPr>
          <p:cNvPr id="15" name="TextBox 14">
            <a:extLst>
              <a:ext uri="{FF2B5EF4-FFF2-40B4-BE49-F238E27FC236}">
                <a16:creationId xmlns:a16="http://schemas.microsoft.com/office/drawing/2014/main" id="{13650DA1-1EA6-52ED-5165-18E1A5D297F2}"/>
              </a:ext>
            </a:extLst>
          </p:cNvPr>
          <p:cNvSpPr txBox="1"/>
          <p:nvPr/>
        </p:nvSpPr>
        <p:spPr>
          <a:xfrm>
            <a:off x="9576028" y="2181074"/>
            <a:ext cx="51457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Goblet cell</a:t>
            </a:r>
          </a:p>
        </p:txBody>
      </p:sp>
      <p:sp>
        <p:nvSpPr>
          <p:cNvPr id="16" name="TextBox 15">
            <a:extLst>
              <a:ext uri="{FF2B5EF4-FFF2-40B4-BE49-F238E27FC236}">
                <a16:creationId xmlns:a16="http://schemas.microsoft.com/office/drawing/2014/main" id="{94025734-7348-1B42-57F3-9B85E8994295}"/>
              </a:ext>
            </a:extLst>
          </p:cNvPr>
          <p:cNvSpPr txBox="1"/>
          <p:nvPr/>
        </p:nvSpPr>
        <p:spPr>
          <a:xfrm>
            <a:off x="8863209" y="2181074"/>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17" name="TextBox 16">
            <a:extLst>
              <a:ext uri="{FF2B5EF4-FFF2-40B4-BE49-F238E27FC236}">
                <a16:creationId xmlns:a16="http://schemas.microsoft.com/office/drawing/2014/main" id="{72AA9DC9-8DF9-7B68-0ABE-6CC31F361580}"/>
              </a:ext>
            </a:extLst>
          </p:cNvPr>
          <p:cNvSpPr txBox="1"/>
          <p:nvPr/>
        </p:nvSpPr>
        <p:spPr>
          <a:xfrm>
            <a:off x="7538482" y="2220830"/>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Tuft cell</a:t>
            </a:r>
          </a:p>
        </p:txBody>
      </p:sp>
      <p:pic>
        <p:nvPicPr>
          <p:cNvPr id="21" name="Picture 12">
            <a:extLst>
              <a:ext uri="{FF2B5EF4-FFF2-40B4-BE49-F238E27FC236}">
                <a16:creationId xmlns:a16="http://schemas.microsoft.com/office/drawing/2014/main" id="{1E825F3C-A05A-F9C5-1546-87EC2AF0BC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556"/>
          <a:stretch/>
        </p:blipFill>
        <p:spPr bwMode="auto">
          <a:xfrm>
            <a:off x="0" y="1951931"/>
            <a:ext cx="1254141" cy="282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a:extLst>
              <a:ext uri="{FF2B5EF4-FFF2-40B4-BE49-F238E27FC236}">
                <a16:creationId xmlns:a16="http://schemas.microsoft.com/office/drawing/2014/main" id="{FA79FF24-2831-88FA-F027-13D2FFFFD5E2}"/>
              </a:ext>
            </a:extLst>
          </p:cNvPr>
          <p:cNvPicPr>
            <a:picLocks noChangeAspect="1"/>
          </p:cNvPicPr>
          <p:nvPr/>
        </p:nvPicPr>
        <p:blipFill>
          <a:blip r:embed="rId5"/>
          <a:stretch>
            <a:fillRect/>
          </a:stretch>
        </p:blipFill>
        <p:spPr>
          <a:xfrm>
            <a:off x="2511903" y="4739941"/>
            <a:ext cx="8061297" cy="426747"/>
          </a:xfrm>
          <a:prstGeom prst="rect">
            <a:avLst/>
          </a:prstGeom>
        </p:spPr>
      </p:pic>
      <p:grpSp>
        <p:nvGrpSpPr>
          <p:cNvPr id="61" name="Group 60">
            <a:extLst>
              <a:ext uri="{FF2B5EF4-FFF2-40B4-BE49-F238E27FC236}">
                <a16:creationId xmlns:a16="http://schemas.microsoft.com/office/drawing/2014/main" id="{36B9BE2B-332A-C6F7-E188-00F53EE2966E}"/>
              </a:ext>
            </a:extLst>
          </p:cNvPr>
          <p:cNvGrpSpPr/>
          <p:nvPr/>
        </p:nvGrpSpPr>
        <p:grpSpPr>
          <a:xfrm>
            <a:off x="1429449" y="3311834"/>
            <a:ext cx="990108" cy="1228226"/>
            <a:chOff x="1340815" y="3354727"/>
            <a:chExt cx="990088" cy="1228201"/>
          </a:xfrm>
        </p:grpSpPr>
        <p:sp>
          <p:nvSpPr>
            <p:cNvPr id="2497" name="Freeform 2436">
              <a:extLst>
                <a:ext uri="{FF2B5EF4-FFF2-40B4-BE49-F238E27FC236}">
                  <a16:creationId xmlns:a16="http://schemas.microsoft.com/office/drawing/2014/main" id="{1EEB372B-D232-53FE-781A-8958E2436234}"/>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8" name="Freeform 2438">
              <a:extLst>
                <a:ext uri="{FF2B5EF4-FFF2-40B4-BE49-F238E27FC236}">
                  <a16:creationId xmlns:a16="http://schemas.microsoft.com/office/drawing/2014/main" id="{2B565085-0676-924A-B74E-A72DE874DBDA}"/>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63" name="Group 62">
            <a:extLst>
              <a:ext uri="{FF2B5EF4-FFF2-40B4-BE49-F238E27FC236}">
                <a16:creationId xmlns:a16="http://schemas.microsoft.com/office/drawing/2014/main" id="{89483CD2-663B-C1FC-5FF4-FE87CAAC5146}"/>
              </a:ext>
            </a:extLst>
          </p:cNvPr>
          <p:cNvGrpSpPr/>
          <p:nvPr/>
        </p:nvGrpSpPr>
        <p:grpSpPr>
          <a:xfrm rot="16200000">
            <a:off x="1429450" y="1949595"/>
            <a:ext cx="990108" cy="1228226"/>
            <a:chOff x="1340815" y="3354727"/>
            <a:chExt cx="990088" cy="1228201"/>
          </a:xfrm>
        </p:grpSpPr>
        <p:sp>
          <p:nvSpPr>
            <p:cNvPr id="2495" name="Freeform 2491">
              <a:extLst>
                <a:ext uri="{FF2B5EF4-FFF2-40B4-BE49-F238E27FC236}">
                  <a16:creationId xmlns:a16="http://schemas.microsoft.com/office/drawing/2014/main" id="{F2BD4B2B-4985-C746-B328-CFB19726DDA6}"/>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6" name="Freeform 2499">
              <a:extLst>
                <a:ext uri="{FF2B5EF4-FFF2-40B4-BE49-F238E27FC236}">
                  <a16:creationId xmlns:a16="http://schemas.microsoft.com/office/drawing/2014/main" id="{23F1DF92-00B6-67EB-50EF-D92CA3427562}"/>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29" name="TextBox 128">
            <a:extLst>
              <a:ext uri="{FF2B5EF4-FFF2-40B4-BE49-F238E27FC236}">
                <a16:creationId xmlns:a16="http://schemas.microsoft.com/office/drawing/2014/main" id="{EAB83B4C-30C8-2D9D-8467-F1893E5E65EB}"/>
              </a:ext>
            </a:extLst>
          </p:cNvPr>
          <p:cNvSpPr txBox="1"/>
          <p:nvPr/>
        </p:nvSpPr>
        <p:spPr>
          <a:xfrm>
            <a:off x="2352788" y="1531477"/>
            <a:ext cx="605947" cy="16158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Epithelium</a:t>
            </a:r>
          </a:p>
        </p:txBody>
      </p:sp>
      <p:sp>
        <p:nvSpPr>
          <p:cNvPr id="130" name="TextBox 129">
            <a:extLst>
              <a:ext uri="{FF2B5EF4-FFF2-40B4-BE49-F238E27FC236}">
                <a16:creationId xmlns:a16="http://schemas.microsoft.com/office/drawing/2014/main" id="{BEB7D6AB-86FA-06F5-F1AC-FB1B877A87B7}"/>
              </a:ext>
            </a:extLst>
          </p:cNvPr>
          <p:cNvSpPr txBox="1"/>
          <p:nvPr/>
        </p:nvSpPr>
        <p:spPr>
          <a:xfrm>
            <a:off x="3240103" y="1149911"/>
            <a:ext cx="4488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Allergens</a:t>
            </a:r>
          </a:p>
        </p:txBody>
      </p:sp>
      <p:sp>
        <p:nvSpPr>
          <p:cNvPr id="131" name="TextBox 130">
            <a:extLst>
              <a:ext uri="{FF2B5EF4-FFF2-40B4-BE49-F238E27FC236}">
                <a16:creationId xmlns:a16="http://schemas.microsoft.com/office/drawing/2014/main" id="{F8911E8A-B2E7-6EC4-26E6-6270572B4745}"/>
              </a:ext>
            </a:extLst>
          </p:cNvPr>
          <p:cNvSpPr txBox="1"/>
          <p:nvPr/>
        </p:nvSpPr>
        <p:spPr>
          <a:xfrm>
            <a:off x="3879365" y="1149911"/>
            <a:ext cx="46969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Cytokines</a:t>
            </a:r>
          </a:p>
        </p:txBody>
      </p:sp>
      <p:sp>
        <p:nvSpPr>
          <p:cNvPr id="132" name="TextBox 131">
            <a:extLst>
              <a:ext uri="{FF2B5EF4-FFF2-40B4-BE49-F238E27FC236}">
                <a16:creationId xmlns:a16="http://schemas.microsoft.com/office/drawing/2014/main" id="{BE056434-2477-FF93-45C9-0E9BF7B49BBF}"/>
              </a:ext>
            </a:extLst>
          </p:cNvPr>
          <p:cNvSpPr txBox="1"/>
          <p:nvPr/>
        </p:nvSpPr>
        <p:spPr>
          <a:xfrm>
            <a:off x="4545877" y="1149911"/>
            <a:ext cx="2612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Fungi</a:t>
            </a:r>
          </a:p>
        </p:txBody>
      </p:sp>
      <p:sp>
        <p:nvSpPr>
          <p:cNvPr id="133" name="TextBox 132">
            <a:extLst>
              <a:ext uri="{FF2B5EF4-FFF2-40B4-BE49-F238E27FC236}">
                <a16:creationId xmlns:a16="http://schemas.microsoft.com/office/drawing/2014/main" id="{54E0F28F-1789-E27F-CB62-8E81ACF13E56}"/>
              </a:ext>
            </a:extLst>
          </p:cNvPr>
          <p:cNvSpPr txBox="1"/>
          <p:nvPr/>
        </p:nvSpPr>
        <p:spPr>
          <a:xfrm>
            <a:off x="2353065" y="2383753"/>
            <a:ext cx="229235"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34" name="TextBox 133">
            <a:extLst>
              <a:ext uri="{FF2B5EF4-FFF2-40B4-BE49-F238E27FC236}">
                <a16:creationId xmlns:a16="http://schemas.microsoft.com/office/drawing/2014/main" id="{7790D845-C1F4-9DC1-64EA-1531AA47C8D2}"/>
              </a:ext>
            </a:extLst>
          </p:cNvPr>
          <p:cNvSpPr txBox="1"/>
          <p:nvPr/>
        </p:nvSpPr>
        <p:spPr>
          <a:xfrm>
            <a:off x="3259300" y="2219072"/>
            <a:ext cx="190762" cy="23083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p:txBody>
      </p:sp>
      <p:sp>
        <p:nvSpPr>
          <p:cNvPr id="135" name="TextBox 134">
            <a:extLst>
              <a:ext uri="{FF2B5EF4-FFF2-40B4-BE49-F238E27FC236}">
                <a16:creationId xmlns:a16="http://schemas.microsoft.com/office/drawing/2014/main" id="{C10D4BB3-1D43-FACB-0A4B-0FB1430E7E8C}"/>
              </a:ext>
            </a:extLst>
          </p:cNvPr>
          <p:cNvSpPr txBox="1"/>
          <p:nvPr/>
        </p:nvSpPr>
        <p:spPr>
          <a:xfrm>
            <a:off x="2901642" y="2649934"/>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36" name="TextBox 135">
            <a:extLst>
              <a:ext uri="{FF2B5EF4-FFF2-40B4-BE49-F238E27FC236}">
                <a16:creationId xmlns:a16="http://schemas.microsoft.com/office/drawing/2014/main" id="{EEBFABFB-BA05-4348-8093-268782D4279F}"/>
              </a:ext>
            </a:extLst>
          </p:cNvPr>
          <p:cNvSpPr txBox="1"/>
          <p:nvPr/>
        </p:nvSpPr>
        <p:spPr>
          <a:xfrm>
            <a:off x="4490892"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IL-25</a:t>
            </a:r>
          </a:p>
        </p:txBody>
      </p:sp>
      <p:sp>
        <p:nvSpPr>
          <p:cNvPr id="138" name="TextBox 137">
            <a:extLst>
              <a:ext uri="{FF2B5EF4-FFF2-40B4-BE49-F238E27FC236}">
                <a16:creationId xmlns:a16="http://schemas.microsoft.com/office/drawing/2014/main" id="{9B33153D-FAB2-C724-353C-D95F6AE4DF1E}"/>
              </a:ext>
            </a:extLst>
          </p:cNvPr>
          <p:cNvSpPr txBox="1"/>
          <p:nvPr/>
        </p:nvSpPr>
        <p:spPr>
          <a:xfrm>
            <a:off x="4152617" y="2757251"/>
            <a:ext cx="3991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Basophil</a:t>
            </a:r>
          </a:p>
        </p:txBody>
      </p:sp>
      <p:sp>
        <p:nvSpPr>
          <p:cNvPr id="139" name="TextBox 138">
            <a:extLst>
              <a:ext uri="{FF2B5EF4-FFF2-40B4-BE49-F238E27FC236}">
                <a16:creationId xmlns:a16="http://schemas.microsoft.com/office/drawing/2014/main" id="{38440A5D-6BC2-6397-B464-D80409700EA9}"/>
              </a:ext>
            </a:extLst>
          </p:cNvPr>
          <p:cNvSpPr txBox="1"/>
          <p:nvPr/>
        </p:nvSpPr>
        <p:spPr>
          <a:xfrm>
            <a:off x="5272911" y="2697503"/>
            <a:ext cx="61717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Dendritic cell</a:t>
            </a:r>
          </a:p>
        </p:txBody>
      </p:sp>
      <p:sp>
        <p:nvSpPr>
          <p:cNvPr id="140" name="TextBox 139">
            <a:extLst>
              <a:ext uri="{FF2B5EF4-FFF2-40B4-BE49-F238E27FC236}">
                <a16:creationId xmlns:a16="http://schemas.microsoft.com/office/drawing/2014/main" id="{7DB8BA8A-3DDA-AC78-E3A1-9637FF9A6A3C}"/>
              </a:ext>
            </a:extLst>
          </p:cNvPr>
          <p:cNvSpPr txBox="1"/>
          <p:nvPr/>
        </p:nvSpPr>
        <p:spPr>
          <a:xfrm>
            <a:off x="5190770" y="2860070"/>
            <a:ext cx="266103"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Naïve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T cell</a:t>
            </a:r>
          </a:p>
        </p:txBody>
      </p:sp>
      <p:sp>
        <p:nvSpPr>
          <p:cNvPr id="141" name="TextBox 140">
            <a:extLst>
              <a:ext uri="{FF2B5EF4-FFF2-40B4-BE49-F238E27FC236}">
                <a16:creationId xmlns:a16="http://schemas.microsoft.com/office/drawing/2014/main" id="{30976C78-C5B3-597B-F785-BF89AE86373A}"/>
              </a:ext>
            </a:extLst>
          </p:cNvPr>
          <p:cNvSpPr txBox="1"/>
          <p:nvPr/>
        </p:nvSpPr>
        <p:spPr>
          <a:xfrm>
            <a:off x="5834612" y="3987181"/>
            <a:ext cx="53220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Eosinophils</a:t>
            </a:r>
          </a:p>
        </p:txBody>
      </p:sp>
      <p:sp>
        <p:nvSpPr>
          <p:cNvPr id="142" name="TextBox 141">
            <a:extLst>
              <a:ext uri="{FF2B5EF4-FFF2-40B4-BE49-F238E27FC236}">
                <a16:creationId xmlns:a16="http://schemas.microsoft.com/office/drawing/2014/main" id="{88954A83-7C4D-EDAC-A4B6-99A024DD8408}"/>
              </a:ext>
            </a:extLst>
          </p:cNvPr>
          <p:cNvSpPr txBox="1"/>
          <p:nvPr/>
        </p:nvSpPr>
        <p:spPr>
          <a:xfrm>
            <a:off x="3012769" y="4119989"/>
            <a:ext cx="2933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 cells</a:t>
            </a:r>
          </a:p>
        </p:txBody>
      </p:sp>
      <p:sp>
        <p:nvSpPr>
          <p:cNvPr id="144" name="TextBox 143">
            <a:extLst>
              <a:ext uri="{FF2B5EF4-FFF2-40B4-BE49-F238E27FC236}">
                <a16:creationId xmlns:a16="http://schemas.microsoft.com/office/drawing/2014/main" id="{400AEB78-494A-0D9D-15B1-CDCAF7AB7CCD}"/>
              </a:ext>
            </a:extLst>
          </p:cNvPr>
          <p:cNvSpPr txBox="1"/>
          <p:nvPr/>
        </p:nvSpPr>
        <p:spPr>
          <a:xfrm>
            <a:off x="3127071" y="3665954"/>
            <a:ext cx="1394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IgE</a:t>
            </a:r>
          </a:p>
        </p:txBody>
      </p:sp>
      <p:sp>
        <p:nvSpPr>
          <p:cNvPr id="145" name="TextBox 144">
            <a:extLst>
              <a:ext uri="{FF2B5EF4-FFF2-40B4-BE49-F238E27FC236}">
                <a16:creationId xmlns:a16="http://schemas.microsoft.com/office/drawing/2014/main" id="{D668B483-3C03-FD1C-ABC6-008C1CFFCAD2}"/>
              </a:ext>
            </a:extLst>
          </p:cNvPr>
          <p:cNvSpPr txBox="1"/>
          <p:nvPr/>
        </p:nvSpPr>
        <p:spPr>
          <a:xfrm>
            <a:off x="2307905" y="3291297"/>
            <a:ext cx="62197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Histamine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Leukotrienes</a:t>
            </a:r>
          </a:p>
        </p:txBody>
      </p:sp>
      <p:sp>
        <p:nvSpPr>
          <p:cNvPr id="146" name="TextBox 145">
            <a:extLst>
              <a:ext uri="{FF2B5EF4-FFF2-40B4-BE49-F238E27FC236}">
                <a16:creationId xmlns:a16="http://schemas.microsoft.com/office/drawing/2014/main" id="{36B84444-7D81-89DB-DD9D-B004991F0472}"/>
              </a:ext>
            </a:extLst>
          </p:cNvPr>
          <p:cNvSpPr txBox="1"/>
          <p:nvPr/>
        </p:nvSpPr>
        <p:spPr>
          <a:xfrm>
            <a:off x="3820740" y="3094390"/>
            <a:ext cx="184350" cy="11541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p:txBody>
      </p:sp>
      <p:sp>
        <p:nvSpPr>
          <p:cNvPr id="147" name="TextBox 146">
            <a:extLst>
              <a:ext uri="{FF2B5EF4-FFF2-40B4-BE49-F238E27FC236}">
                <a16:creationId xmlns:a16="http://schemas.microsoft.com/office/drawing/2014/main" id="{E9A3007D-A74B-0A0F-F1B5-EF3571A88B08}"/>
              </a:ext>
            </a:extLst>
          </p:cNvPr>
          <p:cNvSpPr txBox="1"/>
          <p:nvPr/>
        </p:nvSpPr>
        <p:spPr>
          <a:xfrm rot="19568916">
            <a:off x="4148277" y="3800744"/>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8" name="TextBox 147">
            <a:extLst>
              <a:ext uri="{FF2B5EF4-FFF2-40B4-BE49-F238E27FC236}">
                <a16:creationId xmlns:a16="http://schemas.microsoft.com/office/drawing/2014/main" id="{04B7C501-9AFC-4C91-85A5-B2932AEBE345}"/>
              </a:ext>
            </a:extLst>
          </p:cNvPr>
          <p:cNvSpPr txBox="1"/>
          <p:nvPr/>
        </p:nvSpPr>
        <p:spPr>
          <a:xfrm rot="18326695">
            <a:off x="3739837" y="3393029"/>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9" name="TextBox 148">
            <a:extLst>
              <a:ext uri="{FF2B5EF4-FFF2-40B4-BE49-F238E27FC236}">
                <a16:creationId xmlns:a16="http://schemas.microsoft.com/office/drawing/2014/main" id="{D911F860-5691-B0CE-BB72-EF0646E6BF7A}"/>
              </a:ext>
            </a:extLst>
          </p:cNvPr>
          <p:cNvSpPr txBox="1"/>
          <p:nvPr/>
        </p:nvSpPr>
        <p:spPr>
          <a:xfrm>
            <a:off x="4397698" y="4118600"/>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endParaRPr kumimoji="0" lang="en-US" sz="8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endParaRPr>
          </a:p>
        </p:txBody>
      </p:sp>
      <p:sp>
        <p:nvSpPr>
          <p:cNvPr id="150" name="TextBox 149">
            <a:extLst>
              <a:ext uri="{FF2B5EF4-FFF2-40B4-BE49-F238E27FC236}">
                <a16:creationId xmlns:a16="http://schemas.microsoft.com/office/drawing/2014/main" id="{75ED537C-0097-A31E-F5C6-58DF3218A922}"/>
              </a:ext>
            </a:extLst>
          </p:cNvPr>
          <p:cNvSpPr txBox="1"/>
          <p:nvPr/>
        </p:nvSpPr>
        <p:spPr>
          <a:xfrm>
            <a:off x="4643458" y="3318538"/>
            <a:ext cx="20518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cells</a:t>
            </a:r>
          </a:p>
        </p:txBody>
      </p:sp>
      <p:sp>
        <p:nvSpPr>
          <p:cNvPr id="151" name="TextBox 150">
            <a:extLst>
              <a:ext uri="{FF2B5EF4-FFF2-40B4-BE49-F238E27FC236}">
                <a16:creationId xmlns:a16="http://schemas.microsoft.com/office/drawing/2014/main" id="{C358ACB1-1AB8-F32B-31A5-A6FB3093AF58}"/>
              </a:ext>
            </a:extLst>
          </p:cNvPr>
          <p:cNvSpPr txBox="1"/>
          <p:nvPr/>
        </p:nvSpPr>
        <p:spPr>
          <a:xfrm rot="2099857">
            <a:off x="5445883" y="350753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IL-5</a:t>
            </a:r>
          </a:p>
        </p:txBody>
      </p:sp>
      <p:sp>
        <p:nvSpPr>
          <p:cNvPr id="152" name="TextBox 151">
            <a:extLst>
              <a:ext uri="{FF2B5EF4-FFF2-40B4-BE49-F238E27FC236}">
                <a16:creationId xmlns:a16="http://schemas.microsoft.com/office/drawing/2014/main" id="{1A362EFF-D3B6-12DF-8318-650FB26E4275}"/>
              </a:ext>
            </a:extLst>
          </p:cNvPr>
          <p:cNvSpPr txBox="1"/>
          <p:nvPr/>
        </p:nvSpPr>
        <p:spPr>
          <a:xfrm rot="19585287">
            <a:off x="5592192" y="297338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3" name="TextBox 152">
            <a:extLst>
              <a:ext uri="{FF2B5EF4-FFF2-40B4-BE49-F238E27FC236}">
                <a16:creationId xmlns:a16="http://schemas.microsoft.com/office/drawing/2014/main" id="{00A62D6E-50F3-4034-29B6-F124818F3202}"/>
              </a:ext>
            </a:extLst>
          </p:cNvPr>
          <p:cNvSpPr txBox="1"/>
          <p:nvPr/>
        </p:nvSpPr>
        <p:spPr>
          <a:xfrm rot="1721568">
            <a:off x="5229446" y="4266257"/>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4" name="TextBox 153">
            <a:extLst>
              <a:ext uri="{FF2B5EF4-FFF2-40B4-BE49-F238E27FC236}">
                <a16:creationId xmlns:a16="http://schemas.microsoft.com/office/drawing/2014/main" id="{C2FE5A82-7E21-C1CF-D87E-BA92CC3F01BB}"/>
              </a:ext>
            </a:extLst>
          </p:cNvPr>
          <p:cNvSpPr txBox="1"/>
          <p:nvPr/>
        </p:nvSpPr>
        <p:spPr>
          <a:xfrm rot="19476609">
            <a:off x="6618670" y="350980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IL-5</a:t>
            </a:r>
          </a:p>
        </p:txBody>
      </p:sp>
      <p:sp>
        <p:nvSpPr>
          <p:cNvPr id="155" name="TextBox 154">
            <a:extLst>
              <a:ext uri="{FF2B5EF4-FFF2-40B4-BE49-F238E27FC236}">
                <a16:creationId xmlns:a16="http://schemas.microsoft.com/office/drawing/2014/main" id="{9643C610-F222-F945-67C7-EADE65930604}"/>
              </a:ext>
            </a:extLst>
          </p:cNvPr>
          <p:cNvSpPr txBox="1"/>
          <p:nvPr/>
        </p:nvSpPr>
        <p:spPr>
          <a:xfrm rot="2077529">
            <a:off x="6376152" y="2953478"/>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6" name="TextBox 155">
            <a:extLst>
              <a:ext uri="{FF2B5EF4-FFF2-40B4-BE49-F238E27FC236}">
                <a16:creationId xmlns:a16="http://schemas.microsoft.com/office/drawing/2014/main" id="{6DF598F2-CC1F-BC51-7053-039BE078BC62}"/>
              </a:ext>
            </a:extLst>
          </p:cNvPr>
          <p:cNvSpPr txBox="1"/>
          <p:nvPr/>
        </p:nvSpPr>
        <p:spPr>
          <a:xfrm rot="19935994">
            <a:off x="6695353" y="426686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7" name="TextBox 156">
            <a:extLst>
              <a:ext uri="{FF2B5EF4-FFF2-40B4-BE49-F238E27FC236}">
                <a16:creationId xmlns:a16="http://schemas.microsoft.com/office/drawing/2014/main" id="{AD7521A3-C761-7FED-D22F-9CE5BEDBBDDB}"/>
              </a:ext>
            </a:extLst>
          </p:cNvPr>
          <p:cNvSpPr txBox="1"/>
          <p:nvPr/>
        </p:nvSpPr>
        <p:spPr>
          <a:xfrm>
            <a:off x="7047204" y="305939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158" name="TextBox 157">
            <a:extLst>
              <a:ext uri="{FF2B5EF4-FFF2-40B4-BE49-F238E27FC236}">
                <a16:creationId xmlns:a16="http://schemas.microsoft.com/office/drawing/2014/main" id="{DBEC77BB-542C-C107-044B-2E94568786ED}"/>
              </a:ext>
            </a:extLst>
          </p:cNvPr>
          <p:cNvSpPr txBox="1"/>
          <p:nvPr/>
        </p:nvSpPr>
        <p:spPr>
          <a:xfrm>
            <a:off x="6752640"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IL-25</a:t>
            </a:r>
          </a:p>
        </p:txBody>
      </p:sp>
      <p:sp>
        <p:nvSpPr>
          <p:cNvPr id="159" name="TextBox 158">
            <a:extLst>
              <a:ext uri="{FF2B5EF4-FFF2-40B4-BE49-F238E27FC236}">
                <a16:creationId xmlns:a16="http://schemas.microsoft.com/office/drawing/2014/main" id="{2C13EB76-B508-31A9-5A26-22E5C303711C}"/>
              </a:ext>
            </a:extLst>
          </p:cNvPr>
          <p:cNvSpPr txBox="1"/>
          <p:nvPr/>
        </p:nvSpPr>
        <p:spPr>
          <a:xfrm>
            <a:off x="8274547" y="2256850"/>
            <a:ext cx="321169" cy="226591"/>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35FAC">
                    <a:lumMod val="75000"/>
                  </a:srgbClr>
                </a:solidFill>
                <a:effectLst/>
                <a:uLnTx/>
                <a:uFillTx/>
                <a:latin typeface="Calibri"/>
                <a:ea typeface="+mn-ea"/>
                <a:cs typeface="Calibri"/>
              </a:rPr>
              <a:t>TSLP</a:t>
            </a:r>
          </a:p>
        </p:txBody>
      </p:sp>
      <p:sp>
        <p:nvSpPr>
          <p:cNvPr id="161" name="TextBox 160">
            <a:extLst>
              <a:ext uri="{FF2B5EF4-FFF2-40B4-BE49-F238E27FC236}">
                <a16:creationId xmlns:a16="http://schemas.microsoft.com/office/drawing/2014/main" id="{86A5E76A-7E60-8958-6A1D-C9ED5201C4EB}"/>
              </a:ext>
            </a:extLst>
          </p:cNvPr>
          <p:cNvSpPr txBox="1"/>
          <p:nvPr/>
        </p:nvSpPr>
        <p:spPr>
          <a:xfrm>
            <a:off x="7048944" y="4260513"/>
            <a:ext cx="724572"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Smooth muscle</a:t>
            </a:r>
          </a:p>
        </p:txBody>
      </p:sp>
      <p:sp>
        <p:nvSpPr>
          <p:cNvPr id="162" name="TextBox 161">
            <a:extLst>
              <a:ext uri="{FF2B5EF4-FFF2-40B4-BE49-F238E27FC236}">
                <a16:creationId xmlns:a16="http://schemas.microsoft.com/office/drawing/2014/main" id="{2C54313A-50C3-8CE0-4EFA-F23635432A82}"/>
              </a:ext>
            </a:extLst>
          </p:cNvPr>
          <p:cNvSpPr txBox="1"/>
          <p:nvPr/>
        </p:nvSpPr>
        <p:spPr>
          <a:xfrm>
            <a:off x="8085055" y="2982090"/>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64" name="TextBox 163">
            <a:extLst>
              <a:ext uri="{FF2B5EF4-FFF2-40B4-BE49-F238E27FC236}">
                <a16:creationId xmlns:a16="http://schemas.microsoft.com/office/drawing/2014/main" id="{854BBB09-2639-DC71-3C1B-DB92A42AAF15}"/>
              </a:ext>
            </a:extLst>
          </p:cNvPr>
          <p:cNvSpPr txBox="1"/>
          <p:nvPr/>
        </p:nvSpPr>
        <p:spPr>
          <a:xfrm>
            <a:off x="9610310" y="4129627"/>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IL-6</a:t>
            </a:r>
          </a:p>
        </p:txBody>
      </p:sp>
      <p:sp>
        <p:nvSpPr>
          <p:cNvPr id="165" name="TextBox 164">
            <a:extLst>
              <a:ext uri="{FF2B5EF4-FFF2-40B4-BE49-F238E27FC236}">
                <a16:creationId xmlns:a16="http://schemas.microsoft.com/office/drawing/2014/main" id="{3CBED91A-B912-93F3-BA79-F08D54B3390D}"/>
              </a:ext>
            </a:extLst>
          </p:cNvPr>
          <p:cNvSpPr txBox="1"/>
          <p:nvPr/>
        </p:nvSpPr>
        <p:spPr>
          <a:xfrm>
            <a:off x="9267706" y="3337769"/>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Fibroblast</a:t>
            </a:r>
          </a:p>
        </p:txBody>
      </p:sp>
      <p:sp>
        <p:nvSpPr>
          <p:cNvPr id="166" name="TextBox 165">
            <a:extLst>
              <a:ext uri="{FF2B5EF4-FFF2-40B4-BE49-F238E27FC236}">
                <a16:creationId xmlns:a16="http://schemas.microsoft.com/office/drawing/2014/main" id="{FB1E327C-0197-FA35-937D-3CA4D101C7D1}"/>
              </a:ext>
            </a:extLst>
          </p:cNvPr>
          <p:cNvSpPr txBox="1"/>
          <p:nvPr/>
        </p:nvSpPr>
        <p:spPr>
          <a:xfrm>
            <a:off x="9093828" y="2542446"/>
            <a:ext cx="4039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Collagen</a:t>
            </a:r>
          </a:p>
        </p:txBody>
      </p:sp>
      <p:sp>
        <p:nvSpPr>
          <p:cNvPr id="168" name="TextBox 167">
            <a:extLst>
              <a:ext uri="{FF2B5EF4-FFF2-40B4-BE49-F238E27FC236}">
                <a16:creationId xmlns:a16="http://schemas.microsoft.com/office/drawing/2014/main" id="{2C4BCB92-4A53-CBFB-F841-B70F998EA530}"/>
              </a:ext>
            </a:extLst>
          </p:cNvPr>
          <p:cNvSpPr txBox="1"/>
          <p:nvPr/>
        </p:nvSpPr>
        <p:spPr>
          <a:xfrm>
            <a:off x="7945735" y="3407020"/>
            <a:ext cx="248471" cy="15389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grpSp>
        <p:nvGrpSpPr>
          <p:cNvPr id="169" name="Graphic 2442">
            <a:extLst>
              <a:ext uri="{FF2B5EF4-FFF2-40B4-BE49-F238E27FC236}">
                <a16:creationId xmlns:a16="http://schemas.microsoft.com/office/drawing/2014/main" id="{64BA3ED3-9446-0537-C3E7-C1D0E7C62347}"/>
              </a:ext>
            </a:extLst>
          </p:cNvPr>
          <p:cNvGrpSpPr/>
          <p:nvPr/>
        </p:nvGrpSpPr>
        <p:grpSpPr>
          <a:xfrm rot="401577">
            <a:off x="3880668" y="3315678"/>
            <a:ext cx="257941" cy="478206"/>
            <a:chOff x="7388833" y="5476246"/>
            <a:chExt cx="373677" cy="630032"/>
          </a:xfrm>
          <a:solidFill>
            <a:srgbClr val="A21383"/>
          </a:solidFill>
        </p:grpSpPr>
        <p:sp>
          <p:nvSpPr>
            <p:cNvPr id="2493" name="Freeform 2445">
              <a:extLst>
                <a:ext uri="{FF2B5EF4-FFF2-40B4-BE49-F238E27FC236}">
                  <a16:creationId xmlns:a16="http://schemas.microsoft.com/office/drawing/2014/main" id="{DAD6A2E2-FEFF-BA1C-FC71-342A11688F75}"/>
                </a:ext>
              </a:extLst>
            </p:cNvPr>
            <p:cNvSpPr/>
            <p:nvPr/>
          </p:nvSpPr>
          <p:spPr>
            <a:xfrm>
              <a:off x="7411227" y="5476246"/>
              <a:ext cx="351283" cy="592220"/>
            </a:xfrm>
            <a:custGeom>
              <a:avLst/>
              <a:gdLst>
                <a:gd name="connsiteX0" fmla="*/ 351285 w 351284"/>
                <a:gd name="connsiteY0" fmla="*/ 0 h 592224"/>
                <a:gd name="connsiteX1" fmla="*/ 0 w 351284"/>
                <a:gd name="connsiteY1" fmla="*/ 592224 h 592224"/>
              </a:gdLst>
              <a:ahLst/>
              <a:cxnLst>
                <a:cxn ang="0">
                  <a:pos x="connsiteX0" y="connsiteY0"/>
                </a:cxn>
                <a:cxn ang="0">
                  <a:pos x="connsiteX1" y="connsiteY1"/>
                </a:cxn>
              </a:cxnLst>
              <a:rect l="l" t="t" r="r" b="b"/>
              <a:pathLst>
                <a:path w="351284" h="592224">
                  <a:moveTo>
                    <a:pt x="351285" y="0"/>
                  </a:moveTo>
                  <a:lnTo>
                    <a:pt x="0" y="592224"/>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4" name="Freeform 2446">
              <a:extLst>
                <a:ext uri="{FF2B5EF4-FFF2-40B4-BE49-F238E27FC236}">
                  <a16:creationId xmlns:a16="http://schemas.microsoft.com/office/drawing/2014/main" id="{87CC8198-2681-1490-8319-61BC2973F085}"/>
                </a:ext>
              </a:extLst>
            </p:cNvPr>
            <p:cNvSpPr/>
            <p:nvPr/>
          </p:nvSpPr>
          <p:spPr>
            <a:xfrm>
              <a:off x="7388833" y="6045244"/>
              <a:ext cx="53261" cy="61034"/>
            </a:xfrm>
            <a:custGeom>
              <a:avLst/>
              <a:gdLst>
                <a:gd name="connsiteX0" fmla="*/ 735 w 53261"/>
                <a:gd name="connsiteY0" fmla="*/ 0 h 61034"/>
                <a:gd name="connsiteX1" fmla="*/ 0 w 53261"/>
                <a:gd name="connsiteY1" fmla="*/ 61034 h 61034"/>
                <a:gd name="connsiteX2" fmla="*/ 53262 w 53261"/>
                <a:gd name="connsiteY2" fmla="*/ 31160 h 61034"/>
                <a:gd name="connsiteX3" fmla="*/ 735 w 53261"/>
                <a:gd name="connsiteY3" fmla="*/ 0 h 61034"/>
              </a:gdLst>
              <a:ahLst/>
              <a:cxnLst>
                <a:cxn ang="0">
                  <a:pos x="connsiteX0" y="connsiteY0"/>
                </a:cxn>
                <a:cxn ang="0">
                  <a:pos x="connsiteX1" y="connsiteY1"/>
                </a:cxn>
                <a:cxn ang="0">
                  <a:pos x="connsiteX2" y="connsiteY2"/>
                </a:cxn>
                <a:cxn ang="0">
                  <a:pos x="connsiteX3" y="connsiteY3"/>
                </a:cxn>
              </a:cxnLst>
              <a:rect l="l" t="t" r="r" b="b"/>
              <a:pathLst>
                <a:path w="53261" h="61034">
                  <a:moveTo>
                    <a:pt x="735" y="0"/>
                  </a:moveTo>
                  <a:lnTo>
                    <a:pt x="0" y="61034"/>
                  </a:lnTo>
                  <a:lnTo>
                    <a:pt x="53262" y="31160"/>
                  </a:lnTo>
                  <a:lnTo>
                    <a:pt x="735"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0" name="Group 169">
            <a:extLst>
              <a:ext uri="{FF2B5EF4-FFF2-40B4-BE49-F238E27FC236}">
                <a16:creationId xmlns:a16="http://schemas.microsoft.com/office/drawing/2014/main" id="{CEB2A609-E194-E0FF-B2A5-1092FD8353A7}"/>
              </a:ext>
            </a:extLst>
          </p:cNvPr>
          <p:cNvGrpSpPr/>
          <p:nvPr/>
        </p:nvGrpSpPr>
        <p:grpSpPr>
          <a:xfrm>
            <a:off x="3958667" y="3665104"/>
            <a:ext cx="880704" cy="577321"/>
            <a:chOff x="3869982" y="3713634"/>
            <a:chExt cx="880686" cy="577309"/>
          </a:xfrm>
        </p:grpSpPr>
        <p:sp>
          <p:nvSpPr>
            <p:cNvPr id="2490" name="Freeform 2448">
              <a:extLst>
                <a:ext uri="{FF2B5EF4-FFF2-40B4-BE49-F238E27FC236}">
                  <a16:creationId xmlns:a16="http://schemas.microsoft.com/office/drawing/2014/main" id="{7D135CD5-3A11-85C7-A8B2-7D2B09D8B463}"/>
                </a:ext>
              </a:extLst>
            </p:cNvPr>
            <p:cNvSpPr/>
            <p:nvPr/>
          </p:nvSpPr>
          <p:spPr>
            <a:xfrm>
              <a:off x="3906774" y="3713634"/>
              <a:ext cx="843894" cy="553210"/>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1" name="Freeform 2449">
              <a:extLst>
                <a:ext uri="{FF2B5EF4-FFF2-40B4-BE49-F238E27FC236}">
                  <a16:creationId xmlns:a16="http://schemas.microsoft.com/office/drawing/2014/main" id="{63BF1CFA-C4F7-7460-E921-0CE7B7F11F4D}"/>
                </a:ext>
              </a:extLst>
            </p:cNvPr>
            <p:cNvSpPr/>
            <p:nvPr/>
          </p:nvSpPr>
          <p:spPr>
            <a:xfrm>
              <a:off x="3869982" y="4236370"/>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1" name="Graphic 2442">
            <a:extLst>
              <a:ext uri="{FF2B5EF4-FFF2-40B4-BE49-F238E27FC236}">
                <a16:creationId xmlns:a16="http://schemas.microsoft.com/office/drawing/2014/main" id="{B9BE2857-561E-9417-4A5D-13E54C5AB7E1}"/>
              </a:ext>
            </a:extLst>
          </p:cNvPr>
          <p:cNvGrpSpPr/>
          <p:nvPr/>
        </p:nvGrpSpPr>
        <p:grpSpPr>
          <a:xfrm>
            <a:off x="4325109" y="4042216"/>
            <a:ext cx="61137" cy="392465"/>
            <a:chOff x="7893108" y="6127558"/>
            <a:chExt cx="61036" cy="391820"/>
          </a:xfrm>
          <a:solidFill>
            <a:srgbClr val="A21383"/>
          </a:solidFill>
        </p:grpSpPr>
        <p:sp>
          <p:nvSpPr>
            <p:cNvPr id="2487" name="Freeform 2451">
              <a:extLst>
                <a:ext uri="{FF2B5EF4-FFF2-40B4-BE49-F238E27FC236}">
                  <a16:creationId xmlns:a16="http://schemas.microsoft.com/office/drawing/2014/main" id="{9A9911A8-5604-1521-F3A7-79F1D8D6271F}"/>
                </a:ext>
              </a:extLst>
            </p:cNvPr>
            <p:cNvSpPr/>
            <p:nvPr/>
          </p:nvSpPr>
          <p:spPr>
            <a:xfrm>
              <a:off x="7923553" y="6127558"/>
              <a:ext cx="6122" cy="347904"/>
            </a:xfrm>
            <a:custGeom>
              <a:avLst/>
              <a:gdLst>
                <a:gd name="connsiteX0" fmla="*/ 0 w 6122"/>
                <a:gd name="connsiteY0" fmla="*/ 0 h 347902"/>
                <a:gd name="connsiteX1" fmla="*/ 0 w 6122"/>
                <a:gd name="connsiteY1" fmla="*/ 347903 h 347902"/>
              </a:gdLst>
              <a:ahLst/>
              <a:cxnLst>
                <a:cxn ang="0">
                  <a:pos x="connsiteX0" y="connsiteY0"/>
                </a:cxn>
                <a:cxn ang="0">
                  <a:pos x="connsiteX1" y="connsiteY1"/>
                </a:cxn>
              </a:cxnLst>
              <a:rect l="l" t="t" r="r" b="b"/>
              <a:pathLst>
                <a:path w="6122" h="347902">
                  <a:moveTo>
                    <a:pt x="0" y="0"/>
                  </a:moveTo>
                  <a:lnTo>
                    <a:pt x="0" y="347903"/>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8" name="Freeform 2452">
              <a:extLst>
                <a:ext uri="{FF2B5EF4-FFF2-40B4-BE49-F238E27FC236}">
                  <a16:creationId xmlns:a16="http://schemas.microsoft.com/office/drawing/2014/main" id="{3E209F00-BF18-9F13-FE23-0A75B103D310}"/>
                </a:ext>
              </a:extLst>
            </p:cNvPr>
            <p:cNvSpPr/>
            <p:nvPr/>
          </p:nvSpPr>
          <p:spPr>
            <a:xfrm>
              <a:off x="7893108" y="6466486"/>
              <a:ext cx="61036" cy="52892"/>
            </a:xfrm>
            <a:custGeom>
              <a:avLst/>
              <a:gdLst>
                <a:gd name="connsiteX0" fmla="*/ 0 w 61036"/>
                <a:gd name="connsiteY0" fmla="*/ 0 h 52892"/>
                <a:gd name="connsiteX1" fmla="*/ 30488 w 61036"/>
                <a:gd name="connsiteY1" fmla="*/ 52892 h 52892"/>
                <a:gd name="connsiteX2" fmla="*/ 61037 w 61036"/>
                <a:gd name="connsiteY2" fmla="*/ 0 h 52892"/>
                <a:gd name="connsiteX3" fmla="*/ 0 w 61036"/>
                <a:gd name="connsiteY3" fmla="*/ 0 h 52892"/>
              </a:gdLst>
              <a:ahLst/>
              <a:cxnLst>
                <a:cxn ang="0">
                  <a:pos x="connsiteX0" y="connsiteY0"/>
                </a:cxn>
                <a:cxn ang="0">
                  <a:pos x="connsiteX1" y="connsiteY1"/>
                </a:cxn>
                <a:cxn ang="0">
                  <a:pos x="connsiteX2" y="connsiteY2"/>
                </a:cxn>
                <a:cxn ang="0">
                  <a:pos x="connsiteX3" y="connsiteY3"/>
                </a:cxn>
              </a:cxnLst>
              <a:rect l="l" t="t" r="r" b="b"/>
              <a:pathLst>
                <a:path w="61036" h="52892">
                  <a:moveTo>
                    <a:pt x="0" y="0"/>
                  </a:moveTo>
                  <a:lnTo>
                    <a:pt x="30488" y="52892"/>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72" name="Freeform 2453">
            <a:extLst>
              <a:ext uri="{FF2B5EF4-FFF2-40B4-BE49-F238E27FC236}">
                <a16:creationId xmlns:a16="http://schemas.microsoft.com/office/drawing/2014/main" id="{BD4BE16C-A1B5-4173-0B0E-6B30DACCFEAA}"/>
              </a:ext>
            </a:extLst>
          </p:cNvPr>
          <p:cNvSpPr/>
          <p:nvPr/>
        </p:nvSpPr>
        <p:spPr>
          <a:xfrm>
            <a:off x="4355605" y="3312947"/>
            <a:ext cx="6132" cy="364972"/>
          </a:xfrm>
          <a:custGeom>
            <a:avLst/>
            <a:gdLst>
              <a:gd name="connsiteX0" fmla="*/ 0 w 6122"/>
              <a:gd name="connsiteY0" fmla="*/ 0 h 364370"/>
              <a:gd name="connsiteX1" fmla="*/ 0 w 6122"/>
              <a:gd name="connsiteY1" fmla="*/ 364370 h 364370"/>
            </a:gdLst>
            <a:ahLst/>
            <a:cxnLst>
              <a:cxn ang="0">
                <a:pos x="connsiteX0" y="connsiteY0"/>
              </a:cxn>
              <a:cxn ang="0">
                <a:pos x="connsiteX1" y="connsiteY1"/>
              </a:cxn>
            </a:cxnLst>
            <a:rect l="l" t="t" r="r" b="b"/>
            <a:pathLst>
              <a:path w="6122" h="364370">
                <a:moveTo>
                  <a:pt x="0" y="0"/>
                </a:moveTo>
                <a:lnTo>
                  <a:pt x="0" y="36437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nvGrpSpPr>
          <p:cNvPr id="173" name="Graphic 2442">
            <a:extLst>
              <a:ext uri="{FF2B5EF4-FFF2-40B4-BE49-F238E27FC236}">
                <a16:creationId xmlns:a16="http://schemas.microsoft.com/office/drawing/2014/main" id="{B1AABD42-D4D2-C91E-DE13-10E9969BF9B7}"/>
              </a:ext>
            </a:extLst>
          </p:cNvPr>
          <p:cNvGrpSpPr/>
          <p:nvPr/>
        </p:nvGrpSpPr>
        <p:grpSpPr>
          <a:xfrm>
            <a:off x="5344098" y="3549028"/>
            <a:ext cx="307834" cy="204233"/>
            <a:chOff x="8910534" y="5635163"/>
            <a:chExt cx="307329" cy="203897"/>
          </a:xfrm>
          <a:solidFill>
            <a:srgbClr val="A21383"/>
          </a:solidFill>
        </p:grpSpPr>
        <p:sp>
          <p:nvSpPr>
            <p:cNvPr id="2485" name="Freeform 2461">
              <a:extLst>
                <a:ext uri="{FF2B5EF4-FFF2-40B4-BE49-F238E27FC236}">
                  <a16:creationId xmlns:a16="http://schemas.microsoft.com/office/drawing/2014/main" id="{FCE7EE6F-FAEA-4494-A727-790C07A2D30E}"/>
                </a:ext>
              </a:extLst>
            </p:cNvPr>
            <p:cNvSpPr/>
            <p:nvPr/>
          </p:nvSpPr>
          <p:spPr>
            <a:xfrm>
              <a:off x="8910534" y="5635163"/>
              <a:ext cx="270781" cy="179614"/>
            </a:xfrm>
            <a:custGeom>
              <a:avLst/>
              <a:gdLst>
                <a:gd name="connsiteX0" fmla="*/ 270779 w 270779"/>
                <a:gd name="connsiteY0" fmla="*/ 179614 h 179613"/>
                <a:gd name="connsiteX1" fmla="*/ 0 w 270779"/>
                <a:gd name="connsiteY1" fmla="*/ 0 h 179613"/>
              </a:gdLst>
              <a:ahLst/>
              <a:cxnLst>
                <a:cxn ang="0">
                  <a:pos x="connsiteX0" y="connsiteY0"/>
                </a:cxn>
                <a:cxn ang="0">
                  <a:pos x="connsiteX1" y="connsiteY1"/>
                </a:cxn>
              </a:cxnLst>
              <a:rect l="l" t="t" r="r" b="b"/>
              <a:pathLst>
                <a:path w="270779" h="179613">
                  <a:moveTo>
                    <a:pt x="270779" y="179614"/>
                  </a:moveTo>
                  <a:lnTo>
                    <a:pt x="0"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6" name="Freeform 2462">
              <a:extLst>
                <a:ext uri="{FF2B5EF4-FFF2-40B4-BE49-F238E27FC236}">
                  <a16:creationId xmlns:a16="http://schemas.microsoft.com/office/drawing/2014/main" id="{0202CBB5-53AB-4669-8BB1-0B1EDF8652C0}"/>
                </a:ext>
              </a:extLst>
            </p:cNvPr>
            <p:cNvSpPr/>
            <p:nvPr/>
          </p:nvSpPr>
          <p:spPr>
            <a:xfrm>
              <a:off x="9156949" y="5784393"/>
              <a:ext cx="60914" cy="54667"/>
            </a:xfrm>
            <a:custGeom>
              <a:avLst/>
              <a:gdLst>
                <a:gd name="connsiteX0" fmla="*/ 33733 w 60914"/>
                <a:gd name="connsiteY0" fmla="*/ 0 h 54667"/>
                <a:gd name="connsiteX1" fmla="*/ 60915 w 60914"/>
                <a:gd name="connsiteY1" fmla="*/ 54668 h 54667"/>
                <a:gd name="connsiteX2" fmla="*/ 0 w 60914"/>
                <a:gd name="connsiteY2" fmla="*/ 50872 h 54667"/>
                <a:gd name="connsiteX3" fmla="*/ 33733 w 60914"/>
                <a:gd name="connsiteY3" fmla="*/ 0 h 54667"/>
              </a:gdLst>
              <a:ahLst/>
              <a:cxnLst>
                <a:cxn ang="0">
                  <a:pos x="connsiteX0" y="connsiteY0"/>
                </a:cxn>
                <a:cxn ang="0">
                  <a:pos x="connsiteX1" y="connsiteY1"/>
                </a:cxn>
                <a:cxn ang="0">
                  <a:pos x="connsiteX2" y="connsiteY2"/>
                </a:cxn>
                <a:cxn ang="0">
                  <a:pos x="connsiteX3" y="connsiteY3"/>
                </a:cxn>
              </a:cxnLst>
              <a:rect l="l" t="t" r="r" b="b"/>
              <a:pathLst>
                <a:path w="60914" h="54667">
                  <a:moveTo>
                    <a:pt x="33733" y="0"/>
                  </a:moveTo>
                  <a:lnTo>
                    <a:pt x="60915" y="54668"/>
                  </a:lnTo>
                  <a:lnTo>
                    <a:pt x="0" y="50872"/>
                  </a:lnTo>
                  <a:lnTo>
                    <a:pt x="33733"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4" name="Graphic 2442">
            <a:extLst>
              <a:ext uri="{FF2B5EF4-FFF2-40B4-BE49-F238E27FC236}">
                <a16:creationId xmlns:a16="http://schemas.microsoft.com/office/drawing/2014/main" id="{733A77EC-BE23-6CCA-5F97-F28FA344784C}"/>
              </a:ext>
            </a:extLst>
          </p:cNvPr>
          <p:cNvGrpSpPr/>
          <p:nvPr/>
        </p:nvGrpSpPr>
        <p:grpSpPr>
          <a:xfrm>
            <a:off x="5066742" y="3139242"/>
            <a:ext cx="88671" cy="165411"/>
            <a:chOff x="8633512" y="5226050"/>
            <a:chExt cx="88524" cy="165139"/>
          </a:xfrm>
          <a:solidFill>
            <a:srgbClr val="A21383"/>
          </a:solidFill>
        </p:grpSpPr>
        <p:sp>
          <p:nvSpPr>
            <p:cNvPr id="2483" name="Freeform 2464">
              <a:extLst>
                <a:ext uri="{FF2B5EF4-FFF2-40B4-BE49-F238E27FC236}">
                  <a16:creationId xmlns:a16="http://schemas.microsoft.com/office/drawing/2014/main" id="{0E9C77F4-E566-9E35-FEF5-7C5CBDD503E1}"/>
                </a:ext>
              </a:extLst>
            </p:cNvPr>
            <p:cNvSpPr/>
            <p:nvPr/>
          </p:nvSpPr>
          <p:spPr>
            <a:xfrm>
              <a:off x="8677725" y="5226050"/>
              <a:ext cx="6122" cy="126844"/>
            </a:xfrm>
            <a:custGeom>
              <a:avLst/>
              <a:gdLst>
                <a:gd name="connsiteX0" fmla="*/ 0 w 6122"/>
                <a:gd name="connsiteY0" fmla="*/ 126844 h 126843"/>
                <a:gd name="connsiteX1" fmla="*/ 0 w 6122"/>
                <a:gd name="connsiteY1" fmla="*/ 0 h 126843"/>
              </a:gdLst>
              <a:ahLst/>
              <a:cxnLst>
                <a:cxn ang="0">
                  <a:pos x="connsiteX0" y="connsiteY0"/>
                </a:cxn>
                <a:cxn ang="0">
                  <a:pos x="connsiteX1" y="connsiteY1"/>
                </a:cxn>
              </a:cxnLst>
              <a:rect l="l" t="t" r="r" b="b"/>
              <a:pathLst>
                <a:path w="6122" h="126843">
                  <a:moveTo>
                    <a:pt x="0" y="126844"/>
                  </a:moveTo>
                  <a:lnTo>
                    <a:pt x="0" y="0"/>
                  </a:lnTo>
                </a:path>
              </a:pathLst>
            </a:custGeom>
            <a:ln w="444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4" name="Freeform 2465">
              <a:extLst>
                <a:ext uri="{FF2B5EF4-FFF2-40B4-BE49-F238E27FC236}">
                  <a16:creationId xmlns:a16="http://schemas.microsoft.com/office/drawing/2014/main" id="{6FDD8C30-BB7D-544E-11C3-B2130FA76F61}"/>
                </a:ext>
              </a:extLst>
            </p:cNvPr>
            <p:cNvSpPr/>
            <p:nvPr/>
          </p:nvSpPr>
          <p:spPr>
            <a:xfrm>
              <a:off x="8633512" y="5346929"/>
              <a:ext cx="88524" cy="44260"/>
            </a:xfrm>
            <a:custGeom>
              <a:avLst/>
              <a:gdLst>
                <a:gd name="connsiteX0" fmla="*/ 0 w 88524"/>
                <a:gd name="connsiteY0" fmla="*/ 0 h 44260"/>
                <a:gd name="connsiteX1" fmla="*/ 88525 w 88524"/>
                <a:gd name="connsiteY1" fmla="*/ 0 h 44260"/>
                <a:gd name="connsiteX2" fmla="*/ 44262 w 88524"/>
                <a:gd name="connsiteY2" fmla="*/ 44261 h 44260"/>
                <a:gd name="connsiteX3" fmla="*/ 0 w 88524"/>
                <a:gd name="connsiteY3" fmla="*/ 0 h 44260"/>
              </a:gdLst>
              <a:ahLst/>
              <a:cxnLst>
                <a:cxn ang="0">
                  <a:pos x="connsiteX0" y="connsiteY0"/>
                </a:cxn>
                <a:cxn ang="0">
                  <a:pos x="connsiteX1" y="connsiteY1"/>
                </a:cxn>
                <a:cxn ang="0">
                  <a:pos x="connsiteX2" y="connsiteY2"/>
                </a:cxn>
                <a:cxn ang="0">
                  <a:pos x="connsiteX3" y="connsiteY3"/>
                </a:cxn>
              </a:cxnLst>
              <a:rect l="l" t="t" r="r" b="b"/>
              <a:pathLst>
                <a:path w="88524" h="44260">
                  <a:moveTo>
                    <a:pt x="0" y="0"/>
                  </a:moveTo>
                  <a:lnTo>
                    <a:pt x="88525" y="0"/>
                  </a:lnTo>
                  <a:lnTo>
                    <a:pt x="44262" y="44261"/>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5" name="Graphic 2442">
            <a:extLst>
              <a:ext uri="{FF2B5EF4-FFF2-40B4-BE49-F238E27FC236}">
                <a16:creationId xmlns:a16="http://schemas.microsoft.com/office/drawing/2014/main" id="{B0F86DCB-B5CE-1009-0DB4-4FD48BE58239}"/>
              </a:ext>
            </a:extLst>
          </p:cNvPr>
          <p:cNvGrpSpPr/>
          <p:nvPr/>
        </p:nvGrpSpPr>
        <p:grpSpPr>
          <a:xfrm>
            <a:off x="7996110" y="3697949"/>
            <a:ext cx="236051" cy="639113"/>
            <a:chOff x="11812378" y="5783858"/>
            <a:chExt cx="235661" cy="638063"/>
          </a:xfrm>
        </p:grpSpPr>
        <p:sp>
          <p:nvSpPr>
            <p:cNvPr id="2481" name="Freeform 2473">
              <a:extLst>
                <a:ext uri="{FF2B5EF4-FFF2-40B4-BE49-F238E27FC236}">
                  <a16:creationId xmlns:a16="http://schemas.microsoft.com/office/drawing/2014/main" id="{EFF0DC84-22BE-F7E4-7246-847A8B43DBB2}"/>
                </a:ext>
              </a:extLst>
            </p:cNvPr>
            <p:cNvSpPr/>
            <p:nvPr/>
          </p:nvSpPr>
          <p:spPr>
            <a:xfrm>
              <a:off x="11812378" y="5814083"/>
              <a:ext cx="203680" cy="607838"/>
            </a:xfrm>
            <a:custGeom>
              <a:avLst/>
              <a:gdLst>
                <a:gd name="connsiteX0" fmla="*/ 203682 w 203681"/>
                <a:gd name="connsiteY0" fmla="*/ 0 h 607834"/>
                <a:gd name="connsiteX1" fmla="*/ 0 w 203681"/>
                <a:gd name="connsiteY1" fmla="*/ 192164 h 607834"/>
                <a:gd name="connsiteX2" fmla="*/ 0 w 203681"/>
                <a:gd name="connsiteY2" fmla="*/ 607835 h 607834"/>
              </a:gdLst>
              <a:ahLst/>
              <a:cxnLst>
                <a:cxn ang="0">
                  <a:pos x="connsiteX0" y="connsiteY0"/>
                </a:cxn>
                <a:cxn ang="0">
                  <a:pos x="connsiteX1" y="connsiteY1"/>
                </a:cxn>
                <a:cxn ang="0">
                  <a:pos x="connsiteX2" y="connsiteY2"/>
                </a:cxn>
              </a:cxnLst>
              <a:rect l="l" t="t" r="r" b="b"/>
              <a:pathLst>
                <a:path w="203681" h="607834">
                  <a:moveTo>
                    <a:pt x="203682" y="0"/>
                  </a:moveTo>
                  <a:lnTo>
                    <a:pt x="0" y="192164"/>
                  </a:lnTo>
                  <a:lnTo>
                    <a:pt x="0" y="607835"/>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2" name="Freeform 2474">
              <a:extLst>
                <a:ext uri="{FF2B5EF4-FFF2-40B4-BE49-F238E27FC236}">
                  <a16:creationId xmlns:a16="http://schemas.microsoft.com/office/drawing/2014/main" id="{6BE49460-6BE9-C63A-F74B-719427BAF837}"/>
                </a:ext>
              </a:extLst>
            </p:cNvPr>
            <p:cNvSpPr/>
            <p:nvPr/>
          </p:nvSpPr>
          <p:spPr>
            <a:xfrm>
              <a:off x="11988656" y="5783858"/>
              <a:ext cx="59383" cy="58463"/>
            </a:xfrm>
            <a:custGeom>
              <a:avLst/>
              <a:gdLst>
                <a:gd name="connsiteX0" fmla="*/ 0 w 59383"/>
                <a:gd name="connsiteY0" fmla="*/ 14080 h 58463"/>
                <a:gd name="connsiteX1" fmla="*/ 59384 w 59383"/>
                <a:gd name="connsiteY1" fmla="*/ 0 h 58463"/>
                <a:gd name="connsiteX2" fmla="*/ 41875 w 59383"/>
                <a:gd name="connsiteY2" fmla="*/ 58463 h 58463"/>
                <a:gd name="connsiteX3" fmla="*/ 0 w 59383"/>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3" h="58463">
                  <a:moveTo>
                    <a:pt x="0" y="14080"/>
                  </a:moveTo>
                  <a:lnTo>
                    <a:pt x="59384"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6" name="Graphic 2442">
            <a:extLst>
              <a:ext uri="{FF2B5EF4-FFF2-40B4-BE49-F238E27FC236}">
                <a16:creationId xmlns:a16="http://schemas.microsoft.com/office/drawing/2014/main" id="{08821CDF-EDBC-2017-79C0-07AB19639924}"/>
              </a:ext>
            </a:extLst>
          </p:cNvPr>
          <p:cNvGrpSpPr/>
          <p:nvPr/>
        </p:nvGrpSpPr>
        <p:grpSpPr>
          <a:xfrm>
            <a:off x="8730274" y="3155882"/>
            <a:ext cx="163341" cy="154090"/>
            <a:chOff x="12462647" y="5280128"/>
            <a:chExt cx="163072" cy="153837"/>
          </a:xfrm>
          <a:solidFill>
            <a:srgbClr val="A21383"/>
          </a:solidFill>
        </p:grpSpPr>
        <p:sp>
          <p:nvSpPr>
            <p:cNvPr id="2479" name="Freeform 2476">
              <a:extLst>
                <a:ext uri="{FF2B5EF4-FFF2-40B4-BE49-F238E27FC236}">
                  <a16:creationId xmlns:a16="http://schemas.microsoft.com/office/drawing/2014/main" id="{313165CA-A6E5-DDD0-07A6-0E76A0603555}"/>
                </a:ext>
              </a:extLst>
            </p:cNvPr>
            <p:cNvSpPr/>
            <p:nvPr/>
          </p:nvSpPr>
          <p:spPr>
            <a:xfrm>
              <a:off x="12462647" y="5310304"/>
              <a:ext cx="131073" cy="123661"/>
            </a:xfrm>
            <a:custGeom>
              <a:avLst/>
              <a:gdLst>
                <a:gd name="connsiteX0" fmla="*/ 131073 w 131073"/>
                <a:gd name="connsiteY0" fmla="*/ 0 h 123660"/>
                <a:gd name="connsiteX1" fmla="*/ 0 w 131073"/>
                <a:gd name="connsiteY1" fmla="*/ 123661 h 123660"/>
              </a:gdLst>
              <a:ahLst/>
              <a:cxnLst>
                <a:cxn ang="0">
                  <a:pos x="connsiteX0" y="connsiteY0"/>
                </a:cxn>
                <a:cxn ang="0">
                  <a:pos x="connsiteX1" y="connsiteY1"/>
                </a:cxn>
              </a:cxnLst>
              <a:rect l="l" t="t" r="r" b="b"/>
              <a:pathLst>
                <a:path w="131073" h="123660">
                  <a:moveTo>
                    <a:pt x="131073" y="0"/>
                  </a:moveTo>
                  <a:lnTo>
                    <a:pt x="0" y="123661"/>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0" name="Freeform 2477">
              <a:extLst>
                <a:ext uri="{FF2B5EF4-FFF2-40B4-BE49-F238E27FC236}">
                  <a16:creationId xmlns:a16="http://schemas.microsoft.com/office/drawing/2014/main" id="{1F025361-FC01-FAA6-5713-424C1FEFB89D}"/>
                </a:ext>
              </a:extLst>
            </p:cNvPr>
            <p:cNvSpPr/>
            <p:nvPr/>
          </p:nvSpPr>
          <p:spPr>
            <a:xfrm>
              <a:off x="12566335" y="5280128"/>
              <a:ext cx="59384" cy="58463"/>
            </a:xfrm>
            <a:custGeom>
              <a:avLst/>
              <a:gdLst>
                <a:gd name="connsiteX0" fmla="*/ 0 w 59384"/>
                <a:gd name="connsiteY0" fmla="*/ 14080 h 58463"/>
                <a:gd name="connsiteX1" fmla="*/ 59385 w 59384"/>
                <a:gd name="connsiteY1" fmla="*/ 0 h 58463"/>
                <a:gd name="connsiteX2" fmla="*/ 41875 w 59384"/>
                <a:gd name="connsiteY2" fmla="*/ 58463 h 58463"/>
                <a:gd name="connsiteX3" fmla="*/ 0 w 59384"/>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4" h="58463">
                  <a:moveTo>
                    <a:pt x="0" y="14080"/>
                  </a:moveTo>
                  <a:lnTo>
                    <a:pt x="59385"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7" name="Graphic 2442">
            <a:extLst>
              <a:ext uri="{FF2B5EF4-FFF2-40B4-BE49-F238E27FC236}">
                <a16:creationId xmlns:a16="http://schemas.microsoft.com/office/drawing/2014/main" id="{0053F936-EE15-A7B3-1345-6B0A2EB06555}"/>
              </a:ext>
            </a:extLst>
          </p:cNvPr>
          <p:cNvGrpSpPr/>
          <p:nvPr/>
        </p:nvGrpSpPr>
        <p:grpSpPr>
          <a:xfrm>
            <a:off x="8058556" y="3763657"/>
            <a:ext cx="248342" cy="573377"/>
            <a:chOff x="11874675" y="5849441"/>
            <a:chExt cx="247931" cy="572433"/>
          </a:xfrm>
        </p:grpSpPr>
        <p:sp>
          <p:nvSpPr>
            <p:cNvPr id="2477" name="Freeform 2479">
              <a:extLst>
                <a:ext uri="{FF2B5EF4-FFF2-40B4-BE49-F238E27FC236}">
                  <a16:creationId xmlns:a16="http://schemas.microsoft.com/office/drawing/2014/main" id="{661C7D19-7145-59E4-B28B-FAF003371BED}"/>
                </a:ext>
              </a:extLst>
            </p:cNvPr>
            <p:cNvSpPr/>
            <p:nvPr/>
          </p:nvSpPr>
          <p:spPr>
            <a:xfrm>
              <a:off x="11905090" y="5849441"/>
              <a:ext cx="217516" cy="528559"/>
            </a:xfrm>
            <a:custGeom>
              <a:avLst/>
              <a:gdLst>
                <a:gd name="connsiteX0" fmla="*/ 217518 w 217517"/>
                <a:gd name="connsiteY0" fmla="*/ 0 h 528557"/>
                <a:gd name="connsiteX1" fmla="*/ 0 w 217517"/>
                <a:gd name="connsiteY1" fmla="*/ 205203 h 528557"/>
                <a:gd name="connsiteX2" fmla="*/ 0 w 217517"/>
                <a:gd name="connsiteY2" fmla="*/ 528557 h 528557"/>
              </a:gdLst>
              <a:ahLst/>
              <a:cxnLst>
                <a:cxn ang="0">
                  <a:pos x="connsiteX0" y="connsiteY0"/>
                </a:cxn>
                <a:cxn ang="0">
                  <a:pos x="connsiteX1" y="connsiteY1"/>
                </a:cxn>
                <a:cxn ang="0">
                  <a:pos x="connsiteX2" y="connsiteY2"/>
                </a:cxn>
              </a:cxnLst>
              <a:rect l="l" t="t" r="r" b="b"/>
              <a:pathLst>
                <a:path w="217517" h="528557">
                  <a:moveTo>
                    <a:pt x="217518" y="0"/>
                  </a:moveTo>
                  <a:lnTo>
                    <a:pt x="0" y="205203"/>
                  </a:lnTo>
                  <a:lnTo>
                    <a:pt x="0" y="528557"/>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8" name="Freeform 2480">
              <a:extLst>
                <a:ext uri="{FF2B5EF4-FFF2-40B4-BE49-F238E27FC236}">
                  <a16:creationId xmlns:a16="http://schemas.microsoft.com/office/drawing/2014/main" id="{58023FD1-16E1-0747-6BDF-8FD233B0C70A}"/>
                </a:ext>
              </a:extLst>
            </p:cNvPr>
            <p:cNvSpPr/>
            <p:nvPr/>
          </p:nvSpPr>
          <p:spPr>
            <a:xfrm>
              <a:off x="11874675" y="6369044"/>
              <a:ext cx="61036" cy="52830"/>
            </a:xfrm>
            <a:custGeom>
              <a:avLst/>
              <a:gdLst>
                <a:gd name="connsiteX0" fmla="*/ 0 w 61036"/>
                <a:gd name="connsiteY0" fmla="*/ 0 h 52830"/>
                <a:gd name="connsiteX1" fmla="*/ 30488 w 61036"/>
                <a:gd name="connsiteY1" fmla="*/ 52831 h 52830"/>
                <a:gd name="connsiteX2" fmla="*/ 61037 w 61036"/>
                <a:gd name="connsiteY2" fmla="*/ 0 h 52830"/>
                <a:gd name="connsiteX3" fmla="*/ 0 w 61036"/>
                <a:gd name="connsiteY3" fmla="*/ 0 h 52830"/>
              </a:gdLst>
              <a:ahLst/>
              <a:cxnLst>
                <a:cxn ang="0">
                  <a:pos x="connsiteX0" y="connsiteY0"/>
                </a:cxn>
                <a:cxn ang="0">
                  <a:pos x="connsiteX1" y="connsiteY1"/>
                </a:cxn>
                <a:cxn ang="0">
                  <a:pos x="connsiteX2" y="connsiteY2"/>
                </a:cxn>
                <a:cxn ang="0">
                  <a:pos x="connsiteX3" y="connsiteY3"/>
                </a:cxn>
              </a:cxnLst>
              <a:rect l="l" t="t" r="r" b="b"/>
              <a:pathLst>
                <a:path w="61036" h="52830">
                  <a:moveTo>
                    <a:pt x="0" y="0"/>
                  </a:moveTo>
                  <a:lnTo>
                    <a:pt x="30488" y="52831"/>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8" name="Group 177">
            <a:extLst>
              <a:ext uri="{FF2B5EF4-FFF2-40B4-BE49-F238E27FC236}">
                <a16:creationId xmlns:a16="http://schemas.microsoft.com/office/drawing/2014/main" id="{FDF02F01-796B-6C04-819F-F0E7A359B1B7}"/>
              </a:ext>
            </a:extLst>
          </p:cNvPr>
          <p:cNvGrpSpPr/>
          <p:nvPr/>
        </p:nvGrpSpPr>
        <p:grpSpPr>
          <a:xfrm>
            <a:off x="5387652" y="2303815"/>
            <a:ext cx="678650" cy="1047275"/>
            <a:chOff x="5298937" y="2308102"/>
            <a:chExt cx="678636" cy="1091509"/>
          </a:xfrm>
        </p:grpSpPr>
        <p:sp>
          <p:nvSpPr>
            <p:cNvPr id="2475" name="Freeform 2458">
              <a:extLst>
                <a:ext uri="{FF2B5EF4-FFF2-40B4-BE49-F238E27FC236}">
                  <a16:creationId xmlns:a16="http://schemas.microsoft.com/office/drawing/2014/main" id="{B41BBBE3-8C96-F5DE-69B9-99A147E3695D}"/>
                </a:ext>
              </a:extLst>
            </p:cNvPr>
            <p:cNvSpPr/>
            <p:nvPr/>
          </p:nvSpPr>
          <p:spPr>
            <a:xfrm>
              <a:off x="5298937" y="2352119"/>
              <a:ext cx="648098" cy="1047492"/>
            </a:xfrm>
            <a:custGeom>
              <a:avLst/>
              <a:gdLst>
                <a:gd name="connsiteX0" fmla="*/ 647042 w 647042"/>
                <a:gd name="connsiteY0" fmla="*/ 0 h 1045789"/>
                <a:gd name="connsiteX1" fmla="*/ 647042 w 647042"/>
                <a:gd name="connsiteY1" fmla="*/ 618854 h 1045789"/>
                <a:gd name="connsiteX2" fmla="*/ 0 w 647042"/>
                <a:gd name="connsiteY2" fmla="*/ 1045789 h 1045789"/>
              </a:gdLst>
              <a:ahLst/>
              <a:cxnLst>
                <a:cxn ang="0">
                  <a:pos x="connsiteX0" y="connsiteY0"/>
                </a:cxn>
                <a:cxn ang="0">
                  <a:pos x="connsiteX1" y="connsiteY1"/>
                </a:cxn>
                <a:cxn ang="0">
                  <a:pos x="connsiteX2" y="connsiteY2"/>
                </a:cxn>
              </a:cxnLst>
              <a:rect l="l" t="t" r="r" b="b"/>
              <a:pathLst>
                <a:path w="647042" h="1045789">
                  <a:moveTo>
                    <a:pt x="647042" y="0"/>
                  </a:moveTo>
                  <a:lnTo>
                    <a:pt x="647042" y="618854"/>
                  </a:lnTo>
                  <a:lnTo>
                    <a:pt x="0"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6" name="Freeform 2459">
              <a:extLst>
                <a:ext uri="{FF2B5EF4-FFF2-40B4-BE49-F238E27FC236}">
                  <a16:creationId xmlns:a16="http://schemas.microsoft.com/office/drawing/2014/main" id="{3EE6EF8D-2F7E-5E9F-532B-D6CDCDD8DD2E}"/>
                </a:ext>
              </a:extLst>
            </p:cNvPr>
            <p:cNvSpPr/>
            <p:nvPr/>
          </p:nvSpPr>
          <p:spPr>
            <a:xfrm>
              <a:off x="5916436" y="2308102"/>
              <a:ext cx="61137" cy="52978"/>
            </a:xfrm>
            <a:custGeom>
              <a:avLst/>
              <a:gdLst>
                <a:gd name="connsiteX0" fmla="*/ 0 w 61037"/>
                <a:gd name="connsiteY0" fmla="*/ 52893 h 52892"/>
                <a:gd name="connsiteX1" fmla="*/ 30549 w 61037"/>
                <a:gd name="connsiteY1" fmla="*/ 0 h 52892"/>
                <a:gd name="connsiteX2" fmla="*/ 61037 w 61037"/>
                <a:gd name="connsiteY2" fmla="*/ 52893 h 52892"/>
                <a:gd name="connsiteX3" fmla="*/ 0 w 61037"/>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37" h="52892">
                  <a:moveTo>
                    <a:pt x="0" y="52893"/>
                  </a:moveTo>
                  <a:lnTo>
                    <a:pt x="30549" y="0"/>
                  </a:lnTo>
                  <a:lnTo>
                    <a:pt x="61037"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9" name="Group 178">
            <a:extLst>
              <a:ext uri="{FF2B5EF4-FFF2-40B4-BE49-F238E27FC236}">
                <a16:creationId xmlns:a16="http://schemas.microsoft.com/office/drawing/2014/main" id="{6176435A-8804-F2A4-7B66-09B41F298EFC}"/>
              </a:ext>
            </a:extLst>
          </p:cNvPr>
          <p:cNvGrpSpPr/>
          <p:nvPr/>
        </p:nvGrpSpPr>
        <p:grpSpPr>
          <a:xfrm>
            <a:off x="6172715" y="2303812"/>
            <a:ext cx="678711" cy="1047278"/>
            <a:chOff x="5999036" y="2308102"/>
            <a:chExt cx="678697" cy="1091512"/>
          </a:xfrm>
        </p:grpSpPr>
        <p:sp>
          <p:nvSpPr>
            <p:cNvPr id="2473" name="Freeform 2482">
              <a:extLst>
                <a:ext uri="{FF2B5EF4-FFF2-40B4-BE49-F238E27FC236}">
                  <a16:creationId xmlns:a16="http://schemas.microsoft.com/office/drawing/2014/main" id="{64BE081A-74FB-A23C-DD7F-DAB2D18B4B4F}"/>
                </a:ext>
              </a:extLst>
            </p:cNvPr>
            <p:cNvSpPr/>
            <p:nvPr/>
          </p:nvSpPr>
          <p:spPr>
            <a:xfrm>
              <a:off x="6029635" y="2352121"/>
              <a:ext cx="648098" cy="1047493"/>
            </a:xfrm>
            <a:custGeom>
              <a:avLst/>
              <a:gdLst>
                <a:gd name="connsiteX0" fmla="*/ 0 w 647042"/>
                <a:gd name="connsiteY0" fmla="*/ 0 h 1045789"/>
                <a:gd name="connsiteX1" fmla="*/ 0 w 647042"/>
                <a:gd name="connsiteY1" fmla="*/ 618854 h 1045789"/>
                <a:gd name="connsiteX2" fmla="*/ 647042 w 647042"/>
                <a:gd name="connsiteY2" fmla="*/ 1045789 h 1045789"/>
              </a:gdLst>
              <a:ahLst/>
              <a:cxnLst>
                <a:cxn ang="0">
                  <a:pos x="connsiteX0" y="connsiteY0"/>
                </a:cxn>
                <a:cxn ang="0">
                  <a:pos x="connsiteX1" y="connsiteY1"/>
                </a:cxn>
                <a:cxn ang="0">
                  <a:pos x="connsiteX2" y="connsiteY2"/>
                </a:cxn>
              </a:cxnLst>
              <a:rect l="l" t="t" r="r" b="b"/>
              <a:pathLst>
                <a:path w="647042" h="1045789">
                  <a:moveTo>
                    <a:pt x="0" y="0"/>
                  </a:moveTo>
                  <a:lnTo>
                    <a:pt x="0" y="618854"/>
                  </a:lnTo>
                  <a:lnTo>
                    <a:pt x="647042"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4" name="Freeform 2483">
              <a:extLst>
                <a:ext uri="{FF2B5EF4-FFF2-40B4-BE49-F238E27FC236}">
                  <a16:creationId xmlns:a16="http://schemas.microsoft.com/office/drawing/2014/main" id="{169AEC75-0E67-D38E-0550-D7F1A5FCF3B3}"/>
                </a:ext>
              </a:extLst>
            </p:cNvPr>
            <p:cNvSpPr/>
            <p:nvPr/>
          </p:nvSpPr>
          <p:spPr>
            <a:xfrm>
              <a:off x="5999036" y="2308102"/>
              <a:ext cx="61198" cy="52978"/>
            </a:xfrm>
            <a:custGeom>
              <a:avLst/>
              <a:gdLst>
                <a:gd name="connsiteX0" fmla="*/ 0 w 61098"/>
                <a:gd name="connsiteY0" fmla="*/ 52893 h 52892"/>
                <a:gd name="connsiteX1" fmla="*/ 30549 w 61098"/>
                <a:gd name="connsiteY1" fmla="*/ 0 h 52892"/>
                <a:gd name="connsiteX2" fmla="*/ 61098 w 61098"/>
                <a:gd name="connsiteY2" fmla="*/ 52893 h 52892"/>
                <a:gd name="connsiteX3" fmla="*/ 0 w 61098"/>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98" h="52892">
                  <a:moveTo>
                    <a:pt x="0" y="52893"/>
                  </a:moveTo>
                  <a:lnTo>
                    <a:pt x="30549" y="0"/>
                  </a:lnTo>
                  <a:lnTo>
                    <a:pt x="61098"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80" name="Graphic 2442">
            <a:extLst>
              <a:ext uri="{FF2B5EF4-FFF2-40B4-BE49-F238E27FC236}">
                <a16:creationId xmlns:a16="http://schemas.microsoft.com/office/drawing/2014/main" id="{FDCDEF54-B447-BD05-9EC5-3E175D3060F6}"/>
              </a:ext>
            </a:extLst>
          </p:cNvPr>
          <p:cNvGrpSpPr/>
          <p:nvPr/>
        </p:nvGrpSpPr>
        <p:grpSpPr>
          <a:xfrm>
            <a:off x="6587008" y="3549028"/>
            <a:ext cx="307965" cy="204233"/>
            <a:chOff x="10066567" y="5635163"/>
            <a:chExt cx="307459" cy="203897"/>
          </a:xfrm>
          <a:solidFill>
            <a:srgbClr val="A21383"/>
          </a:solidFill>
        </p:grpSpPr>
        <p:sp>
          <p:nvSpPr>
            <p:cNvPr id="2471" name="Freeform 2485">
              <a:extLst>
                <a:ext uri="{FF2B5EF4-FFF2-40B4-BE49-F238E27FC236}">
                  <a16:creationId xmlns:a16="http://schemas.microsoft.com/office/drawing/2014/main" id="{F0BE0C36-2CB9-C6C8-5A23-C1346BADA524}"/>
                </a:ext>
              </a:extLst>
            </p:cNvPr>
            <p:cNvSpPr/>
            <p:nvPr/>
          </p:nvSpPr>
          <p:spPr>
            <a:xfrm>
              <a:off x="10103245" y="5635163"/>
              <a:ext cx="270781" cy="179614"/>
            </a:xfrm>
            <a:custGeom>
              <a:avLst/>
              <a:gdLst>
                <a:gd name="connsiteX0" fmla="*/ 0 w 270779"/>
                <a:gd name="connsiteY0" fmla="*/ 179614 h 179613"/>
                <a:gd name="connsiteX1" fmla="*/ 270779 w 270779"/>
                <a:gd name="connsiteY1" fmla="*/ 0 h 179613"/>
              </a:gdLst>
              <a:ahLst/>
              <a:cxnLst>
                <a:cxn ang="0">
                  <a:pos x="connsiteX0" y="connsiteY0"/>
                </a:cxn>
                <a:cxn ang="0">
                  <a:pos x="connsiteX1" y="connsiteY1"/>
                </a:cxn>
              </a:cxnLst>
              <a:rect l="l" t="t" r="r" b="b"/>
              <a:pathLst>
                <a:path w="270779" h="179613">
                  <a:moveTo>
                    <a:pt x="0" y="179614"/>
                  </a:moveTo>
                  <a:lnTo>
                    <a:pt x="270779"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2" name="Freeform 2486">
              <a:extLst>
                <a:ext uri="{FF2B5EF4-FFF2-40B4-BE49-F238E27FC236}">
                  <a16:creationId xmlns:a16="http://schemas.microsoft.com/office/drawing/2014/main" id="{D1B79517-7838-2FD3-D882-6A49D606F5D4}"/>
                </a:ext>
              </a:extLst>
            </p:cNvPr>
            <p:cNvSpPr/>
            <p:nvPr/>
          </p:nvSpPr>
          <p:spPr>
            <a:xfrm>
              <a:off x="10066567" y="5784393"/>
              <a:ext cx="60914" cy="54667"/>
            </a:xfrm>
            <a:custGeom>
              <a:avLst/>
              <a:gdLst>
                <a:gd name="connsiteX0" fmla="*/ 60914 w 60914"/>
                <a:gd name="connsiteY0" fmla="*/ 50872 h 54667"/>
                <a:gd name="connsiteX1" fmla="*/ 0 w 60914"/>
                <a:gd name="connsiteY1" fmla="*/ 54668 h 54667"/>
                <a:gd name="connsiteX2" fmla="*/ 27182 w 60914"/>
                <a:gd name="connsiteY2" fmla="*/ 0 h 54667"/>
                <a:gd name="connsiteX3" fmla="*/ 60914 w 60914"/>
                <a:gd name="connsiteY3" fmla="*/ 50872 h 54667"/>
              </a:gdLst>
              <a:ahLst/>
              <a:cxnLst>
                <a:cxn ang="0">
                  <a:pos x="connsiteX0" y="connsiteY0"/>
                </a:cxn>
                <a:cxn ang="0">
                  <a:pos x="connsiteX1" y="connsiteY1"/>
                </a:cxn>
                <a:cxn ang="0">
                  <a:pos x="connsiteX2" y="connsiteY2"/>
                </a:cxn>
                <a:cxn ang="0">
                  <a:pos x="connsiteX3" y="connsiteY3"/>
                </a:cxn>
              </a:cxnLst>
              <a:rect l="l" t="t" r="r" b="b"/>
              <a:pathLst>
                <a:path w="60914" h="54667">
                  <a:moveTo>
                    <a:pt x="60914" y="50872"/>
                  </a:moveTo>
                  <a:lnTo>
                    <a:pt x="0" y="54668"/>
                  </a:lnTo>
                  <a:lnTo>
                    <a:pt x="27182" y="0"/>
                  </a:lnTo>
                  <a:lnTo>
                    <a:pt x="60914" y="50872"/>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81" name="TextBox 180">
            <a:extLst>
              <a:ext uri="{FF2B5EF4-FFF2-40B4-BE49-F238E27FC236}">
                <a16:creationId xmlns:a16="http://schemas.microsoft.com/office/drawing/2014/main" id="{809116AD-6E9F-6FD5-9927-E6B48405B0CD}"/>
              </a:ext>
            </a:extLst>
          </p:cNvPr>
          <p:cNvSpPr txBox="1"/>
          <p:nvPr/>
        </p:nvSpPr>
        <p:spPr>
          <a:xfrm>
            <a:off x="2504755" y="4860657"/>
            <a:ext cx="265060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Allergic eosinophilic</a:t>
            </a:r>
          </a:p>
        </p:txBody>
      </p:sp>
      <p:sp>
        <p:nvSpPr>
          <p:cNvPr id="182" name="TextBox 181">
            <a:extLst>
              <a:ext uri="{FF2B5EF4-FFF2-40B4-BE49-F238E27FC236}">
                <a16:creationId xmlns:a16="http://schemas.microsoft.com/office/drawing/2014/main" id="{E44B29F9-2EF7-4DED-FD01-9CA070C55179}"/>
              </a:ext>
            </a:extLst>
          </p:cNvPr>
          <p:cNvSpPr txBox="1"/>
          <p:nvPr/>
        </p:nvSpPr>
        <p:spPr>
          <a:xfrm>
            <a:off x="5155363" y="4860657"/>
            <a:ext cx="263675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Non-allergic eosinophilic</a:t>
            </a:r>
          </a:p>
        </p:txBody>
      </p:sp>
      <p:sp>
        <p:nvSpPr>
          <p:cNvPr id="183" name="TextBox 182">
            <a:extLst>
              <a:ext uri="{FF2B5EF4-FFF2-40B4-BE49-F238E27FC236}">
                <a16:creationId xmlns:a16="http://schemas.microsoft.com/office/drawing/2014/main" id="{E9A5E1D5-A3AA-6A71-C0AC-BCC24474A9B3}"/>
              </a:ext>
            </a:extLst>
          </p:cNvPr>
          <p:cNvSpPr txBox="1"/>
          <p:nvPr/>
        </p:nvSpPr>
        <p:spPr>
          <a:xfrm>
            <a:off x="7880123" y="4866357"/>
            <a:ext cx="2662691" cy="1732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Beyond-T2 pathways</a:t>
            </a:r>
          </a:p>
        </p:txBody>
      </p:sp>
      <p:sp>
        <p:nvSpPr>
          <p:cNvPr id="2469" name="TextBox 2468">
            <a:extLst>
              <a:ext uri="{FF2B5EF4-FFF2-40B4-BE49-F238E27FC236}">
                <a16:creationId xmlns:a16="http://schemas.microsoft.com/office/drawing/2014/main" id="{9EBF4E53-5EFB-7536-AAFF-3F59CDD09D6D}"/>
              </a:ext>
            </a:extLst>
          </p:cNvPr>
          <p:cNvSpPr txBox="1"/>
          <p:nvPr/>
        </p:nvSpPr>
        <p:spPr>
          <a:xfrm>
            <a:off x="6309356" y="1149911"/>
            <a:ext cx="3959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Bacteria</a:t>
            </a:r>
          </a:p>
        </p:txBody>
      </p:sp>
      <p:sp>
        <p:nvSpPr>
          <p:cNvPr id="2467" name="TextBox 2466">
            <a:extLst>
              <a:ext uri="{FF2B5EF4-FFF2-40B4-BE49-F238E27FC236}">
                <a16:creationId xmlns:a16="http://schemas.microsoft.com/office/drawing/2014/main" id="{4BAA3476-1C1F-9A2B-CE2B-E9FDA2792114}"/>
              </a:ext>
            </a:extLst>
          </p:cNvPr>
          <p:cNvSpPr txBox="1"/>
          <p:nvPr/>
        </p:nvSpPr>
        <p:spPr>
          <a:xfrm>
            <a:off x="7197357" y="1149911"/>
            <a:ext cx="35266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Viruses</a:t>
            </a:r>
          </a:p>
        </p:txBody>
      </p:sp>
      <p:sp>
        <p:nvSpPr>
          <p:cNvPr id="2465" name="TextBox 2464">
            <a:extLst>
              <a:ext uri="{FF2B5EF4-FFF2-40B4-BE49-F238E27FC236}">
                <a16:creationId xmlns:a16="http://schemas.microsoft.com/office/drawing/2014/main" id="{F257B187-75FE-F665-E3DE-150BC546DE43}"/>
              </a:ext>
            </a:extLst>
          </p:cNvPr>
          <p:cNvSpPr txBox="1"/>
          <p:nvPr/>
        </p:nvSpPr>
        <p:spPr>
          <a:xfrm>
            <a:off x="7982392" y="1149911"/>
            <a:ext cx="32541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Smoke</a:t>
            </a:r>
          </a:p>
        </p:txBody>
      </p:sp>
      <p:sp>
        <p:nvSpPr>
          <p:cNvPr id="2439" name="TextBox 2438">
            <a:extLst>
              <a:ext uri="{FF2B5EF4-FFF2-40B4-BE49-F238E27FC236}">
                <a16:creationId xmlns:a16="http://schemas.microsoft.com/office/drawing/2014/main" id="{A294A3B6-C161-6B45-F7A0-591E58A86BCC}"/>
              </a:ext>
            </a:extLst>
          </p:cNvPr>
          <p:cNvSpPr txBox="1"/>
          <p:nvPr/>
        </p:nvSpPr>
        <p:spPr>
          <a:xfrm>
            <a:off x="6282005" y="2687682"/>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40" name="TextBox 2439">
            <a:extLst>
              <a:ext uri="{FF2B5EF4-FFF2-40B4-BE49-F238E27FC236}">
                <a16:creationId xmlns:a16="http://schemas.microsoft.com/office/drawing/2014/main" id="{5DB6AA45-744E-E441-40B2-F8611C74816C}"/>
              </a:ext>
            </a:extLst>
          </p:cNvPr>
          <p:cNvSpPr txBox="1"/>
          <p:nvPr/>
        </p:nvSpPr>
        <p:spPr>
          <a:xfrm>
            <a:off x="5736892" y="1332535"/>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63" name="TextBox 2462">
            <a:extLst>
              <a:ext uri="{FF2B5EF4-FFF2-40B4-BE49-F238E27FC236}">
                <a16:creationId xmlns:a16="http://schemas.microsoft.com/office/drawing/2014/main" id="{2F8B18E2-74F4-9753-691D-69524164E3ED}"/>
              </a:ext>
            </a:extLst>
          </p:cNvPr>
          <p:cNvSpPr txBox="1"/>
          <p:nvPr/>
        </p:nvSpPr>
        <p:spPr>
          <a:xfrm>
            <a:off x="8908915" y="1149911"/>
            <a:ext cx="437629"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Pollution</a:t>
            </a:r>
          </a:p>
        </p:txBody>
      </p:sp>
      <p:sp>
        <p:nvSpPr>
          <p:cNvPr id="2451" name="TextBox 2450">
            <a:extLst>
              <a:ext uri="{FF2B5EF4-FFF2-40B4-BE49-F238E27FC236}">
                <a16:creationId xmlns:a16="http://schemas.microsoft.com/office/drawing/2014/main" id="{5131B0C8-62AE-3D8F-45C0-18BFF23E3EAE}"/>
              </a:ext>
            </a:extLst>
          </p:cNvPr>
          <p:cNvSpPr txBox="1"/>
          <p:nvPr/>
        </p:nvSpPr>
        <p:spPr>
          <a:xfrm>
            <a:off x="1171124" y="1897703"/>
            <a:ext cx="520025" cy="21544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Airway</a:t>
            </a:r>
          </a:p>
        </p:txBody>
      </p:sp>
      <p:sp>
        <p:nvSpPr>
          <p:cNvPr id="2453" name="TextBox 2452">
            <a:extLst>
              <a:ext uri="{FF2B5EF4-FFF2-40B4-BE49-F238E27FC236}">
                <a16:creationId xmlns:a16="http://schemas.microsoft.com/office/drawing/2014/main" id="{CED43DE0-EB81-7F5F-0FFF-04C66F652355}"/>
              </a:ext>
            </a:extLst>
          </p:cNvPr>
          <p:cNvSpPr txBox="1"/>
          <p:nvPr/>
        </p:nvSpPr>
        <p:spPr>
          <a:xfrm>
            <a:off x="2362153" y="1149911"/>
            <a:ext cx="447247" cy="161586"/>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a:ea typeface="+mn-ea"/>
                <a:cs typeface="Calibri"/>
              </a:rPr>
              <a:t>Triggers</a:t>
            </a:r>
            <a:endPar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cxnSp>
        <p:nvCxnSpPr>
          <p:cNvPr id="49" name="Straight Arrow Connector 48">
            <a:extLst>
              <a:ext uri="{FF2B5EF4-FFF2-40B4-BE49-F238E27FC236}">
                <a16:creationId xmlns:a16="http://schemas.microsoft.com/office/drawing/2014/main" id="{7ABBD019-ED63-D397-8830-EA60769888AB}"/>
              </a:ext>
            </a:extLst>
          </p:cNvPr>
          <p:cNvCxnSpPr>
            <a:cxnSpLocks noChangeAspect="1"/>
          </p:cNvCxnSpPr>
          <p:nvPr/>
        </p:nvCxnSpPr>
        <p:spPr>
          <a:xfrm>
            <a:off x="5155363" y="3994327"/>
            <a:ext cx="564949" cy="37992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3E4E77F-E107-9A5D-C757-99214FE8E744}"/>
              </a:ext>
            </a:extLst>
          </p:cNvPr>
          <p:cNvCxnSpPr>
            <a:cxnSpLocks noChangeAspect="1"/>
          </p:cNvCxnSpPr>
          <p:nvPr/>
        </p:nvCxnSpPr>
        <p:spPr>
          <a:xfrm flipV="1">
            <a:off x="5160387" y="3702884"/>
            <a:ext cx="0" cy="3014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657DA3B-C120-31E3-677B-D83BE0772A71}"/>
              </a:ext>
            </a:extLst>
          </p:cNvPr>
          <p:cNvSpPr txBox="1">
            <a:spLocks noChangeAspect="1"/>
          </p:cNvSpPr>
          <p:nvPr/>
        </p:nvSpPr>
        <p:spPr>
          <a:xfrm>
            <a:off x="5208415" y="367741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2499" name="Rectangle: Rounded Corners 2498">
            <a:extLst>
              <a:ext uri="{FF2B5EF4-FFF2-40B4-BE49-F238E27FC236}">
                <a16:creationId xmlns:a16="http://schemas.microsoft.com/office/drawing/2014/main" id="{FE7C59F2-D15A-09A9-41BA-C2E9674BB4E0}"/>
              </a:ext>
            </a:extLst>
          </p:cNvPr>
          <p:cNvSpPr/>
          <p:nvPr/>
        </p:nvSpPr>
        <p:spPr>
          <a:xfrm>
            <a:off x="289410" y="1236664"/>
            <a:ext cx="1662769" cy="504000"/>
          </a:xfrm>
          <a:prstGeom prst="roundRect">
            <a:avLst>
              <a:gd name="adj" fmla="val 248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NZ" sz="900" b="1">
                <a:solidFill>
                  <a:schemeClr val="bg1"/>
                </a:solidFill>
              </a:rPr>
              <a:t>Click on the cells in the figure to find out more</a:t>
            </a:r>
            <a:endParaRPr lang="en-GB" sz="900" b="1">
              <a:solidFill>
                <a:schemeClr val="bg1"/>
              </a:solidFill>
            </a:endParaRPr>
          </a:p>
        </p:txBody>
      </p:sp>
      <p:sp>
        <p:nvSpPr>
          <p:cNvPr id="2501" name="Rectangle: Rounded Corners 2500">
            <a:hlinkClick r:id="" action="ppaction://noaction"/>
            <a:extLst>
              <a:ext uri="{FF2B5EF4-FFF2-40B4-BE49-F238E27FC236}">
                <a16:creationId xmlns:a16="http://schemas.microsoft.com/office/drawing/2014/main" id="{8BFB42A6-F557-8DC3-75AB-69692BA5927C}"/>
              </a:ext>
            </a:extLst>
          </p:cNvPr>
          <p:cNvSpPr/>
          <p:nvPr/>
        </p:nvSpPr>
        <p:spPr>
          <a:xfrm>
            <a:off x="10392760" y="3109692"/>
            <a:ext cx="1578484" cy="564754"/>
          </a:xfrm>
          <a:prstGeom prst="roundRect">
            <a:avLst>
              <a:gd name="adj" fmla="val 24856"/>
            </a:avLst>
          </a:prstGeom>
          <a:solidFill>
            <a:srgbClr val="59099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algn="ctr"/>
            <a:r>
              <a:rPr lang="en-NZ" sz="900" b="1">
                <a:solidFill>
                  <a:schemeClr val="bg1"/>
                </a:solidFill>
              </a:rPr>
              <a:t>Click here </a:t>
            </a:r>
            <a:r>
              <a:rPr lang="en-NZ" sz="900">
                <a:solidFill>
                  <a:schemeClr val="bg1"/>
                </a:solidFill>
              </a:rPr>
              <a:t>to find </a:t>
            </a:r>
            <a:br>
              <a:rPr lang="en-NZ" sz="900">
                <a:solidFill>
                  <a:schemeClr val="bg1"/>
                </a:solidFill>
              </a:rPr>
            </a:br>
            <a:r>
              <a:rPr lang="en-NZ" sz="900">
                <a:solidFill>
                  <a:schemeClr val="bg1"/>
                </a:solidFill>
              </a:rPr>
              <a:t>out more about innate and adaptive immunity</a:t>
            </a:r>
            <a:endParaRPr lang="en-GB" sz="900"/>
          </a:p>
        </p:txBody>
      </p:sp>
      <p:pic>
        <p:nvPicPr>
          <p:cNvPr id="2503" name="Graphic 5">
            <a:hlinkClick r:id="" action="ppaction://noaction"/>
            <a:extLst>
              <a:ext uri="{FF2B5EF4-FFF2-40B4-BE49-F238E27FC236}">
                <a16:creationId xmlns:a16="http://schemas.microsoft.com/office/drawing/2014/main" id="{B1656712-04AB-C79F-EBFB-FF3715A719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467278" y="3261888"/>
            <a:ext cx="288000" cy="288000"/>
          </a:xfrm>
          <a:prstGeom prst="rect">
            <a:avLst/>
          </a:prstGeom>
        </p:spPr>
      </p:pic>
      <p:pic>
        <p:nvPicPr>
          <p:cNvPr id="2510" name="Graphic 5">
            <a:hlinkClick r:id="" action="ppaction://noaction"/>
            <a:extLst>
              <a:ext uri="{FF2B5EF4-FFF2-40B4-BE49-F238E27FC236}">
                <a16:creationId xmlns:a16="http://schemas.microsoft.com/office/drawing/2014/main" id="{484B0542-B795-712B-8413-967B88CC0D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579827" y="1377673"/>
            <a:ext cx="288000" cy="288000"/>
          </a:xfrm>
          <a:prstGeom prst="rect">
            <a:avLst/>
          </a:prstGeom>
        </p:spPr>
      </p:pic>
      <p:sp>
        <p:nvSpPr>
          <p:cNvPr id="2511" name="Rectangle 2510">
            <a:extLst>
              <a:ext uri="{FF2B5EF4-FFF2-40B4-BE49-F238E27FC236}">
                <a16:creationId xmlns:a16="http://schemas.microsoft.com/office/drawing/2014/main" id="{C30F6D5E-DEA3-075C-D654-468BC0BCA43D}"/>
              </a:ext>
            </a:extLst>
          </p:cNvPr>
          <p:cNvSpPr/>
          <p:nvPr/>
        </p:nvSpPr>
        <p:spPr>
          <a:xfrm>
            <a:off x="486231" y="3099599"/>
            <a:ext cx="800492" cy="27504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a:xfrm>
            <a:off x="548282" y="180000"/>
            <a:ext cx="8640000" cy="720000"/>
          </a:xfrm>
        </p:spPr>
        <p:txBody>
          <a:bodyPr/>
          <a:lstStyle/>
          <a:p>
            <a:r>
              <a:rPr lang="en-GB"/>
              <a:t>Various cells and inflammatory mediators are involved in asthma pathogenesis</a:t>
            </a:r>
            <a:r>
              <a:rPr lang="en-GB" baseline="30000"/>
              <a:t>1–18</a:t>
            </a:r>
            <a:endParaRPr lang="en-GB"/>
          </a:p>
        </p:txBody>
      </p:sp>
      <p:sp>
        <p:nvSpPr>
          <p:cNvPr id="26" name="Slide Number Placeholder 25">
            <a:extLst>
              <a:ext uri="{FF2B5EF4-FFF2-40B4-BE49-F238E27FC236}">
                <a16:creationId xmlns:a16="http://schemas.microsoft.com/office/drawing/2014/main" id="{11D1C138-D639-4113-BCDC-C19607E291D2}"/>
              </a:ext>
            </a:extLst>
          </p:cNvPr>
          <p:cNvSpPr>
            <a:spLocks noGrp="1"/>
          </p:cNvSpPr>
          <p:nvPr>
            <p:ph type="sldNum" sz="quarter" idx="4294967295"/>
          </p:nvPr>
        </p:nvSpPr>
        <p:spPr>
          <a:xfrm>
            <a:off x="11264400" y="6331998"/>
            <a:ext cx="432000" cy="22208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GB" sz="900" b="0" i="0" u="none" strike="noStrike" kern="120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11F9631B-3306-52DA-3FE8-40DB808D72EC}"/>
              </a:ext>
            </a:extLst>
          </p:cNvPr>
          <p:cNvSpPr/>
          <p:nvPr/>
        </p:nvSpPr>
        <p:spPr>
          <a:xfrm>
            <a:off x="548282" y="5197122"/>
            <a:ext cx="10716118" cy="227404"/>
          </a:xfrm>
          <a:prstGeom prst="rect">
            <a:avLst/>
          </a:prstGeom>
          <a:gradFill flip="none" rotWithShape="0">
            <a:gsLst>
              <a:gs pos="0">
                <a:schemeClr val="accent1">
                  <a:lumMod val="5000"/>
                  <a:lumOff val="95000"/>
                </a:schemeClr>
              </a:gs>
              <a:gs pos="0">
                <a:schemeClr val="tx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Airway remodelling describes structural changes related to basement membrane thickening, increased vascular density, airway smooth muscle thickening and subepithelial fibrosis</a:t>
            </a:r>
            <a:r>
              <a:rPr lang="en-US" sz="1050" baseline="30000"/>
              <a:t>1</a:t>
            </a:r>
            <a:endParaRPr lang="en-US" sz="700"/>
          </a:p>
        </p:txBody>
      </p:sp>
      <p:grpSp>
        <p:nvGrpSpPr>
          <p:cNvPr id="14" name="Group 13">
            <a:extLst>
              <a:ext uri="{FF2B5EF4-FFF2-40B4-BE49-F238E27FC236}">
                <a16:creationId xmlns:a16="http://schemas.microsoft.com/office/drawing/2014/main" id="{8622562F-3EAE-F1AA-86C8-8B9903EC0FE5}"/>
              </a:ext>
            </a:extLst>
          </p:cNvPr>
          <p:cNvGrpSpPr/>
          <p:nvPr/>
        </p:nvGrpSpPr>
        <p:grpSpPr>
          <a:xfrm>
            <a:off x="10894587" y="6381538"/>
            <a:ext cx="1099968" cy="287551"/>
            <a:chOff x="10894587" y="6381538"/>
            <a:chExt cx="1099968" cy="287551"/>
          </a:xfrm>
        </p:grpSpPr>
        <p:grpSp>
          <p:nvGrpSpPr>
            <p:cNvPr id="37" name="Group 36">
              <a:extLst>
                <a:ext uri="{FF2B5EF4-FFF2-40B4-BE49-F238E27FC236}">
                  <a16:creationId xmlns:a16="http://schemas.microsoft.com/office/drawing/2014/main" id="{8C2A2DBB-4F94-4187-EA57-077EAC0500A4}"/>
                </a:ext>
              </a:extLst>
            </p:cNvPr>
            <p:cNvGrpSpPr/>
            <p:nvPr/>
          </p:nvGrpSpPr>
          <p:grpSpPr>
            <a:xfrm>
              <a:off x="10894587" y="6381538"/>
              <a:ext cx="1099968" cy="287551"/>
              <a:chOff x="5334172" y="6525312"/>
              <a:chExt cx="1099968" cy="287551"/>
            </a:xfrm>
          </p:grpSpPr>
          <p:sp>
            <p:nvSpPr>
              <p:cNvPr id="50" name="Rectangle: Rounded Corners 49">
                <a:extLst>
                  <a:ext uri="{FF2B5EF4-FFF2-40B4-BE49-F238E27FC236}">
                    <a16:creationId xmlns:a16="http://schemas.microsoft.com/office/drawing/2014/main" id="{93FC431F-7E87-79EC-EC33-5AAC27FD9FA6}"/>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 name="Graphic 3">
                <a:hlinkClick r:id="" action="ppaction://hlinkshowjump?jump=previousslide"/>
                <a:extLst>
                  <a:ext uri="{FF2B5EF4-FFF2-40B4-BE49-F238E27FC236}">
                    <a16:creationId xmlns:a16="http://schemas.microsoft.com/office/drawing/2014/main" id="{299284B0-1202-DAFD-B83F-78FAB15F80F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a:off x="5657217" y="6560801"/>
                <a:ext cx="216000" cy="216000"/>
              </a:xfrm>
              <a:prstGeom prst="rect">
                <a:avLst/>
              </a:prstGeom>
            </p:spPr>
          </p:pic>
          <p:pic>
            <p:nvPicPr>
              <p:cNvPr id="52" name="Graphic 3">
                <a:hlinkClick r:id="" action="ppaction://hlinkshowjump?jump=nextslide"/>
                <a:extLst>
                  <a:ext uri="{FF2B5EF4-FFF2-40B4-BE49-F238E27FC236}">
                    <a16:creationId xmlns:a16="http://schemas.microsoft.com/office/drawing/2014/main" id="{F0A6FD0C-BF14-9FBE-19FB-452ECDFB3C7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flipH="1">
                <a:off x="5922567" y="6560801"/>
                <a:ext cx="216000" cy="216000"/>
              </a:xfrm>
              <a:prstGeom prst="rect">
                <a:avLst/>
              </a:prstGeom>
            </p:spPr>
          </p:pic>
        </p:grpSp>
        <p:pic>
          <p:nvPicPr>
            <p:cNvPr id="47" name="Graphic 14">
              <a:hlinkClick r:id="" action="ppaction://noaction"/>
              <a:extLst>
                <a:ext uri="{FF2B5EF4-FFF2-40B4-BE49-F238E27FC236}">
                  <a16:creationId xmlns:a16="http://schemas.microsoft.com/office/drawing/2014/main" id="{2F619601-CD10-C9C8-221D-DAB2A23BC1C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34234" y="6417528"/>
              <a:ext cx="216000" cy="216000"/>
            </a:xfrm>
            <a:prstGeom prst="rect">
              <a:avLst/>
            </a:prstGeom>
          </p:spPr>
        </p:pic>
        <p:pic>
          <p:nvPicPr>
            <p:cNvPr id="48" name="Graphic 2">
              <a:hlinkClick r:id="rId12" action="ppaction://hlinksldjump"/>
              <a:extLst>
                <a:ext uri="{FF2B5EF4-FFF2-40B4-BE49-F238E27FC236}">
                  <a16:creationId xmlns:a16="http://schemas.microsoft.com/office/drawing/2014/main" id="{A1A0A316-3CB4-E99D-4593-FACB298CB10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951903" y="6416625"/>
              <a:ext cx="216000" cy="216000"/>
            </a:xfrm>
            <a:prstGeom prst="rect">
              <a:avLst/>
            </a:prstGeom>
          </p:spPr>
        </p:pic>
      </p:grpSp>
      <p:pic>
        <p:nvPicPr>
          <p:cNvPr id="58" name="Graphic 5">
            <a:hlinkClick r:id="" action="ppaction://noaction"/>
            <a:extLst>
              <a:ext uri="{FF2B5EF4-FFF2-40B4-BE49-F238E27FC236}">
                <a16:creationId xmlns:a16="http://schemas.microsoft.com/office/drawing/2014/main" id="{717C3D63-A550-D877-88D8-93EB64A218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527425" y="4794089"/>
            <a:ext cx="288000" cy="288000"/>
          </a:xfrm>
          <a:prstGeom prst="rect">
            <a:avLst/>
          </a:prstGeom>
        </p:spPr>
      </p:pic>
      <p:pic>
        <p:nvPicPr>
          <p:cNvPr id="62" name="Graphic 5">
            <a:hlinkClick r:id="" action="ppaction://noaction"/>
            <a:extLst>
              <a:ext uri="{FF2B5EF4-FFF2-40B4-BE49-F238E27FC236}">
                <a16:creationId xmlns:a16="http://schemas.microsoft.com/office/drawing/2014/main" id="{1B70C6CA-F49A-BB2D-EF8A-B96A4B69F9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304808" y="4791780"/>
            <a:ext cx="288000" cy="288000"/>
          </a:xfrm>
          <a:prstGeom prst="rect">
            <a:avLst/>
          </a:prstGeom>
        </p:spPr>
      </p:pic>
      <p:pic>
        <p:nvPicPr>
          <p:cNvPr id="128" name="Graphic 5">
            <a:hlinkClick r:id="" action="ppaction://noaction"/>
            <a:extLst>
              <a:ext uri="{FF2B5EF4-FFF2-40B4-BE49-F238E27FC236}">
                <a16:creationId xmlns:a16="http://schemas.microsoft.com/office/drawing/2014/main" id="{4E21D2F2-06D1-B2CB-07C6-26D1DCB49A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893565" y="4791780"/>
            <a:ext cx="288000" cy="288000"/>
          </a:xfrm>
          <a:prstGeom prst="rect">
            <a:avLst/>
          </a:prstGeom>
        </p:spPr>
      </p:pic>
      <p:sp>
        <p:nvSpPr>
          <p:cNvPr id="2609" name="TextBox 2608">
            <a:extLst>
              <a:ext uri="{FF2B5EF4-FFF2-40B4-BE49-F238E27FC236}">
                <a16:creationId xmlns:a16="http://schemas.microsoft.com/office/drawing/2014/main" id="{CEBADBB4-9B3C-65C6-230F-C1C17D3A4246}"/>
              </a:ext>
            </a:extLst>
          </p:cNvPr>
          <p:cNvSpPr txBox="1"/>
          <p:nvPr/>
        </p:nvSpPr>
        <p:spPr>
          <a:xfrm>
            <a:off x="9713589" y="1522180"/>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2623" name="TextBox 2622">
            <a:extLst>
              <a:ext uri="{FF2B5EF4-FFF2-40B4-BE49-F238E27FC236}">
                <a16:creationId xmlns:a16="http://schemas.microsoft.com/office/drawing/2014/main" id="{9A8D8897-33C1-AAC6-372E-702C5AC8CFBD}"/>
              </a:ext>
            </a:extLst>
          </p:cNvPr>
          <p:cNvSpPr txBox="1"/>
          <p:nvPr/>
        </p:nvSpPr>
        <p:spPr>
          <a:xfrm>
            <a:off x="5354691" y="1501472"/>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3" name="Rectangle 2">
            <a:extLst>
              <a:ext uri="{FF2B5EF4-FFF2-40B4-BE49-F238E27FC236}">
                <a16:creationId xmlns:a16="http://schemas.microsoft.com/office/drawing/2014/main" id="{7F871B54-9605-DE27-6748-4769E6B9A336}"/>
              </a:ext>
            </a:extLst>
          </p:cNvPr>
          <p:cNvSpPr/>
          <p:nvPr/>
        </p:nvSpPr>
        <p:spPr>
          <a:xfrm>
            <a:off x="0" y="1147402"/>
            <a:ext cx="12192000" cy="5710598"/>
          </a:xfrm>
          <a:prstGeom prst="rect">
            <a:avLst/>
          </a:prstGeom>
          <a:solidFill>
            <a:schemeClr val="bg1">
              <a:lumMod val="75000"/>
              <a:alpha val="81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8B54F1BC-9850-AEDD-134C-ADC835FF9907}"/>
              </a:ext>
            </a:extLst>
          </p:cNvPr>
          <p:cNvSpPr txBox="1"/>
          <p:nvPr/>
        </p:nvSpPr>
        <p:spPr>
          <a:xfrm>
            <a:off x="240633" y="1400405"/>
            <a:ext cx="11730788" cy="1686015"/>
          </a:xfrm>
          <a:prstGeom prst="roundRect">
            <a:avLst>
              <a:gd name="adj" fmla="val 4368"/>
            </a:avLst>
          </a:prstGeom>
          <a:solidFill>
            <a:schemeClr val="bg1"/>
          </a:solidFill>
          <a:ln w="19050">
            <a:solidFill>
              <a:schemeClr val="tx1"/>
            </a:solidFill>
          </a:ln>
        </p:spPr>
        <p:txBody>
          <a:bodyPr wrap="square">
            <a:noAutofit/>
          </a:bodyPr>
          <a:lstStyle/>
          <a:p>
            <a:endParaRPr lang="en-GB" sz="1200" b="1"/>
          </a:p>
        </p:txBody>
      </p:sp>
      <p:graphicFrame>
        <p:nvGraphicFramePr>
          <p:cNvPr id="5" name="Content Placeholder 2">
            <a:extLst>
              <a:ext uri="{FF2B5EF4-FFF2-40B4-BE49-F238E27FC236}">
                <a16:creationId xmlns:a16="http://schemas.microsoft.com/office/drawing/2014/main" id="{07639C0B-89DC-77E4-D951-088FDC4DC570}"/>
              </a:ext>
            </a:extLst>
          </p:cNvPr>
          <p:cNvGraphicFramePr>
            <a:graphicFrameLocks noGrp="1"/>
          </p:cNvGraphicFramePr>
          <p:nvPr>
            <p:ph idx="1"/>
            <p:extLst>
              <p:ext uri="{D42A27DB-BD31-4B8C-83A1-F6EECF244321}">
                <p14:modId xmlns:p14="http://schemas.microsoft.com/office/powerpoint/2010/main" val="1010340614"/>
              </p:ext>
            </p:extLst>
          </p:nvPr>
        </p:nvGraphicFramePr>
        <p:xfrm>
          <a:off x="717419" y="1532996"/>
          <a:ext cx="10716712" cy="929640"/>
        </p:xfrm>
        <a:graphic>
          <a:graphicData uri="http://schemas.openxmlformats.org/drawingml/2006/table">
            <a:tbl>
              <a:tblPr firstRow="1" bandRow="1">
                <a:tableStyleId>{2D5ABB26-0587-4C30-8999-92F81FD0307C}</a:tableStyleId>
              </a:tblPr>
              <a:tblGrid>
                <a:gridCol w="376260">
                  <a:extLst>
                    <a:ext uri="{9D8B030D-6E8A-4147-A177-3AD203B41FA5}">
                      <a16:colId xmlns:a16="http://schemas.microsoft.com/office/drawing/2014/main" val="2327762774"/>
                    </a:ext>
                  </a:extLst>
                </a:gridCol>
                <a:gridCol w="1077756">
                  <a:extLst>
                    <a:ext uri="{9D8B030D-6E8A-4147-A177-3AD203B41FA5}">
                      <a16:colId xmlns:a16="http://schemas.microsoft.com/office/drawing/2014/main" val="3087683731"/>
                    </a:ext>
                  </a:extLst>
                </a:gridCol>
                <a:gridCol w="9262696">
                  <a:extLst>
                    <a:ext uri="{9D8B030D-6E8A-4147-A177-3AD203B41FA5}">
                      <a16:colId xmlns:a16="http://schemas.microsoft.com/office/drawing/2014/main" val="3900688893"/>
                    </a:ext>
                  </a:extLst>
                </a:gridCol>
              </a:tblGrid>
              <a:tr h="374074">
                <a:tc>
                  <a:txBody>
                    <a:bodyPr/>
                    <a:lstStyle/>
                    <a:p>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a:r>
                        <a:rPr lang="en-NZ" sz="1100" b="1">
                          <a:solidFill>
                            <a:schemeClr val="tx2"/>
                          </a:solidFill>
                          <a:latin typeface="+mj-lt"/>
                        </a:rPr>
                        <a:t>B cell</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indent="0">
                        <a:buFont typeface="Arial" panose="020B0604020202020204" pitchFamily="34" charset="0"/>
                        <a:buNone/>
                      </a:pPr>
                      <a:r>
                        <a:rPr lang="en-NZ" sz="1100">
                          <a:solidFill>
                            <a:schemeClr val="tx1"/>
                          </a:solidFill>
                          <a:latin typeface="+mn-lt"/>
                        </a:rPr>
                        <a:t>B cells are </a:t>
                      </a:r>
                      <a:r>
                        <a:rPr lang="en-NZ" sz="1100" b="1" u="sng">
                          <a:solidFill>
                            <a:schemeClr val="tx2"/>
                          </a:solidFill>
                          <a:latin typeface="+mn-lt"/>
                        </a:rPr>
                        <a:t>adaptive immune cells</a:t>
                      </a:r>
                      <a:r>
                        <a:rPr lang="en-NZ" sz="1100">
                          <a:solidFill>
                            <a:schemeClr val="tx1"/>
                          </a:solidFill>
                          <a:latin typeface="+mn-lt"/>
                        </a:rPr>
                        <a:t> which are activated following an encounter with an antigen binding to a surface receptor antibody; this results in them producing antibody molecules of the same antigen specificity as the receptor. Following interaction with a T helper cell, the B cells can switch from producing one form of antibody (e.g., IgG) to another form of antibody (</a:t>
                      </a:r>
                      <a:r>
                        <a:rPr lang="en-NZ" sz="1100" err="1">
                          <a:solidFill>
                            <a:schemeClr val="tx1"/>
                          </a:solidFill>
                          <a:latin typeface="+mn-lt"/>
                        </a:rPr>
                        <a:t>IgE</a:t>
                      </a:r>
                      <a:r>
                        <a:rPr lang="en-NZ" sz="1100">
                          <a:solidFill>
                            <a:schemeClr val="tx1"/>
                          </a:solidFill>
                          <a:latin typeface="+mn-lt"/>
                        </a:rPr>
                        <a:t>). Activated B cells can turn into plasma cells or memory cells.</a:t>
                      </a:r>
                      <a:r>
                        <a:rPr lang="en-NZ" sz="1100" baseline="30000">
                          <a:solidFill>
                            <a:schemeClr val="tx1"/>
                          </a:solidFill>
                          <a:latin typeface="+mn-lt"/>
                        </a:rPr>
                        <a:t> </a:t>
                      </a:r>
                      <a:r>
                        <a:rPr lang="en-NZ" sz="1100" b="1">
                          <a:solidFill>
                            <a:schemeClr val="tx1"/>
                          </a:solidFill>
                          <a:latin typeface="+mn-lt"/>
                        </a:rPr>
                        <a:t>Plasma cells: </a:t>
                      </a:r>
                      <a:r>
                        <a:rPr lang="en-NZ" sz="1100" b="0">
                          <a:solidFill>
                            <a:schemeClr val="tx1"/>
                          </a:solidFill>
                          <a:latin typeface="+mn-lt"/>
                        </a:rPr>
                        <a:t>These B cells </a:t>
                      </a:r>
                      <a:r>
                        <a:rPr lang="en-NZ" sz="1100">
                          <a:solidFill>
                            <a:schemeClr val="tx1"/>
                          </a:solidFill>
                          <a:latin typeface="+mn-lt"/>
                        </a:rPr>
                        <a:t>secrete antigen-specific antibodies into the environment.</a:t>
                      </a:r>
                      <a:r>
                        <a:rPr lang="en-NZ" sz="1100" baseline="30000">
                          <a:solidFill>
                            <a:schemeClr val="tx1"/>
                          </a:solidFill>
                          <a:latin typeface="+mn-lt"/>
                        </a:rPr>
                        <a:t>1–3 </a:t>
                      </a:r>
                      <a:r>
                        <a:rPr lang="en-NZ" sz="1100" b="1">
                          <a:solidFill>
                            <a:schemeClr val="tx1"/>
                          </a:solidFill>
                          <a:latin typeface="+mn-lt"/>
                        </a:rPr>
                        <a:t>Memory B cells: </a:t>
                      </a:r>
                      <a:r>
                        <a:rPr lang="en-NZ" sz="1100" b="0">
                          <a:solidFill>
                            <a:schemeClr val="tx1"/>
                          </a:solidFill>
                          <a:latin typeface="+mn-lt"/>
                        </a:rPr>
                        <a:t>These B cells are responsible </a:t>
                      </a:r>
                      <a:r>
                        <a:rPr lang="en-NZ" sz="1100">
                          <a:solidFill>
                            <a:schemeClr val="tx1"/>
                          </a:solidFill>
                          <a:latin typeface="+mn-lt"/>
                        </a:rPr>
                        <a:t>for immunological memory; they can respond rapidly to produce antigen-specific antibody when a threat re-emerges.</a:t>
                      </a:r>
                      <a:r>
                        <a:rPr lang="en-NZ" sz="1100" baseline="30000">
                          <a:solidFill>
                            <a:schemeClr val="tx1"/>
                          </a:solidFill>
                          <a:latin typeface="+mn-lt"/>
                        </a:rPr>
                        <a:t>1–3 </a:t>
                      </a:r>
                      <a:endParaRPr lang="en-NZ" sz="700" b="0" i="0" u="none" strike="noStrike" baseline="30000" noProof="0">
                        <a:solidFill>
                          <a:schemeClr val="tx1"/>
                        </a:solidFill>
                        <a:latin typeface="Calibri"/>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273707376"/>
                  </a:ext>
                </a:extLst>
              </a:tr>
            </a:tbl>
          </a:graphicData>
        </a:graphic>
      </p:graphicFrame>
      <p:pic>
        <p:nvPicPr>
          <p:cNvPr id="6" name="Picture 5">
            <a:extLst>
              <a:ext uri="{FF2B5EF4-FFF2-40B4-BE49-F238E27FC236}">
                <a16:creationId xmlns:a16="http://schemas.microsoft.com/office/drawing/2014/main" id="{C53F0B64-149E-9C9B-9298-8CB04779FD47}"/>
              </a:ext>
            </a:extLst>
          </p:cNvPr>
          <p:cNvPicPr>
            <a:picLocks noChangeAspect="1"/>
          </p:cNvPicPr>
          <p:nvPr/>
        </p:nvPicPr>
        <p:blipFill>
          <a:blip r:embed="rId15"/>
          <a:stretch>
            <a:fillRect/>
          </a:stretch>
        </p:blipFill>
        <p:spPr>
          <a:xfrm>
            <a:off x="739084" y="1791874"/>
            <a:ext cx="334049" cy="364727"/>
          </a:xfrm>
          <a:prstGeom prst="rect">
            <a:avLst/>
          </a:prstGeom>
        </p:spPr>
      </p:pic>
      <p:sp>
        <p:nvSpPr>
          <p:cNvPr id="9" name="TextBox 8">
            <a:extLst>
              <a:ext uri="{FF2B5EF4-FFF2-40B4-BE49-F238E27FC236}">
                <a16:creationId xmlns:a16="http://schemas.microsoft.com/office/drawing/2014/main" id="{BCBBD8B4-1C78-4089-E4F3-EBD147C95A1D}"/>
              </a:ext>
            </a:extLst>
          </p:cNvPr>
          <p:cNvSpPr txBox="1"/>
          <p:nvPr/>
        </p:nvSpPr>
        <p:spPr>
          <a:xfrm>
            <a:off x="532068" y="2558824"/>
            <a:ext cx="1120206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a:ln>
                  <a:noFill/>
                </a:ln>
                <a:solidFill>
                  <a:srgbClr val="656665"/>
                </a:solidFill>
                <a:effectLst/>
                <a:uLnTx/>
                <a:uFillTx/>
                <a:latin typeface="Calibri"/>
                <a:ea typeface="+mn-ea"/>
                <a:cs typeface="+mn-cs"/>
              </a:rPr>
              <a:t>Abbreviations</a:t>
            </a:r>
            <a:r>
              <a:rPr kumimoji="0" lang="en-GB" sz="800" b="0" i="0" u="none" strike="noStrike" kern="1200" cap="none" spc="20" normalizeH="0" baseline="0" noProof="0">
                <a:ln>
                  <a:noFill/>
                </a:ln>
                <a:solidFill>
                  <a:srgbClr val="656665"/>
                </a:solidFill>
                <a:effectLst/>
                <a:uLnTx/>
                <a:uFillTx/>
                <a:latin typeface="Calibri"/>
                <a:ea typeface="+mn-ea"/>
                <a:cs typeface="+mn-cs"/>
              </a:rPr>
              <a:t>: </a:t>
            </a:r>
            <a:r>
              <a:rPr kumimoji="0" lang="en-GB" sz="800" b="0" i="0" u="none" strike="noStrike" kern="1200" cap="none" spc="20" normalizeH="0" baseline="0" noProof="0" err="1">
                <a:ln>
                  <a:noFill/>
                </a:ln>
                <a:solidFill>
                  <a:srgbClr val="656665"/>
                </a:solidFill>
                <a:effectLst/>
                <a:uLnTx/>
                <a:uFillTx/>
                <a:latin typeface="Calibri"/>
                <a:ea typeface="+mn-ea"/>
                <a:cs typeface="+mn-cs"/>
              </a:rPr>
              <a:t>IgE</a:t>
            </a:r>
            <a:r>
              <a:rPr kumimoji="0" lang="en-GB" sz="800" b="0" i="0" u="none" strike="noStrike" kern="1200" cap="none" spc="20" normalizeH="0" baseline="0" noProof="0">
                <a:ln>
                  <a:noFill/>
                </a:ln>
                <a:solidFill>
                  <a:srgbClr val="656665"/>
                </a:solidFill>
                <a:effectLst/>
                <a:uLnTx/>
                <a:uFillTx/>
                <a:latin typeface="Calibri"/>
                <a:ea typeface="+mn-ea"/>
                <a:cs typeface="+mn-cs"/>
              </a:rPr>
              <a:t>, immunoglobulin E; IL-interleukin.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a:ln>
                  <a:noFill/>
                </a:ln>
                <a:solidFill>
                  <a:srgbClr val="656665"/>
                </a:solidFill>
                <a:effectLst/>
                <a:uLnTx/>
                <a:uFillTx/>
                <a:latin typeface="Calibri"/>
                <a:ea typeface="+mn-ea"/>
                <a:cs typeface="+mn-cs"/>
              </a:rPr>
              <a:t>References</a:t>
            </a:r>
            <a:r>
              <a:rPr kumimoji="0" lang="en-GB" sz="800" b="0" i="0" u="none" strike="noStrike" kern="1200" cap="none" spc="20" normalizeH="0" baseline="0" noProof="0">
                <a:ln>
                  <a:noFill/>
                </a:ln>
                <a:solidFill>
                  <a:srgbClr val="656665"/>
                </a:solidFill>
                <a:effectLst/>
                <a:uLnTx/>
                <a:uFillTx/>
                <a:latin typeface="Calibri"/>
                <a:ea typeface="+mn-ea"/>
                <a:cs typeface="+mn-cs"/>
              </a:rPr>
              <a:t>: 1. Janeway ICA et al. Immunobiology: The Immune System in Health and Disease. 5th edition. New York: Garland Science; 2001. Glossary. Available from: https://www.ncbi.nlm.nih.gov/books/NBK10759/; 2. Scott-Taylor TH. </a:t>
            </a:r>
            <a:r>
              <a:rPr kumimoji="0" lang="en-GB" sz="800" b="0" i="0" u="none" strike="noStrike" kern="1200" cap="none" spc="20" normalizeH="0" baseline="0" noProof="0" err="1">
                <a:ln>
                  <a:noFill/>
                </a:ln>
                <a:solidFill>
                  <a:srgbClr val="656665"/>
                </a:solidFill>
                <a:effectLst/>
                <a:uLnTx/>
                <a:uFillTx/>
                <a:latin typeface="Calibri"/>
                <a:ea typeface="+mn-ea"/>
                <a:cs typeface="+mn-cs"/>
              </a:rPr>
              <a:t>Immun</a:t>
            </a:r>
            <a:r>
              <a:rPr kumimoji="0" lang="en-GB" sz="800" b="0" i="0" u="none" strike="noStrike" kern="1200" cap="none" spc="20" normalizeH="0" baseline="0" noProof="0">
                <a:ln>
                  <a:noFill/>
                </a:ln>
                <a:solidFill>
                  <a:srgbClr val="656665"/>
                </a:solidFill>
                <a:effectLst/>
                <a:uLnTx/>
                <a:uFillTx/>
                <a:latin typeface="Calibri"/>
                <a:ea typeface="+mn-ea"/>
                <a:cs typeface="+mn-cs"/>
              </a:rPr>
              <a:t> </a:t>
            </a:r>
            <a:r>
              <a:rPr kumimoji="0" lang="en-GB" sz="800" b="0" i="0" u="none" strike="noStrike" kern="1200" cap="none" spc="20" normalizeH="0" baseline="0" noProof="0" err="1">
                <a:ln>
                  <a:noFill/>
                </a:ln>
                <a:solidFill>
                  <a:srgbClr val="656665"/>
                </a:solidFill>
                <a:effectLst/>
                <a:uLnTx/>
                <a:uFillTx/>
                <a:latin typeface="Calibri"/>
                <a:ea typeface="+mn-ea"/>
                <a:cs typeface="+mn-cs"/>
              </a:rPr>
              <a:t>Inflamm</a:t>
            </a:r>
            <a:r>
              <a:rPr kumimoji="0" lang="en-GB" sz="800" b="0" i="0" u="none" strike="noStrike" kern="1200" cap="none" spc="20" normalizeH="0" baseline="0" noProof="0">
                <a:ln>
                  <a:noFill/>
                </a:ln>
                <a:solidFill>
                  <a:srgbClr val="656665"/>
                </a:solidFill>
                <a:effectLst/>
                <a:uLnTx/>
                <a:uFillTx/>
                <a:latin typeface="Calibri"/>
                <a:ea typeface="+mn-ea"/>
                <a:cs typeface="+mn-cs"/>
              </a:rPr>
              <a:t> Dis. 2017;6(1):13–33; </a:t>
            </a:r>
            <a:r>
              <a:rPr lang="en-GB" sz="800" spc="20">
                <a:solidFill>
                  <a:srgbClr val="656665"/>
                </a:solidFill>
                <a:latin typeface="Calibri"/>
              </a:rPr>
              <a:t>3</a:t>
            </a:r>
            <a:r>
              <a:rPr kumimoji="0" lang="en-GB" sz="800" b="0" i="0" u="none" strike="noStrike" kern="1200" cap="none" spc="20" normalizeH="0" baseline="0" noProof="0">
                <a:ln>
                  <a:noFill/>
                </a:ln>
                <a:solidFill>
                  <a:srgbClr val="656665"/>
                </a:solidFill>
                <a:effectLst/>
                <a:uLnTx/>
                <a:uFillTx/>
                <a:latin typeface="Calibri"/>
                <a:ea typeface="+mn-ea"/>
                <a:cs typeface="+mn-cs"/>
              </a:rPr>
              <a:t>. Alberts B, et al. Molecular Biology of the Cell. 4th edition. New York: Garland Science; 2002. B Cells and Antibodies. Available from: https://www.ncbi.nlm.nih.gov/books/NBK26884/.  </a:t>
            </a:r>
          </a:p>
        </p:txBody>
      </p:sp>
      <p:grpSp>
        <p:nvGrpSpPr>
          <p:cNvPr id="10" name="Group 9">
            <a:extLst>
              <a:ext uri="{FF2B5EF4-FFF2-40B4-BE49-F238E27FC236}">
                <a16:creationId xmlns:a16="http://schemas.microsoft.com/office/drawing/2014/main" id="{A009C314-E207-25F4-8BF2-3BA193E17106}"/>
              </a:ext>
            </a:extLst>
          </p:cNvPr>
          <p:cNvGrpSpPr/>
          <p:nvPr/>
        </p:nvGrpSpPr>
        <p:grpSpPr>
          <a:xfrm>
            <a:off x="11465076" y="1157906"/>
            <a:ext cx="621053" cy="621053"/>
            <a:chOff x="8845740" y="1471144"/>
            <a:chExt cx="621053" cy="621053"/>
          </a:xfrm>
        </p:grpSpPr>
        <p:sp>
          <p:nvSpPr>
            <p:cNvPr id="12" name="Oval 11">
              <a:extLst>
                <a:ext uri="{FF2B5EF4-FFF2-40B4-BE49-F238E27FC236}">
                  <a16:creationId xmlns:a16="http://schemas.microsoft.com/office/drawing/2014/main" id="{66A75E02-6366-C59C-4AAE-03E4FB2283F8}"/>
                </a:ext>
              </a:extLst>
            </p:cNvPr>
            <p:cNvSpPr>
              <a:spLocks noChangeAspect="1"/>
            </p:cNvSpPr>
            <p:nvPr/>
          </p:nvSpPr>
          <p:spPr>
            <a:xfrm>
              <a:off x="8904267" y="1527003"/>
              <a:ext cx="504000" cy="504000"/>
            </a:xfrm>
            <a:prstGeom prst="ellipse">
              <a:avLst/>
            </a:prstGeom>
            <a:solidFill>
              <a:srgbClr val="59099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3">
              <a:hlinkClick r:id="rId12" action="ppaction://hlinksldjump"/>
              <a:extLst>
                <a:ext uri="{FF2B5EF4-FFF2-40B4-BE49-F238E27FC236}">
                  <a16:creationId xmlns:a16="http://schemas.microsoft.com/office/drawing/2014/main" id="{FF57CC7D-ED6E-8E9B-F019-00D370706ED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8845740" y="1471144"/>
              <a:ext cx="621053" cy="621053"/>
            </a:xfrm>
            <a:prstGeom prst="rect">
              <a:avLst/>
            </a:prstGeom>
          </p:spPr>
        </p:pic>
      </p:grpSp>
    </p:spTree>
    <p:extLst>
      <p:ext uri="{BB962C8B-B14F-4D97-AF65-F5344CB8AC3E}">
        <p14:creationId xmlns:p14="http://schemas.microsoft.com/office/powerpoint/2010/main" val="30936383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4B47C8F3-52AF-252A-0247-C58AC59A7246}"/>
              </a:ext>
            </a:extLst>
          </p:cNvPr>
          <p:cNvSpPr txBox="1"/>
          <p:nvPr/>
        </p:nvSpPr>
        <p:spPr>
          <a:xfrm>
            <a:off x="9496222" y="4608408"/>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33" name="TextBox 32">
            <a:extLst>
              <a:ext uri="{FF2B5EF4-FFF2-40B4-BE49-F238E27FC236}">
                <a16:creationId xmlns:a16="http://schemas.microsoft.com/office/drawing/2014/main" id="{E9E0ADB9-C50F-F798-FC69-F1B5788D0713}"/>
              </a:ext>
            </a:extLst>
          </p:cNvPr>
          <p:cNvSpPr txBox="1"/>
          <p:nvPr/>
        </p:nvSpPr>
        <p:spPr>
          <a:xfrm>
            <a:off x="8832419" y="4129627"/>
            <a:ext cx="278923"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sp>
        <p:nvSpPr>
          <p:cNvPr id="8" name="Footer Placeholder 1">
            <a:extLst>
              <a:ext uri="{FF2B5EF4-FFF2-40B4-BE49-F238E27FC236}">
                <a16:creationId xmlns:a16="http://schemas.microsoft.com/office/drawing/2014/main" id="{483AA7F1-735B-84B6-5CE0-CC5DA440DC26}"/>
              </a:ext>
            </a:extLst>
          </p:cNvPr>
          <p:cNvSpPr>
            <a:spLocks noGrp="1"/>
          </p:cNvSpPr>
          <p:nvPr>
            <p:ph type="ftr" sz="quarter" idx="11"/>
          </p:nvPr>
        </p:nvSpPr>
        <p:spPr>
          <a:xfrm>
            <a:off x="551118" y="5463418"/>
            <a:ext cx="10312790" cy="1335150"/>
          </a:xfrm>
        </p:spPr>
        <p:txBody>
          <a:bodyPr/>
          <a:lstStyle/>
          <a:p>
            <a:pPr>
              <a:lnSpc>
                <a:spcPct val="107000"/>
              </a:lnSpc>
              <a:spcAft>
                <a:spcPts val="800"/>
              </a:spcAft>
            </a:pPr>
            <a:br>
              <a:rPr lang="en-GB" sz="750" b="1" dirty="0"/>
            </a:br>
            <a:br>
              <a:rPr lang="en-GB" sz="750" dirty="0"/>
            </a:br>
            <a:br>
              <a:rPr lang="en-GB" sz="750" b="1" dirty="0"/>
            </a:br>
            <a:br>
              <a:rPr lang="en-GB" sz="750" dirty="0"/>
            </a:br>
            <a:r>
              <a:rPr lang="en-GB" sz="750" b="1" dirty="0"/>
              <a:t>Mechanisms underlying non-eosinophilic inflammation in asthma and the relevance of TSLP in its potential effects on macrophages both require further elucidation. The information presented in this image has been simplified for illustration purposes only and does not imply clinical benefit or relevance. </a:t>
            </a:r>
            <a:r>
              <a:rPr lang="en-GB" sz="750" dirty="0"/>
              <a:t>Figure adapted from Gauvreau GM, et al. Expert </a:t>
            </a:r>
            <a:r>
              <a:rPr lang="en-GB" sz="750" dirty="0" err="1"/>
              <a:t>Opin</a:t>
            </a:r>
            <a:r>
              <a:rPr lang="en-GB" sz="750" dirty="0"/>
              <a:t> </a:t>
            </a:r>
            <a:r>
              <a:rPr lang="en-GB" sz="750" dirty="0" err="1"/>
              <a:t>Ther</a:t>
            </a:r>
            <a:r>
              <a:rPr lang="en-GB" sz="750" dirty="0"/>
              <a:t> Targets. 2020;24:777–792, which was based on </a:t>
            </a:r>
            <a:r>
              <a:rPr lang="en-GB" sz="750" dirty="0" err="1"/>
              <a:t>Brusselle</a:t>
            </a:r>
            <a:r>
              <a:rPr lang="en-GB" sz="750" dirty="0"/>
              <a:t> G, </a:t>
            </a:r>
            <a:r>
              <a:rPr lang="en-GB" sz="750" dirty="0" err="1"/>
              <a:t>Bracke</a:t>
            </a:r>
            <a:r>
              <a:rPr lang="en-GB" sz="750" dirty="0"/>
              <a:t> K. Ann Am </a:t>
            </a:r>
            <a:r>
              <a:rPr lang="en-GB" sz="750" dirty="0" err="1"/>
              <a:t>Thorac</a:t>
            </a:r>
            <a:r>
              <a:rPr lang="en-GB" sz="750" dirty="0"/>
              <a:t> Soc. 2014;11:S322–S328, </a:t>
            </a:r>
            <a:r>
              <a:rPr lang="en-GB" sz="750" dirty="0" err="1"/>
              <a:t>Brusselle</a:t>
            </a:r>
            <a:r>
              <a:rPr lang="en-GB" sz="750" dirty="0"/>
              <a:t> G, et al. Nat Med. 2013;19:977–979; Lambrecht BN, Hammad H. Nat Immunol. 2015;16:45–56; and </a:t>
            </a:r>
            <a:r>
              <a:rPr lang="en-GB" sz="750" dirty="0" err="1">
                <a:effectLst/>
                <a:latin typeface="Calibri"/>
                <a:ea typeface="Calibri" panose="020F0502020204030204" pitchFamily="34" charset="0"/>
                <a:cs typeface="Times New Roman"/>
              </a:rPr>
              <a:t>Brightling</a:t>
            </a:r>
            <a:r>
              <a:rPr lang="en-GB" sz="750" dirty="0">
                <a:effectLst/>
                <a:latin typeface="Calibri"/>
                <a:ea typeface="Calibri" panose="020F0502020204030204" pitchFamily="34" charset="0"/>
                <a:cs typeface="Times New Roman"/>
              </a:rPr>
              <a:t> CE, et al. N </a:t>
            </a:r>
            <a:r>
              <a:rPr lang="en-GB" sz="750" dirty="0" err="1">
                <a:effectLst/>
                <a:latin typeface="Calibri"/>
                <a:ea typeface="Calibri" panose="020F0502020204030204" pitchFamily="34" charset="0"/>
                <a:cs typeface="Times New Roman"/>
              </a:rPr>
              <a:t>Engl</a:t>
            </a:r>
            <a:r>
              <a:rPr lang="en-GB" sz="750" dirty="0">
                <a:effectLst/>
                <a:latin typeface="Calibri"/>
                <a:ea typeface="Calibri" panose="020F0502020204030204" pitchFamily="34" charset="0"/>
                <a:cs typeface="Times New Roman"/>
              </a:rPr>
              <a:t> J Med. 2021;385(18):1669–1679. Additional figure adaptations</a:t>
            </a:r>
            <a:r>
              <a:rPr lang="en-GB" sz="750" dirty="0">
                <a:latin typeface="Calibri"/>
                <a:ea typeface="Calibri" panose="020F0502020204030204" pitchFamily="34" charset="0"/>
                <a:cs typeface="Times New Roman"/>
              </a:rPr>
              <a:t> from Davis JD, et al. Mucosal Immunol. 2021;14:978–990. </a:t>
            </a:r>
            <a:r>
              <a:rPr lang="en-GB" sz="750" dirty="0"/>
              <a:t>*Blockade of TSLP has suggested inhibition of pathways beyond type 2 inflammation. More recent evidence also suggests that Th1/17-driven neutrophilic pathways may not be key drivers of this type of inflammation.</a:t>
            </a:r>
            <a:r>
              <a:rPr lang="en-GB" sz="750" baseline="30000" dirty="0"/>
              <a:t>17–19</a:t>
            </a:r>
            <a:r>
              <a:rPr lang="en-GB" sz="750" dirty="0"/>
              <a:t> </a:t>
            </a:r>
            <a:r>
              <a:rPr lang="en-GB" sz="750" b="1" dirty="0"/>
              <a:t>Abbreviations</a:t>
            </a:r>
            <a:r>
              <a:rPr lang="en-GB" sz="750" dirty="0"/>
              <a:t>: </a:t>
            </a:r>
            <a:r>
              <a:rPr lang="en-GB" sz="750" dirty="0" err="1"/>
              <a:t>IgE</a:t>
            </a:r>
            <a:r>
              <a:rPr lang="en-GB" sz="750" dirty="0"/>
              <a:t>, immunoglobulin E; IL, interleukin; ILC2, type 2 innate lymphoid cell; T2, type 2; Th, T helper; TSLP, thymic stromal lymphopoietin. </a:t>
            </a:r>
            <a:r>
              <a:rPr lang="en-GB" sz="750" b="1" dirty="0"/>
              <a:t>References</a:t>
            </a:r>
            <a:r>
              <a:rPr lang="en-GB" sz="750" dirty="0"/>
              <a:t>: 1. Gauvreau GM, et al. Expert </a:t>
            </a:r>
            <a:r>
              <a:rPr lang="en-GB" sz="750" dirty="0" err="1"/>
              <a:t>Opin</a:t>
            </a:r>
            <a:r>
              <a:rPr lang="en-GB" sz="750" dirty="0"/>
              <a:t> </a:t>
            </a:r>
            <a:r>
              <a:rPr lang="en-GB" sz="750" dirty="0" err="1"/>
              <a:t>Ther</a:t>
            </a:r>
            <a:r>
              <a:rPr lang="en-GB" sz="750" dirty="0"/>
              <a:t> Targets. 2020;24:777–792; 2. </a:t>
            </a:r>
            <a:r>
              <a:rPr lang="en-GB" sz="750" dirty="0" err="1"/>
              <a:t>Porsbjerg</a:t>
            </a:r>
            <a:r>
              <a:rPr lang="en-GB" sz="750" dirty="0"/>
              <a:t> CM, et al. </a:t>
            </a:r>
            <a:r>
              <a:rPr lang="en-GB" sz="750" dirty="0" err="1"/>
              <a:t>Eur</a:t>
            </a:r>
            <a:r>
              <a:rPr lang="en-GB" sz="750" dirty="0"/>
              <a:t> Respir J. 2020;56:2000260; 3. Roan F, et al. J Clin Invest. 2019;129:1441–1451; 4. </a:t>
            </a:r>
            <a:r>
              <a:rPr lang="en-GB" sz="750" dirty="0" err="1"/>
              <a:t>Varricchi</a:t>
            </a:r>
            <a:r>
              <a:rPr lang="en-GB" sz="750" dirty="0"/>
              <a:t> G, et al. Front Immunol. 2018;9:1595; 5. Altman MC, et al. J Clin Invest. 2019;129:4979–4991; 6. </a:t>
            </a:r>
            <a:r>
              <a:rPr lang="en-GB" sz="750" dirty="0" err="1"/>
              <a:t>Allakhverdi</a:t>
            </a:r>
            <a:r>
              <a:rPr lang="en-GB" sz="750" dirty="0"/>
              <a:t> Z, et al. J Exp Med. 2007;204:253–258; 7. Kato A, et al. J Immunol. 2007;179:1080–1087; 8. </a:t>
            </a:r>
            <a:r>
              <a:rPr lang="en-GB" sz="750" dirty="0" err="1"/>
              <a:t>Kouzaki</a:t>
            </a:r>
            <a:r>
              <a:rPr lang="en-GB" sz="750" dirty="0"/>
              <a:t> H, et al. J Immunol. 2009;183(2)1427–1434; 9. Cohn L. J Clin Invest. 2006;116(2):306–308; 10. </a:t>
            </a:r>
            <a:r>
              <a:rPr lang="en-GB" sz="750" dirty="0" err="1"/>
              <a:t>Brusselle</a:t>
            </a:r>
            <a:r>
              <a:rPr lang="en-GB" sz="750" dirty="0"/>
              <a:t> GG and </a:t>
            </a:r>
            <a:r>
              <a:rPr lang="en-GB" sz="750" dirty="0" err="1"/>
              <a:t>Koppelman</a:t>
            </a:r>
            <a:r>
              <a:rPr lang="en-GB" sz="750" dirty="0"/>
              <a:t> GH. N </a:t>
            </a:r>
            <a:r>
              <a:rPr lang="en-GB" sz="750" dirty="0" err="1"/>
              <a:t>Engl</a:t>
            </a:r>
            <a:r>
              <a:rPr lang="en-GB" sz="750" dirty="0"/>
              <a:t> J Med. 2022;386(2):157–171; 11. </a:t>
            </a:r>
            <a:r>
              <a:rPr lang="en-US" sz="750" dirty="0"/>
              <a:t>Janeway ICA et al. Immunobiology: The Immune System in Health and Disease. 5th edition. New York: Garland Science; 2001. Glossary. Available from: https://www.ncbi.nlm.nih.gov/books/NBK10759/; 12. </a:t>
            </a:r>
            <a:r>
              <a:rPr lang="en-GB" sz="750" dirty="0"/>
              <a:t>Davis JD and </a:t>
            </a:r>
            <a:r>
              <a:rPr lang="en-GB" sz="750" dirty="0" err="1"/>
              <a:t>Wypych</a:t>
            </a:r>
            <a:r>
              <a:rPr lang="en-GB" sz="750" dirty="0"/>
              <a:t> TP. Mucosal Immunology. 2021;14:978–990; 13. </a:t>
            </a:r>
            <a:r>
              <a:rPr lang="en-GB" sz="750" dirty="0" err="1">
                <a:effectLst/>
                <a:latin typeface="Calibri"/>
                <a:ea typeface="Calibri" panose="020F0502020204030204" pitchFamily="34" charset="0"/>
                <a:cs typeface="Times New Roman"/>
              </a:rPr>
              <a:t>Brightling</a:t>
            </a:r>
            <a:r>
              <a:rPr lang="en-GB" sz="750" dirty="0">
                <a:effectLst/>
                <a:latin typeface="Calibri"/>
                <a:ea typeface="Calibri" panose="020F0502020204030204" pitchFamily="34" charset="0"/>
                <a:cs typeface="Times New Roman"/>
              </a:rPr>
              <a:t> CE, et al. N </a:t>
            </a:r>
            <a:r>
              <a:rPr lang="en-GB" sz="750" dirty="0" err="1">
                <a:effectLst/>
                <a:latin typeface="Calibri"/>
                <a:ea typeface="Calibri" panose="020F0502020204030204" pitchFamily="34" charset="0"/>
                <a:cs typeface="Times New Roman"/>
              </a:rPr>
              <a:t>Engl</a:t>
            </a:r>
            <a:r>
              <a:rPr lang="en-GB" sz="750" dirty="0">
                <a:effectLst/>
                <a:latin typeface="Calibri"/>
                <a:ea typeface="Calibri" panose="020F0502020204030204" pitchFamily="34" charset="0"/>
                <a:cs typeface="Times New Roman"/>
              </a:rPr>
              <a:t> J Med. 2002; 346:1699–1705; 14. </a:t>
            </a:r>
            <a:r>
              <a:rPr lang="da-DK" sz="750" dirty="0">
                <a:effectLst/>
                <a:latin typeface="Calibri"/>
                <a:ea typeface="Calibri" panose="020F0502020204030204" pitchFamily="34" charset="0"/>
                <a:cs typeface="Times New Roman"/>
              </a:rPr>
              <a:t>Begueret H, et al. Thorax. 2007;62:8–15; 15. Krystel-Whittemore M, et al. Front Immunol. 2016;6:620; 16. </a:t>
            </a:r>
            <a:r>
              <a:rPr kumimoji="0" lang="en-GB" sz="750" b="0" i="0" u="none" strike="noStrike" kern="1200" cap="none" spc="20" normalizeH="0" baseline="0" noProof="0" dirty="0">
                <a:ln>
                  <a:noFill/>
                </a:ln>
                <a:solidFill>
                  <a:srgbClr val="656665"/>
                </a:solidFill>
                <a:effectLst/>
                <a:uLnTx/>
                <a:uFillTx/>
                <a:latin typeface="Calibri"/>
                <a:ea typeface="+mn-ea"/>
                <a:cs typeface="+mn-cs"/>
              </a:rPr>
              <a:t>Gao H et al. J Immunol Res. 2017;3743048; </a:t>
            </a:r>
            <a:r>
              <a:rPr lang="en-GB" sz="750" dirty="0">
                <a:solidFill>
                  <a:srgbClr val="656665"/>
                </a:solidFill>
                <a:latin typeface="Calibri"/>
              </a:rPr>
              <a:t>17. Diver S, et al. Lancet Respir Med. 2021;9(11):1299–1312; 18. </a:t>
            </a:r>
            <a:r>
              <a:rPr lang="en-GB" sz="750" dirty="0" err="1">
                <a:solidFill>
                  <a:srgbClr val="656665"/>
                </a:solidFill>
                <a:latin typeface="Calibri"/>
              </a:rPr>
              <a:t>Sverrild</a:t>
            </a:r>
            <a:r>
              <a:rPr lang="en-GB" sz="750" dirty="0">
                <a:solidFill>
                  <a:srgbClr val="656665"/>
                </a:solidFill>
                <a:latin typeface="Calibri"/>
              </a:rPr>
              <a:t> A, et al. </a:t>
            </a:r>
            <a:r>
              <a:rPr lang="en-GB" sz="750" dirty="0" err="1">
                <a:solidFill>
                  <a:srgbClr val="656665"/>
                </a:solidFill>
                <a:latin typeface="Calibri"/>
              </a:rPr>
              <a:t>Eur</a:t>
            </a:r>
            <a:r>
              <a:rPr lang="en-GB" sz="750" dirty="0">
                <a:solidFill>
                  <a:srgbClr val="656665"/>
                </a:solidFill>
                <a:latin typeface="Calibri"/>
              </a:rPr>
              <a:t> Respir J. 2022;59:2101296; 19. </a:t>
            </a:r>
            <a:r>
              <a:rPr lang="en-GB" sz="750" dirty="0" err="1">
                <a:solidFill>
                  <a:srgbClr val="656665"/>
                </a:solidFill>
                <a:latin typeface="Calibri"/>
              </a:rPr>
              <a:t>Brightling</a:t>
            </a:r>
            <a:r>
              <a:rPr lang="en-GB" sz="750" dirty="0">
                <a:solidFill>
                  <a:srgbClr val="656665"/>
                </a:solidFill>
                <a:latin typeface="Calibri"/>
              </a:rPr>
              <a:t> CE, et al. N Eng J Med. 2021;385:1669-1679. </a:t>
            </a:r>
            <a:br>
              <a:rPr lang="en-GB" sz="750" dirty="0">
                <a:highlight>
                  <a:srgbClr val="FFFF00"/>
                </a:highlight>
              </a:rPr>
            </a:br>
            <a:r>
              <a:rPr lang="en-GB" altLang="zh-CN" sz="700" dirty="0"/>
              <a:t>CN-</a:t>
            </a:r>
            <a:r>
              <a:rPr lang="en-US" altLang="zh-CN" sz="700" dirty="0"/>
              <a:t>142657</a:t>
            </a:r>
            <a:r>
              <a:rPr lang="en-GB" altLang="zh-CN" sz="700" dirty="0"/>
              <a:t> | </a:t>
            </a:r>
            <a:r>
              <a:rPr lang="en-US" altLang="zh-CN" sz="700" dirty="0"/>
              <a:t>DECEMBER</a:t>
            </a:r>
            <a:r>
              <a:rPr lang="en-GB" altLang="zh-CN" sz="700" dirty="0"/>
              <a:t> 2024</a:t>
            </a:r>
          </a:p>
        </p:txBody>
      </p:sp>
      <p:pic>
        <p:nvPicPr>
          <p:cNvPr id="27" name="Picture 26">
            <a:extLst>
              <a:ext uri="{FF2B5EF4-FFF2-40B4-BE49-F238E27FC236}">
                <a16:creationId xmlns:a16="http://schemas.microsoft.com/office/drawing/2014/main" id="{1AC4DF8B-D9E6-BA25-EB2B-F897E1C63E9F}"/>
              </a:ext>
            </a:extLst>
          </p:cNvPr>
          <p:cNvPicPr>
            <a:picLocks noChangeAspect="1"/>
          </p:cNvPicPr>
          <p:nvPr/>
        </p:nvPicPr>
        <p:blipFill>
          <a:blip r:embed="rId3"/>
          <a:stretch>
            <a:fillRect/>
          </a:stretch>
        </p:blipFill>
        <p:spPr>
          <a:xfrm>
            <a:off x="1108427" y="1249014"/>
            <a:ext cx="9321592" cy="3444539"/>
          </a:xfrm>
          <a:prstGeom prst="rect">
            <a:avLst/>
          </a:prstGeom>
        </p:spPr>
      </p:pic>
      <p:sp>
        <p:nvSpPr>
          <p:cNvPr id="28" name="TextBox 27">
            <a:extLst>
              <a:ext uri="{FF2B5EF4-FFF2-40B4-BE49-F238E27FC236}">
                <a16:creationId xmlns:a16="http://schemas.microsoft.com/office/drawing/2014/main" id="{2774E075-135C-9F30-C967-6EACADB3B52B}"/>
              </a:ext>
            </a:extLst>
          </p:cNvPr>
          <p:cNvSpPr txBox="1"/>
          <p:nvPr/>
        </p:nvSpPr>
        <p:spPr>
          <a:xfrm>
            <a:off x="8085055" y="2949020"/>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23" name="TextBox 22">
            <a:extLst>
              <a:ext uri="{FF2B5EF4-FFF2-40B4-BE49-F238E27FC236}">
                <a16:creationId xmlns:a16="http://schemas.microsoft.com/office/drawing/2014/main" id="{9AB0F3AF-893E-068C-942E-2BA575F9C6AA}"/>
              </a:ext>
            </a:extLst>
          </p:cNvPr>
          <p:cNvSpPr txBox="1"/>
          <p:nvPr/>
        </p:nvSpPr>
        <p:spPr>
          <a:xfrm>
            <a:off x="9576028" y="2181074"/>
            <a:ext cx="51457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Goblet cell</a:t>
            </a:r>
          </a:p>
        </p:txBody>
      </p:sp>
      <p:sp>
        <p:nvSpPr>
          <p:cNvPr id="24" name="TextBox 23">
            <a:extLst>
              <a:ext uri="{FF2B5EF4-FFF2-40B4-BE49-F238E27FC236}">
                <a16:creationId xmlns:a16="http://schemas.microsoft.com/office/drawing/2014/main" id="{8F16E7F6-AA6A-3131-ACDA-DA9B9C2AE13D}"/>
              </a:ext>
            </a:extLst>
          </p:cNvPr>
          <p:cNvSpPr txBox="1"/>
          <p:nvPr/>
        </p:nvSpPr>
        <p:spPr>
          <a:xfrm>
            <a:off x="8863209" y="2181074"/>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25" name="TextBox 24">
            <a:extLst>
              <a:ext uri="{FF2B5EF4-FFF2-40B4-BE49-F238E27FC236}">
                <a16:creationId xmlns:a16="http://schemas.microsoft.com/office/drawing/2014/main" id="{8D80EBFA-6017-731D-B2CD-37E1FD171649}"/>
              </a:ext>
            </a:extLst>
          </p:cNvPr>
          <p:cNvSpPr txBox="1"/>
          <p:nvPr/>
        </p:nvSpPr>
        <p:spPr>
          <a:xfrm>
            <a:off x="7538482" y="2220830"/>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Tuft cell</a:t>
            </a:r>
          </a:p>
        </p:txBody>
      </p:sp>
      <p:pic>
        <p:nvPicPr>
          <p:cNvPr id="21" name="Picture 12">
            <a:extLst>
              <a:ext uri="{FF2B5EF4-FFF2-40B4-BE49-F238E27FC236}">
                <a16:creationId xmlns:a16="http://schemas.microsoft.com/office/drawing/2014/main" id="{1E825F3C-A05A-F9C5-1546-87EC2AF0BC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556"/>
          <a:stretch/>
        </p:blipFill>
        <p:spPr bwMode="auto">
          <a:xfrm>
            <a:off x="0" y="1951931"/>
            <a:ext cx="1254141" cy="282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a:extLst>
              <a:ext uri="{FF2B5EF4-FFF2-40B4-BE49-F238E27FC236}">
                <a16:creationId xmlns:a16="http://schemas.microsoft.com/office/drawing/2014/main" id="{FA79FF24-2831-88FA-F027-13D2FFFFD5E2}"/>
              </a:ext>
            </a:extLst>
          </p:cNvPr>
          <p:cNvPicPr>
            <a:picLocks noChangeAspect="1"/>
          </p:cNvPicPr>
          <p:nvPr/>
        </p:nvPicPr>
        <p:blipFill>
          <a:blip r:embed="rId5"/>
          <a:stretch>
            <a:fillRect/>
          </a:stretch>
        </p:blipFill>
        <p:spPr>
          <a:xfrm>
            <a:off x="2511903" y="4739941"/>
            <a:ext cx="8061297" cy="426747"/>
          </a:xfrm>
          <a:prstGeom prst="rect">
            <a:avLst/>
          </a:prstGeom>
        </p:spPr>
      </p:pic>
      <p:grpSp>
        <p:nvGrpSpPr>
          <p:cNvPr id="61" name="Group 60">
            <a:extLst>
              <a:ext uri="{FF2B5EF4-FFF2-40B4-BE49-F238E27FC236}">
                <a16:creationId xmlns:a16="http://schemas.microsoft.com/office/drawing/2014/main" id="{36B9BE2B-332A-C6F7-E188-00F53EE2966E}"/>
              </a:ext>
            </a:extLst>
          </p:cNvPr>
          <p:cNvGrpSpPr/>
          <p:nvPr/>
        </p:nvGrpSpPr>
        <p:grpSpPr>
          <a:xfrm>
            <a:off x="1429449" y="3311834"/>
            <a:ext cx="990108" cy="1228226"/>
            <a:chOff x="1340815" y="3354727"/>
            <a:chExt cx="990088" cy="1228201"/>
          </a:xfrm>
        </p:grpSpPr>
        <p:sp>
          <p:nvSpPr>
            <p:cNvPr id="2497" name="Freeform 2436">
              <a:extLst>
                <a:ext uri="{FF2B5EF4-FFF2-40B4-BE49-F238E27FC236}">
                  <a16:creationId xmlns:a16="http://schemas.microsoft.com/office/drawing/2014/main" id="{1EEB372B-D232-53FE-781A-8958E2436234}"/>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8" name="Freeform 2438">
              <a:extLst>
                <a:ext uri="{FF2B5EF4-FFF2-40B4-BE49-F238E27FC236}">
                  <a16:creationId xmlns:a16="http://schemas.microsoft.com/office/drawing/2014/main" id="{2B565085-0676-924A-B74E-A72DE874DBDA}"/>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63" name="Group 62">
            <a:extLst>
              <a:ext uri="{FF2B5EF4-FFF2-40B4-BE49-F238E27FC236}">
                <a16:creationId xmlns:a16="http://schemas.microsoft.com/office/drawing/2014/main" id="{89483CD2-663B-C1FC-5FF4-FE87CAAC5146}"/>
              </a:ext>
            </a:extLst>
          </p:cNvPr>
          <p:cNvGrpSpPr/>
          <p:nvPr/>
        </p:nvGrpSpPr>
        <p:grpSpPr>
          <a:xfrm rot="16200000">
            <a:off x="1429450" y="1949595"/>
            <a:ext cx="990108" cy="1228226"/>
            <a:chOff x="1340815" y="3354727"/>
            <a:chExt cx="990088" cy="1228201"/>
          </a:xfrm>
        </p:grpSpPr>
        <p:sp>
          <p:nvSpPr>
            <p:cNvPr id="2495" name="Freeform 2491">
              <a:extLst>
                <a:ext uri="{FF2B5EF4-FFF2-40B4-BE49-F238E27FC236}">
                  <a16:creationId xmlns:a16="http://schemas.microsoft.com/office/drawing/2014/main" id="{F2BD4B2B-4985-C746-B328-CFB19726DDA6}"/>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6" name="Freeform 2499">
              <a:extLst>
                <a:ext uri="{FF2B5EF4-FFF2-40B4-BE49-F238E27FC236}">
                  <a16:creationId xmlns:a16="http://schemas.microsoft.com/office/drawing/2014/main" id="{23F1DF92-00B6-67EB-50EF-D92CA3427562}"/>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29" name="TextBox 128">
            <a:extLst>
              <a:ext uri="{FF2B5EF4-FFF2-40B4-BE49-F238E27FC236}">
                <a16:creationId xmlns:a16="http://schemas.microsoft.com/office/drawing/2014/main" id="{EAB83B4C-30C8-2D9D-8467-F1893E5E65EB}"/>
              </a:ext>
            </a:extLst>
          </p:cNvPr>
          <p:cNvSpPr txBox="1"/>
          <p:nvPr/>
        </p:nvSpPr>
        <p:spPr>
          <a:xfrm>
            <a:off x="2352788" y="1531477"/>
            <a:ext cx="605947" cy="16158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Epithelium</a:t>
            </a:r>
          </a:p>
        </p:txBody>
      </p:sp>
      <p:sp>
        <p:nvSpPr>
          <p:cNvPr id="130" name="TextBox 129">
            <a:extLst>
              <a:ext uri="{FF2B5EF4-FFF2-40B4-BE49-F238E27FC236}">
                <a16:creationId xmlns:a16="http://schemas.microsoft.com/office/drawing/2014/main" id="{BEB7D6AB-86FA-06F5-F1AC-FB1B877A87B7}"/>
              </a:ext>
            </a:extLst>
          </p:cNvPr>
          <p:cNvSpPr txBox="1"/>
          <p:nvPr/>
        </p:nvSpPr>
        <p:spPr>
          <a:xfrm>
            <a:off x="3240103" y="1149911"/>
            <a:ext cx="4488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Allergens</a:t>
            </a:r>
          </a:p>
        </p:txBody>
      </p:sp>
      <p:sp>
        <p:nvSpPr>
          <p:cNvPr id="131" name="TextBox 130">
            <a:extLst>
              <a:ext uri="{FF2B5EF4-FFF2-40B4-BE49-F238E27FC236}">
                <a16:creationId xmlns:a16="http://schemas.microsoft.com/office/drawing/2014/main" id="{F8911E8A-B2E7-6EC4-26E6-6270572B4745}"/>
              </a:ext>
            </a:extLst>
          </p:cNvPr>
          <p:cNvSpPr txBox="1"/>
          <p:nvPr/>
        </p:nvSpPr>
        <p:spPr>
          <a:xfrm>
            <a:off x="3879365" y="1149911"/>
            <a:ext cx="46969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Cytokines</a:t>
            </a:r>
          </a:p>
        </p:txBody>
      </p:sp>
      <p:sp>
        <p:nvSpPr>
          <p:cNvPr id="132" name="TextBox 131">
            <a:extLst>
              <a:ext uri="{FF2B5EF4-FFF2-40B4-BE49-F238E27FC236}">
                <a16:creationId xmlns:a16="http://schemas.microsoft.com/office/drawing/2014/main" id="{BE056434-2477-FF93-45C9-0E9BF7B49BBF}"/>
              </a:ext>
            </a:extLst>
          </p:cNvPr>
          <p:cNvSpPr txBox="1"/>
          <p:nvPr/>
        </p:nvSpPr>
        <p:spPr>
          <a:xfrm>
            <a:off x="4545877" y="1149911"/>
            <a:ext cx="2612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Fungi</a:t>
            </a:r>
          </a:p>
        </p:txBody>
      </p:sp>
      <p:sp>
        <p:nvSpPr>
          <p:cNvPr id="133" name="TextBox 132">
            <a:extLst>
              <a:ext uri="{FF2B5EF4-FFF2-40B4-BE49-F238E27FC236}">
                <a16:creationId xmlns:a16="http://schemas.microsoft.com/office/drawing/2014/main" id="{54E0F28F-1789-E27F-CB62-8E81ACF13E56}"/>
              </a:ext>
            </a:extLst>
          </p:cNvPr>
          <p:cNvSpPr txBox="1"/>
          <p:nvPr/>
        </p:nvSpPr>
        <p:spPr>
          <a:xfrm>
            <a:off x="2353065" y="2383753"/>
            <a:ext cx="229235"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34" name="TextBox 133">
            <a:extLst>
              <a:ext uri="{FF2B5EF4-FFF2-40B4-BE49-F238E27FC236}">
                <a16:creationId xmlns:a16="http://schemas.microsoft.com/office/drawing/2014/main" id="{7790D845-C1F4-9DC1-64EA-1531AA47C8D2}"/>
              </a:ext>
            </a:extLst>
          </p:cNvPr>
          <p:cNvSpPr txBox="1"/>
          <p:nvPr/>
        </p:nvSpPr>
        <p:spPr>
          <a:xfrm>
            <a:off x="3259300" y="2219072"/>
            <a:ext cx="190762" cy="23083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p:txBody>
      </p:sp>
      <p:sp>
        <p:nvSpPr>
          <p:cNvPr id="135" name="TextBox 134">
            <a:extLst>
              <a:ext uri="{FF2B5EF4-FFF2-40B4-BE49-F238E27FC236}">
                <a16:creationId xmlns:a16="http://schemas.microsoft.com/office/drawing/2014/main" id="{C10D4BB3-1D43-FACB-0A4B-0FB1430E7E8C}"/>
              </a:ext>
            </a:extLst>
          </p:cNvPr>
          <p:cNvSpPr txBox="1"/>
          <p:nvPr/>
        </p:nvSpPr>
        <p:spPr>
          <a:xfrm>
            <a:off x="2901642" y="2649934"/>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36" name="TextBox 135">
            <a:extLst>
              <a:ext uri="{FF2B5EF4-FFF2-40B4-BE49-F238E27FC236}">
                <a16:creationId xmlns:a16="http://schemas.microsoft.com/office/drawing/2014/main" id="{EEBFABFB-BA05-4348-8093-268782D4279F}"/>
              </a:ext>
            </a:extLst>
          </p:cNvPr>
          <p:cNvSpPr txBox="1"/>
          <p:nvPr/>
        </p:nvSpPr>
        <p:spPr>
          <a:xfrm>
            <a:off x="4490892"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IL-25</a:t>
            </a:r>
          </a:p>
        </p:txBody>
      </p:sp>
      <p:sp>
        <p:nvSpPr>
          <p:cNvPr id="138" name="TextBox 137">
            <a:extLst>
              <a:ext uri="{FF2B5EF4-FFF2-40B4-BE49-F238E27FC236}">
                <a16:creationId xmlns:a16="http://schemas.microsoft.com/office/drawing/2014/main" id="{9B33153D-FAB2-C724-353C-D95F6AE4DF1E}"/>
              </a:ext>
            </a:extLst>
          </p:cNvPr>
          <p:cNvSpPr txBox="1"/>
          <p:nvPr/>
        </p:nvSpPr>
        <p:spPr>
          <a:xfrm>
            <a:off x="4152617" y="2757251"/>
            <a:ext cx="3991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Basophil</a:t>
            </a:r>
          </a:p>
        </p:txBody>
      </p:sp>
      <p:sp>
        <p:nvSpPr>
          <p:cNvPr id="139" name="TextBox 138">
            <a:extLst>
              <a:ext uri="{FF2B5EF4-FFF2-40B4-BE49-F238E27FC236}">
                <a16:creationId xmlns:a16="http://schemas.microsoft.com/office/drawing/2014/main" id="{38440A5D-6BC2-6397-B464-D80409700EA9}"/>
              </a:ext>
            </a:extLst>
          </p:cNvPr>
          <p:cNvSpPr txBox="1"/>
          <p:nvPr/>
        </p:nvSpPr>
        <p:spPr>
          <a:xfrm>
            <a:off x="5272911" y="2697503"/>
            <a:ext cx="61717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Dendritic cell</a:t>
            </a:r>
          </a:p>
        </p:txBody>
      </p:sp>
      <p:sp>
        <p:nvSpPr>
          <p:cNvPr id="140" name="TextBox 139">
            <a:extLst>
              <a:ext uri="{FF2B5EF4-FFF2-40B4-BE49-F238E27FC236}">
                <a16:creationId xmlns:a16="http://schemas.microsoft.com/office/drawing/2014/main" id="{7DB8BA8A-3DDA-AC78-E3A1-9637FF9A6A3C}"/>
              </a:ext>
            </a:extLst>
          </p:cNvPr>
          <p:cNvSpPr txBox="1"/>
          <p:nvPr/>
        </p:nvSpPr>
        <p:spPr>
          <a:xfrm>
            <a:off x="5190770" y="2860070"/>
            <a:ext cx="266103"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Naïve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T cell</a:t>
            </a:r>
          </a:p>
        </p:txBody>
      </p:sp>
      <p:sp>
        <p:nvSpPr>
          <p:cNvPr id="141" name="TextBox 140">
            <a:extLst>
              <a:ext uri="{FF2B5EF4-FFF2-40B4-BE49-F238E27FC236}">
                <a16:creationId xmlns:a16="http://schemas.microsoft.com/office/drawing/2014/main" id="{30976C78-C5B3-597B-F785-BF89AE86373A}"/>
              </a:ext>
            </a:extLst>
          </p:cNvPr>
          <p:cNvSpPr txBox="1"/>
          <p:nvPr/>
        </p:nvSpPr>
        <p:spPr>
          <a:xfrm>
            <a:off x="5834612" y="3987181"/>
            <a:ext cx="53220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Eosinophils</a:t>
            </a:r>
          </a:p>
        </p:txBody>
      </p:sp>
      <p:sp>
        <p:nvSpPr>
          <p:cNvPr id="142" name="TextBox 141">
            <a:extLst>
              <a:ext uri="{FF2B5EF4-FFF2-40B4-BE49-F238E27FC236}">
                <a16:creationId xmlns:a16="http://schemas.microsoft.com/office/drawing/2014/main" id="{88954A83-7C4D-EDAC-A4B6-99A024DD8408}"/>
              </a:ext>
            </a:extLst>
          </p:cNvPr>
          <p:cNvSpPr txBox="1"/>
          <p:nvPr/>
        </p:nvSpPr>
        <p:spPr>
          <a:xfrm>
            <a:off x="3012769" y="4119989"/>
            <a:ext cx="2933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 cells</a:t>
            </a:r>
          </a:p>
        </p:txBody>
      </p:sp>
      <p:sp>
        <p:nvSpPr>
          <p:cNvPr id="144" name="TextBox 143">
            <a:extLst>
              <a:ext uri="{FF2B5EF4-FFF2-40B4-BE49-F238E27FC236}">
                <a16:creationId xmlns:a16="http://schemas.microsoft.com/office/drawing/2014/main" id="{400AEB78-494A-0D9D-15B1-CDCAF7AB7CCD}"/>
              </a:ext>
            </a:extLst>
          </p:cNvPr>
          <p:cNvSpPr txBox="1"/>
          <p:nvPr/>
        </p:nvSpPr>
        <p:spPr>
          <a:xfrm>
            <a:off x="3127071" y="3665954"/>
            <a:ext cx="1394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IgE</a:t>
            </a:r>
          </a:p>
        </p:txBody>
      </p:sp>
      <p:sp>
        <p:nvSpPr>
          <p:cNvPr id="145" name="TextBox 144">
            <a:extLst>
              <a:ext uri="{FF2B5EF4-FFF2-40B4-BE49-F238E27FC236}">
                <a16:creationId xmlns:a16="http://schemas.microsoft.com/office/drawing/2014/main" id="{D668B483-3C03-FD1C-ABC6-008C1CFFCAD2}"/>
              </a:ext>
            </a:extLst>
          </p:cNvPr>
          <p:cNvSpPr txBox="1"/>
          <p:nvPr/>
        </p:nvSpPr>
        <p:spPr>
          <a:xfrm>
            <a:off x="2307905" y="3291297"/>
            <a:ext cx="62197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Histamine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Leukotrienes</a:t>
            </a:r>
          </a:p>
        </p:txBody>
      </p:sp>
      <p:sp>
        <p:nvSpPr>
          <p:cNvPr id="146" name="TextBox 145">
            <a:extLst>
              <a:ext uri="{FF2B5EF4-FFF2-40B4-BE49-F238E27FC236}">
                <a16:creationId xmlns:a16="http://schemas.microsoft.com/office/drawing/2014/main" id="{36B84444-7D81-89DB-DD9D-B004991F0472}"/>
              </a:ext>
            </a:extLst>
          </p:cNvPr>
          <p:cNvSpPr txBox="1"/>
          <p:nvPr/>
        </p:nvSpPr>
        <p:spPr>
          <a:xfrm>
            <a:off x="3820740" y="3094390"/>
            <a:ext cx="184350" cy="11541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p:txBody>
      </p:sp>
      <p:sp>
        <p:nvSpPr>
          <p:cNvPr id="147" name="TextBox 146">
            <a:extLst>
              <a:ext uri="{FF2B5EF4-FFF2-40B4-BE49-F238E27FC236}">
                <a16:creationId xmlns:a16="http://schemas.microsoft.com/office/drawing/2014/main" id="{E9A3007D-A74B-0A0F-F1B5-EF3571A88B08}"/>
              </a:ext>
            </a:extLst>
          </p:cNvPr>
          <p:cNvSpPr txBox="1"/>
          <p:nvPr/>
        </p:nvSpPr>
        <p:spPr>
          <a:xfrm rot="19568916">
            <a:off x="4148277" y="3800744"/>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8" name="TextBox 147">
            <a:extLst>
              <a:ext uri="{FF2B5EF4-FFF2-40B4-BE49-F238E27FC236}">
                <a16:creationId xmlns:a16="http://schemas.microsoft.com/office/drawing/2014/main" id="{04B7C501-9AFC-4C91-85A5-B2932AEBE345}"/>
              </a:ext>
            </a:extLst>
          </p:cNvPr>
          <p:cNvSpPr txBox="1"/>
          <p:nvPr/>
        </p:nvSpPr>
        <p:spPr>
          <a:xfrm rot="18326695">
            <a:off x="3739837" y="3393029"/>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9" name="TextBox 148">
            <a:extLst>
              <a:ext uri="{FF2B5EF4-FFF2-40B4-BE49-F238E27FC236}">
                <a16:creationId xmlns:a16="http://schemas.microsoft.com/office/drawing/2014/main" id="{D911F860-5691-B0CE-BB72-EF0646E6BF7A}"/>
              </a:ext>
            </a:extLst>
          </p:cNvPr>
          <p:cNvSpPr txBox="1"/>
          <p:nvPr/>
        </p:nvSpPr>
        <p:spPr>
          <a:xfrm>
            <a:off x="4397698" y="4118600"/>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endParaRPr kumimoji="0" lang="en-US" sz="8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endParaRPr>
          </a:p>
        </p:txBody>
      </p:sp>
      <p:sp>
        <p:nvSpPr>
          <p:cNvPr id="150" name="TextBox 149">
            <a:extLst>
              <a:ext uri="{FF2B5EF4-FFF2-40B4-BE49-F238E27FC236}">
                <a16:creationId xmlns:a16="http://schemas.microsoft.com/office/drawing/2014/main" id="{75ED537C-0097-A31E-F5C6-58DF3218A922}"/>
              </a:ext>
            </a:extLst>
          </p:cNvPr>
          <p:cNvSpPr txBox="1"/>
          <p:nvPr/>
        </p:nvSpPr>
        <p:spPr>
          <a:xfrm>
            <a:off x="4643458" y="3318538"/>
            <a:ext cx="20518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cells</a:t>
            </a:r>
          </a:p>
        </p:txBody>
      </p:sp>
      <p:sp>
        <p:nvSpPr>
          <p:cNvPr id="151" name="TextBox 150">
            <a:extLst>
              <a:ext uri="{FF2B5EF4-FFF2-40B4-BE49-F238E27FC236}">
                <a16:creationId xmlns:a16="http://schemas.microsoft.com/office/drawing/2014/main" id="{C358ACB1-1AB8-F32B-31A5-A6FB3093AF58}"/>
              </a:ext>
            </a:extLst>
          </p:cNvPr>
          <p:cNvSpPr txBox="1"/>
          <p:nvPr/>
        </p:nvSpPr>
        <p:spPr>
          <a:xfrm rot="2099857">
            <a:off x="5445883" y="350753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IL-5</a:t>
            </a:r>
          </a:p>
        </p:txBody>
      </p:sp>
      <p:sp>
        <p:nvSpPr>
          <p:cNvPr id="152" name="TextBox 151">
            <a:extLst>
              <a:ext uri="{FF2B5EF4-FFF2-40B4-BE49-F238E27FC236}">
                <a16:creationId xmlns:a16="http://schemas.microsoft.com/office/drawing/2014/main" id="{1A362EFF-D3B6-12DF-8318-650FB26E4275}"/>
              </a:ext>
            </a:extLst>
          </p:cNvPr>
          <p:cNvSpPr txBox="1"/>
          <p:nvPr/>
        </p:nvSpPr>
        <p:spPr>
          <a:xfrm rot="19585287">
            <a:off x="5592192" y="297338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3" name="TextBox 152">
            <a:extLst>
              <a:ext uri="{FF2B5EF4-FFF2-40B4-BE49-F238E27FC236}">
                <a16:creationId xmlns:a16="http://schemas.microsoft.com/office/drawing/2014/main" id="{00A62D6E-50F3-4034-29B6-F124818F3202}"/>
              </a:ext>
            </a:extLst>
          </p:cNvPr>
          <p:cNvSpPr txBox="1"/>
          <p:nvPr/>
        </p:nvSpPr>
        <p:spPr>
          <a:xfrm rot="1721568">
            <a:off x="5229446" y="4266257"/>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4" name="TextBox 153">
            <a:extLst>
              <a:ext uri="{FF2B5EF4-FFF2-40B4-BE49-F238E27FC236}">
                <a16:creationId xmlns:a16="http://schemas.microsoft.com/office/drawing/2014/main" id="{C2FE5A82-7E21-C1CF-D87E-BA92CC3F01BB}"/>
              </a:ext>
            </a:extLst>
          </p:cNvPr>
          <p:cNvSpPr txBox="1"/>
          <p:nvPr/>
        </p:nvSpPr>
        <p:spPr>
          <a:xfrm rot="19476609">
            <a:off x="6618670" y="350980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IL-5</a:t>
            </a:r>
          </a:p>
        </p:txBody>
      </p:sp>
      <p:sp>
        <p:nvSpPr>
          <p:cNvPr id="155" name="TextBox 154">
            <a:extLst>
              <a:ext uri="{FF2B5EF4-FFF2-40B4-BE49-F238E27FC236}">
                <a16:creationId xmlns:a16="http://schemas.microsoft.com/office/drawing/2014/main" id="{9643C610-F222-F945-67C7-EADE65930604}"/>
              </a:ext>
            </a:extLst>
          </p:cNvPr>
          <p:cNvSpPr txBox="1"/>
          <p:nvPr/>
        </p:nvSpPr>
        <p:spPr>
          <a:xfrm rot="2077529">
            <a:off x="6376152" y="2953478"/>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6" name="TextBox 155">
            <a:extLst>
              <a:ext uri="{FF2B5EF4-FFF2-40B4-BE49-F238E27FC236}">
                <a16:creationId xmlns:a16="http://schemas.microsoft.com/office/drawing/2014/main" id="{6DF598F2-CC1F-BC51-7053-039BE078BC62}"/>
              </a:ext>
            </a:extLst>
          </p:cNvPr>
          <p:cNvSpPr txBox="1"/>
          <p:nvPr/>
        </p:nvSpPr>
        <p:spPr>
          <a:xfrm rot="19935994">
            <a:off x="6695353" y="426686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7" name="TextBox 156">
            <a:extLst>
              <a:ext uri="{FF2B5EF4-FFF2-40B4-BE49-F238E27FC236}">
                <a16:creationId xmlns:a16="http://schemas.microsoft.com/office/drawing/2014/main" id="{AD7521A3-C761-7FED-D22F-9CE5BEDBBDDB}"/>
              </a:ext>
            </a:extLst>
          </p:cNvPr>
          <p:cNvSpPr txBox="1"/>
          <p:nvPr/>
        </p:nvSpPr>
        <p:spPr>
          <a:xfrm>
            <a:off x="7047204" y="305939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158" name="TextBox 157">
            <a:extLst>
              <a:ext uri="{FF2B5EF4-FFF2-40B4-BE49-F238E27FC236}">
                <a16:creationId xmlns:a16="http://schemas.microsoft.com/office/drawing/2014/main" id="{DBEC77BB-542C-C107-044B-2E94568786ED}"/>
              </a:ext>
            </a:extLst>
          </p:cNvPr>
          <p:cNvSpPr txBox="1"/>
          <p:nvPr/>
        </p:nvSpPr>
        <p:spPr>
          <a:xfrm>
            <a:off x="6752640"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IL-25</a:t>
            </a:r>
          </a:p>
        </p:txBody>
      </p:sp>
      <p:sp>
        <p:nvSpPr>
          <p:cNvPr id="159" name="TextBox 158">
            <a:extLst>
              <a:ext uri="{FF2B5EF4-FFF2-40B4-BE49-F238E27FC236}">
                <a16:creationId xmlns:a16="http://schemas.microsoft.com/office/drawing/2014/main" id="{2C13EB76-B508-31A9-5A26-22E5C303711C}"/>
              </a:ext>
            </a:extLst>
          </p:cNvPr>
          <p:cNvSpPr txBox="1"/>
          <p:nvPr/>
        </p:nvSpPr>
        <p:spPr>
          <a:xfrm>
            <a:off x="8274547" y="2256850"/>
            <a:ext cx="321169" cy="226591"/>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35FAC">
                    <a:lumMod val="75000"/>
                  </a:srgbClr>
                </a:solidFill>
                <a:effectLst/>
                <a:uLnTx/>
                <a:uFillTx/>
                <a:latin typeface="Calibri"/>
                <a:ea typeface="+mn-ea"/>
                <a:cs typeface="Calibri"/>
              </a:rPr>
              <a:t>TSLP</a:t>
            </a:r>
          </a:p>
        </p:txBody>
      </p:sp>
      <p:sp>
        <p:nvSpPr>
          <p:cNvPr id="161" name="TextBox 160">
            <a:extLst>
              <a:ext uri="{FF2B5EF4-FFF2-40B4-BE49-F238E27FC236}">
                <a16:creationId xmlns:a16="http://schemas.microsoft.com/office/drawing/2014/main" id="{86A5E76A-7E60-8958-6A1D-C9ED5201C4EB}"/>
              </a:ext>
            </a:extLst>
          </p:cNvPr>
          <p:cNvSpPr txBox="1"/>
          <p:nvPr/>
        </p:nvSpPr>
        <p:spPr>
          <a:xfrm>
            <a:off x="7048944" y="4260513"/>
            <a:ext cx="724572"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Smooth muscle</a:t>
            </a:r>
          </a:p>
        </p:txBody>
      </p:sp>
      <p:sp>
        <p:nvSpPr>
          <p:cNvPr id="164" name="TextBox 163">
            <a:extLst>
              <a:ext uri="{FF2B5EF4-FFF2-40B4-BE49-F238E27FC236}">
                <a16:creationId xmlns:a16="http://schemas.microsoft.com/office/drawing/2014/main" id="{854BBB09-2639-DC71-3C1B-DB92A42AAF15}"/>
              </a:ext>
            </a:extLst>
          </p:cNvPr>
          <p:cNvSpPr txBox="1"/>
          <p:nvPr/>
        </p:nvSpPr>
        <p:spPr>
          <a:xfrm>
            <a:off x="9610310" y="4129627"/>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IL-6</a:t>
            </a:r>
          </a:p>
        </p:txBody>
      </p:sp>
      <p:sp>
        <p:nvSpPr>
          <p:cNvPr id="165" name="TextBox 164">
            <a:extLst>
              <a:ext uri="{FF2B5EF4-FFF2-40B4-BE49-F238E27FC236}">
                <a16:creationId xmlns:a16="http://schemas.microsoft.com/office/drawing/2014/main" id="{3CBED91A-B912-93F3-BA79-F08D54B3390D}"/>
              </a:ext>
            </a:extLst>
          </p:cNvPr>
          <p:cNvSpPr txBox="1"/>
          <p:nvPr/>
        </p:nvSpPr>
        <p:spPr>
          <a:xfrm>
            <a:off x="9267706" y="3337769"/>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Fibroblast</a:t>
            </a:r>
          </a:p>
        </p:txBody>
      </p:sp>
      <p:sp>
        <p:nvSpPr>
          <p:cNvPr id="166" name="TextBox 165">
            <a:extLst>
              <a:ext uri="{FF2B5EF4-FFF2-40B4-BE49-F238E27FC236}">
                <a16:creationId xmlns:a16="http://schemas.microsoft.com/office/drawing/2014/main" id="{FB1E327C-0197-FA35-937D-3CA4D101C7D1}"/>
              </a:ext>
            </a:extLst>
          </p:cNvPr>
          <p:cNvSpPr txBox="1"/>
          <p:nvPr/>
        </p:nvSpPr>
        <p:spPr>
          <a:xfrm>
            <a:off x="9093828" y="2542446"/>
            <a:ext cx="4039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Collagen</a:t>
            </a:r>
          </a:p>
        </p:txBody>
      </p:sp>
      <p:sp>
        <p:nvSpPr>
          <p:cNvPr id="168" name="TextBox 167">
            <a:extLst>
              <a:ext uri="{FF2B5EF4-FFF2-40B4-BE49-F238E27FC236}">
                <a16:creationId xmlns:a16="http://schemas.microsoft.com/office/drawing/2014/main" id="{2C4BCB92-4A53-CBFB-F841-B70F998EA530}"/>
              </a:ext>
            </a:extLst>
          </p:cNvPr>
          <p:cNvSpPr txBox="1"/>
          <p:nvPr/>
        </p:nvSpPr>
        <p:spPr>
          <a:xfrm>
            <a:off x="7945735" y="3407020"/>
            <a:ext cx="248471" cy="15389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grpSp>
        <p:nvGrpSpPr>
          <p:cNvPr id="169" name="Graphic 2442">
            <a:extLst>
              <a:ext uri="{FF2B5EF4-FFF2-40B4-BE49-F238E27FC236}">
                <a16:creationId xmlns:a16="http://schemas.microsoft.com/office/drawing/2014/main" id="{64BA3ED3-9446-0537-C3E7-C1D0E7C62347}"/>
              </a:ext>
            </a:extLst>
          </p:cNvPr>
          <p:cNvGrpSpPr/>
          <p:nvPr/>
        </p:nvGrpSpPr>
        <p:grpSpPr>
          <a:xfrm rot="401577">
            <a:off x="3880668" y="3315678"/>
            <a:ext cx="257941" cy="478206"/>
            <a:chOff x="7388833" y="5476246"/>
            <a:chExt cx="373677" cy="630032"/>
          </a:xfrm>
          <a:solidFill>
            <a:srgbClr val="A21383"/>
          </a:solidFill>
        </p:grpSpPr>
        <p:sp>
          <p:nvSpPr>
            <p:cNvPr id="2493" name="Freeform 2445">
              <a:extLst>
                <a:ext uri="{FF2B5EF4-FFF2-40B4-BE49-F238E27FC236}">
                  <a16:creationId xmlns:a16="http://schemas.microsoft.com/office/drawing/2014/main" id="{DAD6A2E2-FEFF-BA1C-FC71-342A11688F75}"/>
                </a:ext>
              </a:extLst>
            </p:cNvPr>
            <p:cNvSpPr/>
            <p:nvPr/>
          </p:nvSpPr>
          <p:spPr>
            <a:xfrm>
              <a:off x="7411227" y="5476246"/>
              <a:ext cx="351283" cy="592220"/>
            </a:xfrm>
            <a:custGeom>
              <a:avLst/>
              <a:gdLst>
                <a:gd name="connsiteX0" fmla="*/ 351285 w 351284"/>
                <a:gd name="connsiteY0" fmla="*/ 0 h 592224"/>
                <a:gd name="connsiteX1" fmla="*/ 0 w 351284"/>
                <a:gd name="connsiteY1" fmla="*/ 592224 h 592224"/>
              </a:gdLst>
              <a:ahLst/>
              <a:cxnLst>
                <a:cxn ang="0">
                  <a:pos x="connsiteX0" y="connsiteY0"/>
                </a:cxn>
                <a:cxn ang="0">
                  <a:pos x="connsiteX1" y="connsiteY1"/>
                </a:cxn>
              </a:cxnLst>
              <a:rect l="l" t="t" r="r" b="b"/>
              <a:pathLst>
                <a:path w="351284" h="592224">
                  <a:moveTo>
                    <a:pt x="351285" y="0"/>
                  </a:moveTo>
                  <a:lnTo>
                    <a:pt x="0" y="592224"/>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4" name="Freeform 2446">
              <a:extLst>
                <a:ext uri="{FF2B5EF4-FFF2-40B4-BE49-F238E27FC236}">
                  <a16:creationId xmlns:a16="http://schemas.microsoft.com/office/drawing/2014/main" id="{87CC8198-2681-1490-8319-61BC2973F085}"/>
                </a:ext>
              </a:extLst>
            </p:cNvPr>
            <p:cNvSpPr/>
            <p:nvPr/>
          </p:nvSpPr>
          <p:spPr>
            <a:xfrm>
              <a:off x="7388833" y="6045244"/>
              <a:ext cx="53261" cy="61034"/>
            </a:xfrm>
            <a:custGeom>
              <a:avLst/>
              <a:gdLst>
                <a:gd name="connsiteX0" fmla="*/ 735 w 53261"/>
                <a:gd name="connsiteY0" fmla="*/ 0 h 61034"/>
                <a:gd name="connsiteX1" fmla="*/ 0 w 53261"/>
                <a:gd name="connsiteY1" fmla="*/ 61034 h 61034"/>
                <a:gd name="connsiteX2" fmla="*/ 53262 w 53261"/>
                <a:gd name="connsiteY2" fmla="*/ 31160 h 61034"/>
                <a:gd name="connsiteX3" fmla="*/ 735 w 53261"/>
                <a:gd name="connsiteY3" fmla="*/ 0 h 61034"/>
              </a:gdLst>
              <a:ahLst/>
              <a:cxnLst>
                <a:cxn ang="0">
                  <a:pos x="connsiteX0" y="connsiteY0"/>
                </a:cxn>
                <a:cxn ang="0">
                  <a:pos x="connsiteX1" y="connsiteY1"/>
                </a:cxn>
                <a:cxn ang="0">
                  <a:pos x="connsiteX2" y="connsiteY2"/>
                </a:cxn>
                <a:cxn ang="0">
                  <a:pos x="connsiteX3" y="connsiteY3"/>
                </a:cxn>
              </a:cxnLst>
              <a:rect l="l" t="t" r="r" b="b"/>
              <a:pathLst>
                <a:path w="53261" h="61034">
                  <a:moveTo>
                    <a:pt x="735" y="0"/>
                  </a:moveTo>
                  <a:lnTo>
                    <a:pt x="0" y="61034"/>
                  </a:lnTo>
                  <a:lnTo>
                    <a:pt x="53262" y="31160"/>
                  </a:lnTo>
                  <a:lnTo>
                    <a:pt x="735"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0" name="Group 169">
            <a:extLst>
              <a:ext uri="{FF2B5EF4-FFF2-40B4-BE49-F238E27FC236}">
                <a16:creationId xmlns:a16="http://schemas.microsoft.com/office/drawing/2014/main" id="{CEB2A609-E194-E0FF-B2A5-1092FD8353A7}"/>
              </a:ext>
            </a:extLst>
          </p:cNvPr>
          <p:cNvGrpSpPr/>
          <p:nvPr/>
        </p:nvGrpSpPr>
        <p:grpSpPr>
          <a:xfrm>
            <a:off x="3958667" y="3665104"/>
            <a:ext cx="880704" cy="577321"/>
            <a:chOff x="3869982" y="3713634"/>
            <a:chExt cx="880686" cy="577309"/>
          </a:xfrm>
        </p:grpSpPr>
        <p:sp>
          <p:nvSpPr>
            <p:cNvPr id="2490" name="Freeform 2448">
              <a:extLst>
                <a:ext uri="{FF2B5EF4-FFF2-40B4-BE49-F238E27FC236}">
                  <a16:creationId xmlns:a16="http://schemas.microsoft.com/office/drawing/2014/main" id="{7D135CD5-3A11-85C7-A8B2-7D2B09D8B463}"/>
                </a:ext>
              </a:extLst>
            </p:cNvPr>
            <p:cNvSpPr/>
            <p:nvPr/>
          </p:nvSpPr>
          <p:spPr>
            <a:xfrm>
              <a:off x="3906774" y="3713634"/>
              <a:ext cx="843894" cy="553210"/>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1" name="Freeform 2449">
              <a:extLst>
                <a:ext uri="{FF2B5EF4-FFF2-40B4-BE49-F238E27FC236}">
                  <a16:creationId xmlns:a16="http://schemas.microsoft.com/office/drawing/2014/main" id="{63BF1CFA-C4F7-7460-E921-0CE7B7F11F4D}"/>
                </a:ext>
              </a:extLst>
            </p:cNvPr>
            <p:cNvSpPr/>
            <p:nvPr/>
          </p:nvSpPr>
          <p:spPr>
            <a:xfrm>
              <a:off x="3869982" y="4236370"/>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1" name="Graphic 2442">
            <a:extLst>
              <a:ext uri="{FF2B5EF4-FFF2-40B4-BE49-F238E27FC236}">
                <a16:creationId xmlns:a16="http://schemas.microsoft.com/office/drawing/2014/main" id="{B9BE2857-561E-9417-4A5D-13E54C5AB7E1}"/>
              </a:ext>
            </a:extLst>
          </p:cNvPr>
          <p:cNvGrpSpPr/>
          <p:nvPr/>
        </p:nvGrpSpPr>
        <p:grpSpPr>
          <a:xfrm>
            <a:off x="4325109" y="4042216"/>
            <a:ext cx="61137" cy="392465"/>
            <a:chOff x="7893108" y="6127558"/>
            <a:chExt cx="61036" cy="391820"/>
          </a:xfrm>
          <a:solidFill>
            <a:srgbClr val="A21383"/>
          </a:solidFill>
        </p:grpSpPr>
        <p:sp>
          <p:nvSpPr>
            <p:cNvPr id="2487" name="Freeform 2451">
              <a:extLst>
                <a:ext uri="{FF2B5EF4-FFF2-40B4-BE49-F238E27FC236}">
                  <a16:creationId xmlns:a16="http://schemas.microsoft.com/office/drawing/2014/main" id="{9A9911A8-5604-1521-F3A7-79F1D8D6271F}"/>
                </a:ext>
              </a:extLst>
            </p:cNvPr>
            <p:cNvSpPr/>
            <p:nvPr/>
          </p:nvSpPr>
          <p:spPr>
            <a:xfrm>
              <a:off x="7923553" y="6127558"/>
              <a:ext cx="6122" cy="347904"/>
            </a:xfrm>
            <a:custGeom>
              <a:avLst/>
              <a:gdLst>
                <a:gd name="connsiteX0" fmla="*/ 0 w 6122"/>
                <a:gd name="connsiteY0" fmla="*/ 0 h 347902"/>
                <a:gd name="connsiteX1" fmla="*/ 0 w 6122"/>
                <a:gd name="connsiteY1" fmla="*/ 347903 h 347902"/>
              </a:gdLst>
              <a:ahLst/>
              <a:cxnLst>
                <a:cxn ang="0">
                  <a:pos x="connsiteX0" y="connsiteY0"/>
                </a:cxn>
                <a:cxn ang="0">
                  <a:pos x="connsiteX1" y="connsiteY1"/>
                </a:cxn>
              </a:cxnLst>
              <a:rect l="l" t="t" r="r" b="b"/>
              <a:pathLst>
                <a:path w="6122" h="347902">
                  <a:moveTo>
                    <a:pt x="0" y="0"/>
                  </a:moveTo>
                  <a:lnTo>
                    <a:pt x="0" y="347903"/>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8" name="Freeform 2452">
              <a:extLst>
                <a:ext uri="{FF2B5EF4-FFF2-40B4-BE49-F238E27FC236}">
                  <a16:creationId xmlns:a16="http://schemas.microsoft.com/office/drawing/2014/main" id="{3E209F00-BF18-9F13-FE23-0A75B103D310}"/>
                </a:ext>
              </a:extLst>
            </p:cNvPr>
            <p:cNvSpPr/>
            <p:nvPr/>
          </p:nvSpPr>
          <p:spPr>
            <a:xfrm>
              <a:off x="7893108" y="6466486"/>
              <a:ext cx="61036" cy="52892"/>
            </a:xfrm>
            <a:custGeom>
              <a:avLst/>
              <a:gdLst>
                <a:gd name="connsiteX0" fmla="*/ 0 w 61036"/>
                <a:gd name="connsiteY0" fmla="*/ 0 h 52892"/>
                <a:gd name="connsiteX1" fmla="*/ 30488 w 61036"/>
                <a:gd name="connsiteY1" fmla="*/ 52892 h 52892"/>
                <a:gd name="connsiteX2" fmla="*/ 61037 w 61036"/>
                <a:gd name="connsiteY2" fmla="*/ 0 h 52892"/>
                <a:gd name="connsiteX3" fmla="*/ 0 w 61036"/>
                <a:gd name="connsiteY3" fmla="*/ 0 h 52892"/>
              </a:gdLst>
              <a:ahLst/>
              <a:cxnLst>
                <a:cxn ang="0">
                  <a:pos x="connsiteX0" y="connsiteY0"/>
                </a:cxn>
                <a:cxn ang="0">
                  <a:pos x="connsiteX1" y="connsiteY1"/>
                </a:cxn>
                <a:cxn ang="0">
                  <a:pos x="connsiteX2" y="connsiteY2"/>
                </a:cxn>
                <a:cxn ang="0">
                  <a:pos x="connsiteX3" y="connsiteY3"/>
                </a:cxn>
              </a:cxnLst>
              <a:rect l="l" t="t" r="r" b="b"/>
              <a:pathLst>
                <a:path w="61036" h="52892">
                  <a:moveTo>
                    <a:pt x="0" y="0"/>
                  </a:moveTo>
                  <a:lnTo>
                    <a:pt x="30488" y="52892"/>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72" name="Freeform 2453">
            <a:extLst>
              <a:ext uri="{FF2B5EF4-FFF2-40B4-BE49-F238E27FC236}">
                <a16:creationId xmlns:a16="http://schemas.microsoft.com/office/drawing/2014/main" id="{BD4BE16C-A1B5-4173-0B0E-6B30DACCFEAA}"/>
              </a:ext>
            </a:extLst>
          </p:cNvPr>
          <p:cNvSpPr/>
          <p:nvPr/>
        </p:nvSpPr>
        <p:spPr>
          <a:xfrm>
            <a:off x="4355605" y="3312947"/>
            <a:ext cx="6132" cy="364972"/>
          </a:xfrm>
          <a:custGeom>
            <a:avLst/>
            <a:gdLst>
              <a:gd name="connsiteX0" fmla="*/ 0 w 6122"/>
              <a:gd name="connsiteY0" fmla="*/ 0 h 364370"/>
              <a:gd name="connsiteX1" fmla="*/ 0 w 6122"/>
              <a:gd name="connsiteY1" fmla="*/ 364370 h 364370"/>
            </a:gdLst>
            <a:ahLst/>
            <a:cxnLst>
              <a:cxn ang="0">
                <a:pos x="connsiteX0" y="connsiteY0"/>
              </a:cxn>
              <a:cxn ang="0">
                <a:pos x="connsiteX1" y="connsiteY1"/>
              </a:cxn>
            </a:cxnLst>
            <a:rect l="l" t="t" r="r" b="b"/>
            <a:pathLst>
              <a:path w="6122" h="364370">
                <a:moveTo>
                  <a:pt x="0" y="0"/>
                </a:moveTo>
                <a:lnTo>
                  <a:pt x="0" y="36437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nvGrpSpPr>
          <p:cNvPr id="173" name="Graphic 2442">
            <a:extLst>
              <a:ext uri="{FF2B5EF4-FFF2-40B4-BE49-F238E27FC236}">
                <a16:creationId xmlns:a16="http://schemas.microsoft.com/office/drawing/2014/main" id="{B1AABD42-D4D2-C91E-DE13-10E9969BF9B7}"/>
              </a:ext>
            </a:extLst>
          </p:cNvPr>
          <p:cNvGrpSpPr/>
          <p:nvPr/>
        </p:nvGrpSpPr>
        <p:grpSpPr>
          <a:xfrm>
            <a:off x="5344098" y="3549028"/>
            <a:ext cx="307834" cy="204233"/>
            <a:chOff x="8910534" y="5635163"/>
            <a:chExt cx="307329" cy="203897"/>
          </a:xfrm>
          <a:solidFill>
            <a:srgbClr val="A21383"/>
          </a:solidFill>
        </p:grpSpPr>
        <p:sp>
          <p:nvSpPr>
            <p:cNvPr id="2485" name="Freeform 2461">
              <a:extLst>
                <a:ext uri="{FF2B5EF4-FFF2-40B4-BE49-F238E27FC236}">
                  <a16:creationId xmlns:a16="http://schemas.microsoft.com/office/drawing/2014/main" id="{FCE7EE6F-FAEA-4494-A727-790C07A2D30E}"/>
                </a:ext>
              </a:extLst>
            </p:cNvPr>
            <p:cNvSpPr/>
            <p:nvPr/>
          </p:nvSpPr>
          <p:spPr>
            <a:xfrm>
              <a:off x="8910534" y="5635163"/>
              <a:ext cx="270781" cy="179614"/>
            </a:xfrm>
            <a:custGeom>
              <a:avLst/>
              <a:gdLst>
                <a:gd name="connsiteX0" fmla="*/ 270779 w 270779"/>
                <a:gd name="connsiteY0" fmla="*/ 179614 h 179613"/>
                <a:gd name="connsiteX1" fmla="*/ 0 w 270779"/>
                <a:gd name="connsiteY1" fmla="*/ 0 h 179613"/>
              </a:gdLst>
              <a:ahLst/>
              <a:cxnLst>
                <a:cxn ang="0">
                  <a:pos x="connsiteX0" y="connsiteY0"/>
                </a:cxn>
                <a:cxn ang="0">
                  <a:pos x="connsiteX1" y="connsiteY1"/>
                </a:cxn>
              </a:cxnLst>
              <a:rect l="l" t="t" r="r" b="b"/>
              <a:pathLst>
                <a:path w="270779" h="179613">
                  <a:moveTo>
                    <a:pt x="270779" y="179614"/>
                  </a:moveTo>
                  <a:lnTo>
                    <a:pt x="0"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6" name="Freeform 2462">
              <a:extLst>
                <a:ext uri="{FF2B5EF4-FFF2-40B4-BE49-F238E27FC236}">
                  <a16:creationId xmlns:a16="http://schemas.microsoft.com/office/drawing/2014/main" id="{0202CBB5-53AB-4669-8BB1-0B1EDF8652C0}"/>
                </a:ext>
              </a:extLst>
            </p:cNvPr>
            <p:cNvSpPr/>
            <p:nvPr/>
          </p:nvSpPr>
          <p:spPr>
            <a:xfrm>
              <a:off x="9156949" y="5784393"/>
              <a:ext cx="60914" cy="54667"/>
            </a:xfrm>
            <a:custGeom>
              <a:avLst/>
              <a:gdLst>
                <a:gd name="connsiteX0" fmla="*/ 33733 w 60914"/>
                <a:gd name="connsiteY0" fmla="*/ 0 h 54667"/>
                <a:gd name="connsiteX1" fmla="*/ 60915 w 60914"/>
                <a:gd name="connsiteY1" fmla="*/ 54668 h 54667"/>
                <a:gd name="connsiteX2" fmla="*/ 0 w 60914"/>
                <a:gd name="connsiteY2" fmla="*/ 50872 h 54667"/>
                <a:gd name="connsiteX3" fmla="*/ 33733 w 60914"/>
                <a:gd name="connsiteY3" fmla="*/ 0 h 54667"/>
              </a:gdLst>
              <a:ahLst/>
              <a:cxnLst>
                <a:cxn ang="0">
                  <a:pos x="connsiteX0" y="connsiteY0"/>
                </a:cxn>
                <a:cxn ang="0">
                  <a:pos x="connsiteX1" y="connsiteY1"/>
                </a:cxn>
                <a:cxn ang="0">
                  <a:pos x="connsiteX2" y="connsiteY2"/>
                </a:cxn>
                <a:cxn ang="0">
                  <a:pos x="connsiteX3" y="connsiteY3"/>
                </a:cxn>
              </a:cxnLst>
              <a:rect l="l" t="t" r="r" b="b"/>
              <a:pathLst>
                <a:path w="60914" h="54667">
                  <a:moveTo>
                    <a:pt x="33733" y="0"/>
                  </a:moveTo>
                  <a:lnTo>
                    <a:pt x="60915" y="54668"/>
                  </a:lnTo>
                  <a:lnTo>
                    <a:pt x="0" y="50872"/>
                  </a:lnTo>
                  <a:lnTo>
                    <a:pt x="33733"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4" name="Graphic 2442">
            <a:extLst>
              <a:ext uri="{FF2B5EF4-FFF2-40B4-BE49-F238E27FC236}">
                <a16:creationId xmlns:a16="http://schemas.microsoft.com/office/drawing/2014/main" id="{733A77EC-BE23-6CCA-5F97-F28FA344784C}"/>
              </a:ext>
            </a:extLst>
          </p:cNvPr>
          <p:cNvGrpSpPr/>
          <p:nvPr/>
        </p:nvGrpSpPr>
        <p:grpSpPr>
          <a:xfrm>
            <a:off x="5066742" y="3139242"/>
            <a:ext cx="88671" cy="165411"/>
            <a:chOff x="8633512" y="5226050"/>
            <a:chExt cx="88524" cy="165139"/>
          </a:xfrm>
          <a:solidFill>
            <a:srgbClr val="A21383"/>
          </a:solidFill>
        </p:grpSpPr>
        <p:sp>
          <p:nvSpPr>
            <p:cNvPr id="2483" name="Freeform 2464">
              <a:extLst>
                <a:ext uri="{FF2B5EF4-FFF2-40B4-BE49-F238E27FC236}">
                  <a16:creationId xmlns:a16="http://schemas.microsoft.com/office/drawing/2014/main" id="{0E9C77F4-E566-9E35-FEF5-7C5CBDD503E1}"/>
                </a:ext>
              </a:extLst>
            </p:cNvPr>
            <p:cNvSpPr/>
            <p:nvPr/>
          </p:nvSpPr>
          <p:spPr>
            <a:xfrm>
              <a:off x="8677725" y="5226050"/>
              <a:ext cx="6122" cy="126844"/>
            </a:xfrm>
            <a:custGeom>
              <a:avLst/>
              <a:gdLst>
                <a:gd name="connsiteX0" fmla="*/ 0 w 6122"/>
                <a:gd name="connsiteY0" fmla="*/ 126844 h 126843"/>
                <a:gd name="connsiteX1" fmla="*/ 0 w 6122"/>
                <a:gd name="connsiteY1" fmla="*/ 0 h 126843"/>
              </a:gdLst>
              <a:ahLst/>
              <a:cxnLst>
                <a:cxn ang="0">
                  <a:pos x="connsiteX0" y="connsiteY0"/>
                </a:cxn>
                <a:cxn ang="0">
                  <a:pos x="connsiteX1" y="connsiteY1"/>
                </a:cxn>
              </a:cxnLst>
              <a:rect l="l" t="t" r="r" b="b"/>
              <a:pathLst>
                <a:path w="6122" h="126843">
                  <a:moveTo>
                    <a:pt x="0" y="126844"/>
                  </a:moveTo>
                  <a:lnTo>
                    <a:pt x="0" y="0"/>
                  </a:lnTo>
                </a:path>
              </a:pathLst>
            </a:custGeom>
            <a:ln w="444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4" name="Freeform 2465">
              <a:extLst>
                <a:ext uri="{FF2B5EF4-FFF2-40B4-BE49-F238E27FC236}">
                  <a16:creationId xmlns:a16="http://schemas.microsoft.com/office/drawing/2014/main" id="{6FDD8C30-BB7D-544E-11C3-B2130FA76F61}"/>
                </a:ext>
              </a:extLst>
            </p:cNvPr>
            <p:cNvSpPr/>
            <p:nvPr/>
          </p:nvSpPr>
          <p:spPr>
            <a:xfrm>
              <a:off x="8633512" y="5346929"/>
              <a:ext cx="88524" cy="44260"/>
            </a:xfrm>
            <a:custGeom>
              <a:avLst/>
              <a:gdLst>
                <a:gd name="connsiteX0" fmla="*/ 0 w 88524"/>
                <a:gd name="connsiteY0" fmla="*/ 0 h 44260"/>
                <a:gd name="connsiteX1" fmla="*/ 88525 w 88524"/>
                <a:gd name="connsiteY1" fmla="*/ 0 h 44260"/>
                <a:gd name="connsiteX2" fmla="*/ 44262 w 88524"/>
                <a:gd name="connsiteY2" fmla="*/ 44261 h 44260"/>
                <a:gd name="connsiteX3" fmla="*/ 0 w 88524"/>
                <a:gd name="connsiteY3" fmla="*/ 0 h 44260"/>
              </a:gdLst>
              <a:ahLst/>
              <a:cxnLst>
                <a:cxn ang="0">
                  <a:pos x="connsiteX0" y="connsiteY0"/>
                </a:cxn>
                <a:cxn ang="0">
                  <a:pos x="connsiteX1" y="connsiteY1"/>
                </a:cxn>
                <a:cxn ang="0">
                  <a:pos x="connsiteX2" y="connsiteY2"/>
                </a:cxn>
                <a:cxn ang="0">
                  <a:pos x="connsiteX3" y="connsiteY3"/>
                </a:cxn>
              </a:cxnLst>
              <a:rect l="l" t="t" r="r" b="b"/>
              <a:pathLst>
                <a:path w="88524" h="44260">
                  <a:moveTo>
                    <a:pt x="0" y="0"/>
                  </a:moveTo>
                  <a:lnTo>
                    <a:pt x="88525" y="0"/>
                  </a:lnTo>
                  <a:lnTo>
                    <a:pt x="44262" y="44261"/>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5" name="Graphic 2442">
            <a:extLst>
              <a:ext uri="{FF2B5EF4-FFF2-40B4-BE49-F238E27FC236}">
                <a16:creationId xmlns:a16="http://schemas.microsoft.com/office/drawing/2014/main" id="{B0F86DCB-B5CE-1009-0DB4-4FD48BE58239}"/>
              </a:ext>
            </a:extLst>
          </p:cNvPr>
          <p:cNvGrpSpPr/>
          <p:nvPr/>
        </p:nvGrpSpPr>
        <p:grpSpPr>
          <a:xfrm>
            <a:off x="7996110" y="3697949"/>
            <a:ext cx="236051" cy="639113"/>
            <a:chOff x="11812378" y="5783858"/>
            <a:chExt cx="235661" cy="638063"/>
          </a:xfrm>
        </p:grpSpPr>
        <p:sp>
          <p:nvSpPr>
            <p:cNvPr id="2481" name="Freeform 2473">
              <a:extLst>
                <a:ext uri="{FF2B5EF4-FFF2-40B4-BE49-F238E27FC236}">
                  <a16:creationId xmlns:a16="http://schemas.microsoft.com/office/drawing/2014/main" id="{EFF0DC84-22BE-F7E4-7246-847A8B43DBB2}"/>
                </a:ext>
              </a:extLst>
            </p:cNvPr>
            <p:cNvSpPr/>
            <p:nvPr/>
          </p:nvSpPr>
          <p:spPr>
            <a:xfrm>
              <a:off x="11812378" y="5814083"/>
              <a:ext cx="203680" cy="607838"/>
            </a:xfrm>
            <a:custGeom>
              <a:avLst/>
              <a:gdLst>
                <a:gd name="connsiteX0" fmla="*/ 203682 w 203681"/>
                <a:gd name="connsiteY0" fmla="*/ 0 h 607834"/>
                <a:gd name="connsiteX1" fmla="*/ 0 w 203681"/>
                <a:gd name="connsiteY1" fmla="*/ 192164 h 607834"/>
                <a:gd name="connsiteX2" fmla="*/ 0 w 203681"/>
                <a:gd name="connsiteY2" fmla="*/ 607835 h 607834"/>
              </a:gdLst>
              <a:ahLst/>
              <a:cxnLst>
                <a:cxn ang="0">
                  <a:pos x="connsiteX0" y="connsiteY0"/>
                </a:cxn>
                <a:cxn ang="0">
                  <a:pos x="connsiteX1" y="connsiteY1"/>
                </a:cxn>
                <a:cxn ang="0">
                  <a:pos x="connsiteX2" y="connsiteY2"/>
                </a:cxn>
              </a:cxnLst>
              <a:rect l="l" t="t" r="r" b="b"/>
              <a:pathLst>
                <a:path w="203681" h="607834">
                  <a:moveTo>
                    <a:pt x="203682" y="0"/>
                  </a:moveTo>
                  <a:lnTo>
                    <a:pt x="0" y="192164"/>
                  </a:lnTo>
                  <a:lnTo>
                    <a:pt x="0" y="607835"/>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2" name="Freeform 2474">
              <a:extLst>
                <a:ext uri="{FF2B5EF4-FFF2-40B4-BE49-F238E27FC236}">
                  <a16:creationId xmlns:a16="http://schemas.microsoft.com/office/drawing/2014/main" id="{6BE49460-6BE9-C63A-F74B-719427BAF837}"/>
                </a:ext>
              </a:extLst>
            </p:cNvPr>
            <p:cNvSpPr/>
            <p:nvPr/>
          </p:nvSpPr>
          <p:spPr>
            <a:xfrm>
              <a:off x="11988656" y="5783858"/>
              <a:ext cx="59383" cy="58463"/>
            </a:xfrm>
            <a:custGeom>
              <a:avLst/>
              <a:gdLst>
                <a:gd name="connsiteX0" fmla="*/ 0 w 59383"/>
                <a:gd name="connsiteY0" fmla="*/ 14080 h 58463"/>
                <a:gd name="connsiteX1" fmla="*/ 59384 w 59383"/>
                <a:gd name="connsiteY1" fmla="*/ 0 h 58463"/>
                <a:gd name="connsiteX2" fmla="*/ 41875 w 59383"/>
                <a:gd name="connsiteY2" fmla="*/ 58463 h 58463"/>
                <a:gd name="connsiteX3" fmla="*/ 0 w 59383"/>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3" h="58463">
                  <a:moveTo>
                    <a:pt x="0" y="14080"/>
                  </a:moveTo>
                  <a:lnTo>
                    <a:pt x="59384"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6" name="Graphic 2442">
            <a:extLst>
              <a:ext uri="{FF2B5EF4-FFF2-40B4-BE49-F238E27FC236}">
                <a16:creationId xmlns:a16="http://schemas.microsoft.com/office/drawing/2014/main" id="{08821CDF-EDBC-2017-79C0-07AB19639924}"/>
              </a:ext>
            </a:extLst>
          </p:cNvPr>
          <p:cNvGrpSpPr/>
          <p:nvPr/>
        </p:nvGrpSpPr>
        <p:grpSpPr>
          <a:xfrm>
            <a:off x="8730274" y="3155882"/>
            <a:ext cx="163341" cy="154090"/>
            <a:chOff x="12462647" y="5280128"/>
            <a:chExt cx="163072" cy="153837"/>
          </a:xfrm>
          <a:solidFill>
            <a:srgbClr val="A21383"/>
          </a:solidFill>
        </p:grpSpPr>
        <p:sp>
          <p:nvSpPr>
            <p:cNvPr id="2479" name="Freeform 2476">
              <a:extLst>
                <a:ext uri="{FF2B5EF4-FFF2-40B4-BE49-F238E27FC236}">
                  <a16:creationId xmlns:a16="http://schemas.microsoft.com/office/drawing/2014/main" id="{313165CA-A6E5-DDD0-07A6-0E76A0603555}"/>
                </a:ext>
              </a:extLst>
            </p:cNvPr>
            <p:cNvSpPr/>
            <p:nvPr/>
          </p:nvSpPr>
          <p:spPr>
            <a:xfrm>
              <a:off x="12462647" y="5310304"/>
              <a:ext cx="131073" cy="123661"/>
            </a:xfrm>
            <a:custGeom>
              <a:avLst/>
              <a:gdLst>
                <a:gd name="connsiteX0" fmla="*/ 131073 w 131073"/>
                <a:gd name="connsiteY0" fmla="*/ 0 h 123660"/>
                <a:gd name="connsiteX1" fmla="*/ 0 w 131073"/>
                <a:gd name="connsiteY1" fmla="*/ 123661 h 123660"/>
              </a:gdLst>
              <a:ahLst/>
              <a:cxnLst>
                <a:cxn ang="0">
                  <a:pos x="connsiteX0" y="connsiteY0"/>
                </a:cxn>
                <a:cxn ang="0">
                  <a:pos x="connsiteX1" y="connsiteY1"/>
                </a:cxn>
              </a:cxnLst>
              <a:rect l="l" t="t" r="r" b="b"/>
              <a:pathLst>
                <a:path w="131073" h="123660">
                  <a:moveTo>
                    <a:pt x="131073" y="0"/>
                  </a:moveTo>
                  <a:lnTo>
                    <a:pt x="0" y="123661"/>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0" name="Freeform 2477">
              <a:extLst>
                <a:ext uri="{FF2B5EF4-FFF2-40B4-BE49-F238E27FC236}">
                  <a16:creationId xmlns:a16="http://schemas.microsoft.com/office/drawing/2014/main" id="{1F025361-FC01-FAA6-5713-424C1FEFB89D}"/>
                </a:ext>
              </a:extLst>
            </p:cNvPr>
            <p:cNvSpPr/>
            <p:nvPr/>
          </p:nvSpPr>
          <p:spPr>
            <a:xfrm>
              <a:off x="12566335" y="5280128"/>
              <a:ext cx="59384" cy="58463"/>
            </a:xfrm>
            <a:custGeom>
              <a:avLst/>
              <a:gdLst>
                <a:gd name="connsiteX0" fmla="*/ 0 w 59384"/>
                <a:gd name="connsiteY0" fmla="*/ 14080 h 58463"/>
                <a:gd name="connsiteX1" fmla="*/ 59385 w 59384"/>
                <a:gd name="connsiteY1" fmla="*/ 0 h 58463"/>
                <a:gd name="connsiteX2" fmla="*/ 41875 w 59384"/>
                <a:gd name="connsiteY2" fmla="*/ 58463 h 58463"/>
                <a:gd name="connsiteX3" fmla="*/ 0 w 59384"/>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4" h="58463">
                  <a:moveTo>
                    <a:pt x="0" y="14080"/>
                  </a:moveTo>
                  <a:lnTo>
                    <a:pt x="59385"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7" name="Graphic 2442">
            <a:extLst>
              <a:ext uri="{FF2B5EF4-FFF2-40B4-BE49-F238E27FC236}">
                <a16:creationId xmlns:a16="http://schemas.microsoft.com/office/drawing/2014/main" id="{0053F936-EE15-A7B3-1345-6B0A2EB06555}"/>
              </a:ext>
            </a:extLst>
          </p:cNvPr>
          <p:cNvGrpSpPr/>
          <p:nvPr/>
        </p:nvGrpSpPr>
        <p:grpSpPr>
          <a:xfrm>
            <a:off x="8058556" y="3763657"/>
            <a:ext cx="248342" cy="573377"/>
            <a:chOff x="11874675" y="5849441"/>
            <a:chExt cx="247931" cy="572433"/>
          </a:xfrm>
        </p:grpSpPr>
        <p:sp>
          <p:nvSpPr>
            <p:cNvPr id="2477" name="Freeform 2479">
              <a:extLst>
                <a:ext uri="{FF2B5EF4-FFF2-40B4-BE49-F238E27FC236}">
                  <a16:creationId xmlns:a16="http://schemas.microsoft.com/office/drawing/2014/main" id="{661C7D19-7145-59E4-B28B-FAF003371BED}"/>
                </a:ext>
              </a:extLst>
            </p:cNvPr>
            <p:cNvSpPr/>
            <p:nvPr/>
          </p:nvSpPr>
          <p:spPr>
            <a:xfrm>
              <a:off x="11905090" y="5849441"/>
              <a:ext cx="217516" cy="528559"/>
            </a:xfrm>
            <a:custGeom>
              <a:avLst/>
              <a:gdLst>
                <a:gd name="connsiteX0" fmla="*/ 217518 w 217517"/>
                <a:gd name="connsiteY0" fmla="*/ 0 h 528557"/>
                <a:gd name="connsiteX1" fmla="*/ 0 w 217517"/>
                <a:gd name="connsiteY1" fmla="*/ 205203 h 528557"/>
                <a:gd name="connsiteX2" fmla="*/ 0 w 217517"/>
                <a:gd name="connsiteY2" fmla="*/ 528557 h 528557"/>
              </a:gdLst>
              <a:ahLst/>
              <a:cxnLst>
                <a:cxn ang="0">
                  <a:pos x="connsiteX0" y="connsiteY0"/>
                </a:cxn>
                <a:cxn ang="0">
                  <a:pos x="connsiteX1" y="connsiteY1"/>
                </a:cxn>
                <a:cxn ang="0">
                  <a:pos x="connsiteX2" y="connsiteY2"/>
                </a:cxn>
              </a:cxnLst>
              <a:rect l="l" t="t" r="r" b="b"/>
              <a:pathLst>
                <a:path w="217517" h="528557">
                  <a:moveTo>
                    <a:pt x="217518" y="0"/>
                  </a:moveTo>
                  <a:lnTo>
                    <a:pt x="0" y="205203"/>
                  </a:lnTo>
                  <a:lnTo>
                    <a:pt x="0" y="528557"/>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8" name="Freeform 2480">
              <a:extLst>
                <a:ext uri="{FF2B5EF4-FFF2-40B4-BE49-F238E27FC236}">
                  <a16:creationId xmlns:a16="http://schemas.microsoft.com/office/drawing/2014/main" id="{58023FD1-16E1-0747-6BDF-8FD233B0C70A}"/>
                </a:ext>
              </a:extLst>
            </p:cNvPr>
            <p:cNvSpPr/>
            <p:nvPr/>
          </p:nvSpPr>
          <p:spPr>
            <a:xfrm>
              <a:off x="11874675" y="6369044"/>
              <a:ext cx="61036" cy="52830"/>
            </a:xfrm>
            <a:custGeom>
              <a:avLst/>
              <a:gdLst>
                <a:gd name="connsiteX0" fmla="*/ 0 w 61036"/>
                <a:gd name="connsiteY0" fmla="*/ 0 h 52830"/>
                <a:gd name="connsiteX1" fmla="*/ 30488 w 61036"/>
                <a:gd name="connsiteY1" fmla="*/ 52831 h 52830"/>
                <a:gd name="connsiteX2" fmla="*/ 61037 w 61036"/>
                <a:gd name="connsiteY2" fmla="*/ 0 h 52830"/>
                <a:gd name="connsiteX3" fmla="*/ 0 w 61036"/>
                <a:gd name="connsiteY3" fmla="*/ 0 h 52830"/>
              </a:gdLst>
              <a:ahLst/>
              <a:cxnLst>
                <a:cxn ang="0">
                  <a:pos x="connsiteX0" y="connsiteY0"/>
                </a:cxn>
                <a:cxn ang="0">
                  <a:pos x="connsiteX1" y="connsiteY1"/>
                </a:cxn>
                <a:cxn ang="0">
                  <a:pos x="connsiteX2" y="connsiteY2"/>
                </a:cxn>
                <a:cxn ang="0">
                  <a:pos x="connsiteX3" y="connsiteY3"/>
                </a:cxn>
              </a:cxnLst>
              <a:rect l="l" t="t" r="r" b="b"/>
              <a:pathLst>
                <a:path w="61036" h="52830">
                  <a:moveTo>
                    <a:pt x="0" y="0"/>
                  </a:moveTo>
                  <a:lnTo>
                    <a:pt x="30488" y="52831"/>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8" name="Group 177">
            <a:extLst>
              <a:ext uri="{FF2B5EF4-FFF2-40B4-BE49-F238E27FC236}">
                <a16:creationId xmlns:a16="http://schemas.microsoft.com/office/drawing/2014/main" id="{FDF02F01-796B-6C04-819F-F0E7A359B1B7}"/>
              </a:ext>
            </a:extLst>
          </p:cNvPr>
          <p:cNvGrpSpPr/>
          <p:nvPr/>
        </p:nvGrpSpPr>
        <p:grpSpPr>
          <a:xfrm>
            <a:off x="5387652" y="2303815"/>
            <a:ext cx="678650" cy="1047275"/>
            <a:chOff x="5298937" y="2308102"/>
            <a:chExt cx="678636" cy="1091509"/>
          </a:xfrm>
        </p:grpSpPr>
        <p:sp>
          <p:nvSpPr>
            <p:cNvPr id="2475" name="Freeform 2458">
              <a:extLst>
                <a:ext uri="{FF2B5EF4-FFF2-40B4-BE49-F238E27FC236}">
                  <a16:creationId xmlns:a16="http://schemas.microsoft.com/office/drawing/2014/main" id="{B41BBBE3-8C96-F5DE-69B9-99A147E3695D}"/>
                </a:ext>
              </a:extLst>
            </p:cNvPr>
            <p:cNvSpPr/>
            <p:nvPr/>
          </p:nvSpPr>
          <p:spPr>
            <a:xfrm>
              <a:off x="5298937" y="2352119"/>
              <a:ext cx="648098" cy="1047492"/>
            </a:xfrm>
            <a:custGeom>
              <a:avLst/>
              <a:gdLst>
                <a:gd name="connsiteX0" fmla="*/ 647042 w 647042"/>
                <a:gd name="connsiteY0" fmla="*/ 0 h 1045789"/>
                <a:gd name="connsiteX1" fmla="*/ 647042 w 647042"/>
                <a:gd name="connsiteY1" fmla="*/ 618854 h 1045789"/>
                <a:gd name="connsiteX2" fmla="*/ 0 w 647042"/>
                <a:gd name="connsiteY2" fmla="*/ 1045789 h 1045789"/>
              </a:gdLst>
              <a:ahLst/>
              <a:cxnLst>
                <a:cxn ang="0">
                  <a:pos x="connsiteX0" y="connsiteY0"/>
                </a:cxn>
                <a:cxn ang="0">
                  <a:pos x="connsiteX1" y="connsiteY1"/>
                </a:cxn>
                <a:cxn ang="0">
                  <a:pos x="connsiteX2" y="connsiteY2"/>
                </a:cxn>
              </a:cxnLst>
              <a:rect l="l" t="t" r="r" b="b"/>
              <a:pathLst>
                <a:path w="647042" h="1045789">
                  <a:moveTo>
                    <a:pt x="647042" y="0"/>
                  </a:moveTo>
                  <a:lnTo>
                    <a:pt x="647042" y="618854"/>
                  </a:lnTo>
                  <a:lnTo>
                    <a:pt x="0"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6" name="Freeform 2459">
              <a:extLst>
                <a:ext uri="{FF2B5EF4-FFF2-40B4-BE49-F238E27FC236}">
                  <a16:creationId xmlns:a16="http://schemas.microsoft.com/office/drawing/2014/main" id="{3EE6EF8D-2F7E-5E9F-532B-D6CDCDD8DD2E}"/>
                </a:ext>
              </a:extLst>
            </p:cNvPr>
            <p:cNvSpPr/>
            <p:nvPr/>
          </p:nvSpPr>
          <p:spPr>
            <a:xfrm>
              <a:off x="5916436" y="2308102"/>
              <a:ext cx="61137" cy="52978"/>
            </a:xfrm>
            <a:custGeom>
              <a:avLst/>
              <a:gdLst>
                <a:gd name="connsiteX0" fmla="*/ 0 w 61037"/>
                <a:gd name="connsiteY0" fmla="*/ 52893 h 52892"/>
                <a:gd name="connsiteX1" fmla="*/ 30549 w 61037"/>
                <a:gd name="connsiteY1" fmla="*/ 0 h 52892"/>
                <a:gd name="connsiteX2" fmla="*/ 61037 w 61037"/>
                <a:gd name="connsiteY2" fmla="*/ 52893 h 52892"/>
                <a:gd name="connsiteX3" fmla="*/ 0 w 61037"/>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37" h="52892">
                  <a:moveTo>
                    <a:pt x="0" y="52893"/>
                  </a:moveTo>
                  <a:lnTo>
                    <a:pt x="30549" y="0"/>
                  </a:lnTo>
                  <a:lnTo>
                    <a:pt x="61037"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9" name="Group 178">
            <a:extLst>
              <a:ext uri="{FF2B5EF4-FFF2-40B4-BE49-F238E27FC236}">
                <a16:creationId xmlns:a16="http://schemas.microsoft.com/office/drawing/2014/main" id="{6176435A-8804-F2A4-7B66-09B41F298EFC}"/>
              </a:ext>
            </a:extLst>
          </p:cNvPr>
          <p:cNvGrpSpPr/>
          <p:nvPr/>
        </p:nvGrpSpPr>
        <p:grpSpPr>
          <a:xfrm>
            <a:off x="6172715" y="2303812"/>
            <a:ext cx="678711" cy="1047278"/>
            <a:chOff x="5999036" y="2308102"/>
            <a:chExt cx="678697" cy="1091512"/>
          </a:xfrm>
        </p:grpSpPr>
        <p:sp>
          <p:nvSpPr>
            <p:cNvPr id="2473" name="Freeform 2482">
              <a:extLst>
                <a:ext uri="{FF2B5EF4-FFF2-40B4-BE49-F238E27FC236}">
                  <a16:creationId xmlns:a16="http://schemas.microsoft.com/office/drawing/2014/main" id="{64BE081A-74FB-A23C-DD7F-DAB2D18B4B4F}"/>
                </a:ext>
              </a:extLst>
            </p:cNvPr>
            <p:cNvSpPr/>
            <p:nvPr/>
          </p:nvSpPr>
          <p:spPr>
            <a:xfrm>
              <a:off x="6029635" y="2352121"/>
              <a:ext cx="648098" cy="1047493"/>
            </a:xfrm>
            <a:custGeom>
              <a:avLst/>
              <a:gdLst>
                <a:gd name="connsiteX0" fmla="*/ 0 w 647042"/>
                <a:gd name="connsiteY0" fmla="*/ 0 h 1045789"/>
                <a:gd name="connsiteX1" fmla="*/ 0 w 647042"/>
                <a:gd name="connsiteY1" fmla="*/ 618854 h 1045789"/>
                <a:gd name="connsiteX2" fmla="*/ 647042 w 647042"/>
                <a:gd name="connsiteY2" fmla="*/ 1045789 h 1045789"/>
              </a:gdLst>
              <a:ahLst/>
              <a:cxnLst>
                <a:cxn ang="0">
                  <a:pos x="connsiteX0" y="connsiteY0"/>
                </a:cxn>
                <a:cxn ang="0">
                  <a:pos x="connsiteX1" y="connsiteY1"/>
                </a:cxn>
                <a:cxn ang="0">
                  <a:pos x="connsiteX2" y="connsiteY2"/>
                </a:cxn>
              </a:cxnLst>
              <a:rect l="l" t="t" r="r" b="b"/>
              <a:pathLst>
                <a:path w="647042" h="1045789">
                  <a:moveTo>
                    <a:pt x="0" y="0"/>
                  </a:moveTo>
                  <a:lnTo>
                    <a:pt x="0" y="618854"/>
                  </a:lnTo>
                  <a:lnTo>
                    <a:pt x="647042"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4" name="Freeform 2483">
              <a:extLst>
                <a:ext uri="{FF2B5EF4-FFF2-40B4-BE49-F238E27FC236}">
                  <a16:creationId xmlns:a16="http://schemas.microsoft.com/office/drawing/2014/main" id="{169AEC75-0E67-D38E-0550-D7F1A5FCF3B3}"/>
                </a:ext>
              </a:extLst>
            </p:cNvPr>
            <p:cNvSpPr/>
            <p:nvPr/>
          </p:nvSpPr>
          <p:spPr>
            <a:xfrm>
              <a:off x="5999036" y="2308102"/>
              <a:ext cx="61198" cy="52978"/>
            </a:xfrm>
            <a:custGeom>
              <a:avLst/>
              <a:gdLst>
                <a:gd name="connsiteX0" fmla="*/ 0 w 61098"/>
                <a:gd name="connsiteY0" fmla="*/ 52893 h 52892"/>
                <a:gd name="connsiteX1" fmla="*/ 30549 w 61098"/>
                <a:gd name="connsiteY1" fmla="*/ 0 h 52892"/>
                <a:gd name="connsiteX2" fmla="*/ 61098 w 61098"/>
                <a:gd name="connsiteY2" fmla="*/ 52893 h 52892"/>
                <a:gd name="connsiteX3" fmla="*/ 0 w 61098"/>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98" h="52892">
                  <a:moveTo>
                    <a:pt x="0" y="52893"/>
                  </a:moveTo>
                  <a:lnTo>
                    <a:pt x="30549" y="0"/>
                  </a:lnTo>
                  <a:lnTo>
                    <a:pt x="61098"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80" name="Graphic 2442">
            <a:extLst>
              <a:ext uri="{FF2B5EF4-FFF2-40B4-BE49-F238E27FC236}">
                <a16:creationId xmlns:a16="http://schemas.microsoft.com/office/drawing/2014/main" id="{FDCDEF54-B447-BD05-9EC5-3E175D3060F6}"/>
              </a:ext>
            </a:extLst>
          </p:cNvPr>
          <p:cNvGrpSpPr/>
          <p:nvPr/>
        </p:nvGrpSpPr>
        <p:grpSpPr>
          <a:xfrm>
            <a:off x="6587008" y="3549028"/>
            <a:ext cx="307965" cy="204233"/>
            <a:chOff x="10066567" y="5635163"/>
            <a:chExt cx="307459" cy="203897"/>
          </a:xfrm>
          <a:solidFill>
            <a:srgbClr val="A21383"/>
          </a:solidFill>
        </p:grpSpPr>
        <p:sp>
          <p:nvSpPr>
            <p:cNvPr id="2471" name="Freeform 2485">
              <a:extLst>
                <a:ext uri="{FF2B5EF4-FFF2-40B4-BE49-F238E27FC236}">
                  <a16:creationId xmlns:a16="http://schemas.microsoft.com/office/drawing/2014/main" id="{F0BE0C36-2CB9-C6C8-5A23-C1346BADA524}"/>
                </a:ext>
              </a:extLst>
            </p:cNvPr>
            <p:cNvSpPr/>
            <p:nvPr/>
          </p:nvSpPr>
          <p:spPr>
            <a:xfrm>
              <a:off x="10103245" y="5635163"/>
              <a:ext cx="270781" cy="179614"/>
            </a:xfrm>
            <a:custGeom>
              <a:avLst/>
              <a:gdLst>
                <a:gd name="connsiteX0" fmla="*/ 0 w 270779"/>
                <a:gd name="connsiteY0" fmla="*/ 179614 h 179613"/>
                <a:gd name="connsiteX1" fmla="*/ 270779 w 270779"/>
                <a:gd name="connsiteY1" fmla="*/ 0 h 179613"/>
              </a:gdLst>
              <a:ahLst/>
              <a:cxnLst>
                <a:cxn ang="0">
                  <a:pos x="connsiteX0" y="connsiteY0"/>
                </a:cxn>
                <a:cxn ang="0">
                  <a:pos x="connsiteX1" y="connsiteY1"/>
                </a:cxn>
              </a:cxnLst>
              <a:rect l="l" t="t" r="r" b="b"/>
              <a:pathLst>
                <a:path w="270779" h="179613">
                  <a:moveTo>
                    <a:pt x="0" y="179614"/>
                  </a:moveTo>
                  <a:lnTo>
                    <a:pt x="270779"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2" name="Freeform 2486">
              <a:extLst>
                <a:ext uri="{FF2B5EF4-FFF2-40B4-BE49-F238E27FC236}">
                  <a16:creationId xmlns:a16="http://schemas.microsoft.com/office/drawing/2014/main" id="{D1B79517-7838-2FD3-D882-6A49D606F5D4}"/>
                </a:ext>
              </a:extLst>
            </p:cNvPr>
            <p:cNvSpPr/>
            <p:nvPr/>
          </p:nvSpPr>
          <p:spPr>
            <a:xfrm>
              <a:off x="10066567" y="5784393"/>
              <a:ext cx="60914" cy="54667"/>
            </a:xfrm>
            <a:custGeom>
              <a:avLst/>
              <a:gdLst>
                <a:gd name="connsiteX0" fmla="*/ 60914 w 60914"/>
                <a:gd name="connsiteY0" fmla="*/ 50872 h 54667"/>
                <a:gd name="connsiteX1" fmla="*/ 0 w 60914"/>
                <a:gd name="connsiteY1" fmla="*/ 54668 h 54667"/>
                <a:gd name="connsiteX2" fmla="*/ 27182 w 60914"/>
                <a:gd name="connsiteY2" fmla="*/ 0 h 54667"/>
                <a:gd name="connsiteX3" fmla="*/ 60914 w 60914"/>
                <a:gd name="connsiteY3" fmla="*/ 50872 h 54667"/>
              </a:gdLst>
              <a:ahLst/>
              <a:cxnLst>
                <a:cxn ang="0">
                  <a:pos x="connsiteX0" y="connsiteY0"/>
                </a:cxn>
                <a:cxn ang="0">
                  <a:pos x="connsiteX1" y="connsiteY1"/>
                </a:cxn>
                <a:cxn ang="0">
                  <a:pos x="connsiteX2" y="connsiteY2"/>
                </a:cxn>
                <a:cxn ang="0">
                  <a:pos x="connsiteX3" y="connsiteY3"/>
                </a:cxn>
              </a:cxnLst>
              <a:rect l="l" t="t" r="r" b="b"/>
              <a:pathLst>
                <a:path w="60914" h="54667">
                  <a:moveTo>
                    <a:pt x="60914" y="50872"/>
                  </a:moveTo>
                  <a:lnTo>
                    <a:pt x="0" y="54668"/>
                  </a:lnTo>
                  <a:lnTo>
                    <a:pt x="27182" y="0"/>
                  </a:lnTo>
                  <a:lnTo>
                    <a:pt x="60914" y="50872"/>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81" name="TextBox 180">
            <a:extLst>
              <a:ext uri="{FF2B5EF4-FFF2-40B4-BE49-F238E27FC236}">
                <a16:creationId xmlns:a16="http://schemas.microsoft.com/office/drawing/2014/main" id="{809116AD-6E9F-6FD5-9927-E6B48405B0CD}"/>
              </a:ext>
            </a:extLst>
          </p:cNvPr>
          <p:cNvSpPr txBox="1"/>
          <p:nvPr/>
        </p:nvSpPr>
        <p:spPr>
          <a:xfrm>
            <a:off x="2504755" y="4860657"/>
            <a:ext cx="265060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Allergic eosinophilic</a:t>
            </a:r>
          </a:p>
        </p:txBody>
      </p:sp>
      <p:sp>
        <p:nvSpPr>
          <p:cNvPr id="182" name="TextBox 181">
            <a:extLst>
              <a:ext uri="{FF2B5EF4-FFF2-40B4-BE49-F238E27FC236}">
                <a16:creationId xmlns:a16="http://schemas.microsoft.com/office/drawing/2014/main" id="{E44B29F9-2EF7-4DED-FD01-9CA070C55179}"/>
              </a:ext>
            </a:extLst>
          </p:cNvPr>
          <p:cNvSpPr txBox="1"/>
          <p:nvPr/>
        </p:nvSpPr>
        <p:spPr>
          <a:xfrm>
            <a:off x="5155363" y="4860657"/>
            <a:ext cx="263675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Non-allergic eosinophilic</a:t>
            </a:r>
          </a:p>
        </p:txBody>
      </p:sp>
      <p:sp>
        <p:nvSpPr>
          <p:cNvPr id="183" name="TextBox 182">
            <a:extLst>
              <a:ext uri="{FF2B5EF4-FFF2-40B4-BE49-F238E27FC236}">
                <a16:creationId xmlns:a16="http://schemas.microsoft.com/office/drawing/2014/main" id="{E9A5E1D5-A3AA-6A71-C0AC-BCC24474A9B3}"/>
              </a:ext>
            </a:extLst>
          </p:cNvPr>
          <p:cNvSpPr txBox="1"/>
          <p:nvPr/>
        </p:nvSpPr>
        <p:spPr>
          <a:xfrm>
            <a:off x="7880123" y="4866357"/>
            <a:ext cx="2662691" cy="1732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Beyond-T2 pathways</a:t>
            </a:r>
          </a:p>
        </p:txBody>
      </p:sp>
      <p:sp>
        <p:nvSpPr>
          <p:cNvPr id="2469" name="TextBox 2468">
            <a:extLst>
              <a:ext uri="{FF2B5EF4-FFF2-40B4-BE49-F238E27FC236}">
                <a16:creationId xmlns:a16="http://schemas.microsoft.com/office/drawing/2014/main" id="{9EBF4E53-5EFB-7536-AAFF-3F59CDD09D6D}"/>
              </a:ext>
            </a:extLst>
          </p:cNvPr>
          <p:cNvSpPr txBox="1"/>
          <p:nvPr/>
        </p:nvSpPr>
        <p:spPr>
          <a:xfrm>
            <a:off x="6309356" y="1149911"/>
            <a:ext cx="3959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Bacteria</a:t>
            </a:r>
          </a:p>
        </p:txBody>
      </p:sp>
      <p:sp>
        <p:nvSpPr>
          <p:cNvPr id="2467" name="TextBox 2466">
            <a:extLst>
              <a:ext uri="{FF2B5EF4-FFF2-40B4-BE49-F238E27FC236}">
                <a16:creationId xmlns:a16="http://schemas.microsoft.com/office/drawing/2014/main" id="{4BAA3476-1C1F-9A2B-CE2B-E9FDA2792114}"/>
              </a:ext>
            </a:extLst>
          </p:cNvPr>
          <p:cNvSpPr txBox="1"/>
          <p:nvPr/>
        </p:nvSpPr>
        <p:spPr>
          <a:xfrm>
            <a:off x="7197357" y="1149911"/>
            <a:ext cx="35266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Viruses</a:t>
            </a:r>
          </a:p>
        </p:txBody>
      </p:sp>
      <p:sp>
        <p:nvSpPr>
          <p:cNvPr id="2465" name="TextBox 2464">
            <a:extLst>
              <a:ext uri="{FF2B5EF4-FFF2-40B4-BE49-F238E27FC236}">
                <a16:creationId xmlns:a16="http://schemas.microsoft.com/office/drawing/2014/main" id="{F257B187-75FE-F665-E3DE-150BC546DE43}"/>
              </a:ext>
            </a:extLst>
          </p:cNvPr>
          <p:cNvSpPr txBox="1"/>
          <p:nvPr/>
        </p:nvSpPr>
        <p:spPr>
          <a:xfrm>
            <a:off x="7982392" y="1149911"/>
            <a:ext cx="32541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Smoke</a:t>
            </a:r>
          </a:p>
        </p:txBody>
      </p:sp>
      <p:sp>
        <p:nvSpPr>
          <p:cNvPr id="2439" name="TextBox 2438">
            <a:extLst>
              <a:ext uri="{FF2B5EF4-FFF2-40B4-BE49-F238E27FC236}">
                <a16:creationId xmlns:a16="http://schemas.microsoft.com/office/drawing/2014/main" id="{A294A3B6-C161-6B45-F7A0-591E58A86BCC}"/>
              </a:ext>
            </a:extLst>
          </p:cNvPr>
          <p:cNvSpPr txBox="1"/>
          <p:nvPr/>
        </p:nvSpPr>
        <p:spPr>
          <a:xfrm>
            <a:off x="6282005" y="2687682"/>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40" name="TextBox 2439">
            <a:extLst>
              <a:ext uri="{FF2B5EF4-FFF2-40B4-BE49-F238E27FC236}">
                <a16:creationId xmlns:a16="http://schemas.microsoft.com/office/drawing/2014/main" id="{5DB6AA45-744E-E441-40B2-F8611C74816C}"/>
              </a:ext>
            </a:extLst>
          </p:cNvPr>
          <p:cNvSpPr txBox="1"/>
          <p:nvPr/>
        </p:nvSpPr>
        <p:spPr>
          <a:xfrm>
            <a:off x="5736892" y="1332535"/>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63" name="TextBox 2462">
            <a:extLst>
              <a:ext uri="{FF2B5EF4-FFF2-40B4-BE49-F238E27FC236}">
                <a16:creationId xmlns:a16="http://schemas.microsoft.com/office/drawing/2014/main" id="{2F8B18E2-74F4-9753-691D-69524164E3ED}"/>
              </a:ext>
            </a:extLst>
          </p:cNvPr>
          <p:cNvSpPr txBox="1"/>
          <p:nvPr/>
        </p:nvSpPr>
        <p:spPr>
          <a:xfrm>
            <a:off x="8908915" y="1149911"/>
            <a:ext cx="437629"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Pollution</a:t>
            </a:r>
          </a:p>
        </p:txBody>
      </p:sp>
      <p:sp>
        <p:nvSpPr>
          <p:cNvPr id="2451" name="TextBox 2450">
            <a:extLst>
              <a:ext uri="{FF2B5EF4-FFF2-40B4-BE49-F238E27FC236}">
                <a16:creationId xmlns:a16="http://schemas.microsoft.com/office/drawing/2014/main" id="{5131B0C8-62AE-3D8F-45C0-18BFF23E3EAE}"/>
              </a:ext>
            </a:extLst>
          </p:cNvPr>
          <p:cNvSpPr txBox="1"/>
          <p:nvPr/>
        </p:nvSpPr>
        <p:spPr>
          <a:xfrm>
            <a:off x="1171124" y="1897703"/>
            <a:ext cx="520025" cy="21544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Airway</a:t>
            </a:r>
          </a:p>
        </p:txBody>
      </p:sp>
      <p:sp>
        <p:nvSpPr>
          <p:cNvPr id="2453" name="TextBox 2452">
            <a:extLst>
              <a:ext uri="{FF2B5EF4-FFF2-40B4-BE49-F238E27FC236}">
                <a16:creationId xmlns:a16="http://schemas.microsoft.com/office/drawing/2014/main" id="{CED43DE0-EB81-7F5F-0FFF-04C66F652355}"/>
              </a:ext>
            </a:extLst>
          </p:cNvPr>
          <p:cNvSpPr txBox="1"/>
          <p:nvPr/>
        </p:nvSpPr>
        <p:spPr>
          <a:xfrm>
            <a:off x="2362153" y="1149911"/>
            <a:ext cx="447247" cy="161586"/>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a:ea typeface="+mn-ea"/>
                <a:cs typeface="Calibri"/>
              </a:rPr>
              <a:t>Triggers</a:t>
            </a:r>
            <a:endPar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cxnSp>
        <p:nvCxnSpPr>
          <p:cNvPr id="49" name="Straight Arrow Connector 48">
            <a:extLst>
              <a:ext uri="{FF2B5EF4-FFF2-40B4-BE49-F238E27FC236}">
                <a16:creationId xmlns:a16="http://schemas.microsoft.com/office/drawing/2014/main" id="{7ABBD019-ED63-D397-8830-EA60769888AB}"/>
              </a:ext>
            </a:extLst>
          </p:cNvPr>
          <p:cNvCxnSpPr>
            <a:cxnSpLocks noChangeAspect="1"/>
          </p:cNvCxnSpPr>
          <p:nvPr/>
        </p:nvCxnSpPr>
        <p:spPr>
          <a:xfrm>
            <a:off x="5155363" y="3994327"/>
            <a:ext cx="564949" cy="37992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3E4E77F-E107-9A5D-C757-99214FE8E744}"/>
              </a:ext>
            </a:extLst>
          </p:cNvPr>
          <p:cNvCxnSpPr>
            <a:cxnSpLocks noChangeAspect="1"/>
          </p:cNvCxnSpPr>
          <p:nvPr/>
        </p:nvCxnSpPr>
        <p:spPr>
          <a:xfrm flipV="1">
            <a:off x="5160387" y="3702884"/>
            <a:ext cx="0" cy="3014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657DA3B-C120-31E3-677B-D83BE0772A71}"/>
              </a:ext>
            </a:extLst>
          </p:cNvPr>
          <p:cNvSpPr txBox="1">
            <a:spLocks noChangeAspect="1"/>
          </p:cNvSpPr>
          <p:nvPr/>
        </p:nvSpPr>
        <p:spPr>
          <a:xfrm>
            <a:off x="5208415" y="367741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2499" name="Rectangle: Rounded Corners 2498">
            <a:extLst>
              <a:ext uri="{FF2B5EF4-FFF2-40B4-BE49-F238E27FC236}">
                <a16:creationId xmlns:a16="http://schemas.microsoft.com/office/drawing/2014/main" id="{FE7C59F2-D15A-09A9-41BA-C2E9674BB4E0}"/>
              </a:ext>
            </a:extLst>
          </p:cNvPr>
          <p:cNvSpPr/>
          <p:nvPr/>
        </p:nvSpPr>
        <p:spPr>
          <a:xfrm>
            <a:off x="289410" y="1236664"/>
            <a:ext cx="1662769" cy="504000"/>
          </a:xfrm>
          <a:prstGeom prst="roundRect">
            <a:avLst>
              <a:gd name="adj" fmla="val 248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NZ" sz="900" b="1">
                <a:solidFill>
                  <a:schemeClr val="bg1"/>
                </a:solidFill>
              </a:rPr>
              <a:t>Click on the cells in the figure to find out more</a:t>
            </a:r>
            <a:endParaRPr lang="en-GB" sz="900" b="1">
              <a:solidFill>
                <a:schemeClr val="bg1"/>
              </a:solidFill>
            </a:endParaRPr>
          </a:p>
        </p:txBody>
      </p:sp>
      <p:sp>
        <p:nvSpPr>
          <p:cNvPr id="2501" name="Rectangle: Rounded Corners 2500">
            <a:hlinkClick r:id="" action="ppaction://noaction"/>
            <a:extLst>
              <a:ext uri="{FF2B5EF4-FFF2-40B4-BE49-F238E27FC236}">
                <a16:creationId xmlns:a16="http://schemas.microsoft.com/office/drawing/2014/main" id="{8BFB42A6-F557-8DC3-75AB-69692BA5927C}"/>
              </a:ext>
            </a:extLst>
          </p:cNvPr>
          <p:cNvSpPr/>
          <p:nvPr/>
        </p:nvSpPr>
        <p:spPr>
          <a:xfrm>
            <a:off x="10392760" y="3109692"/>
            <a:ext cx="1578484" cy="564754"/>
          </a:xfrm>
          <a:prstGeom prst="roundRect">
            <a:avLst>
              <a:gd name="adj" fmla="val 24856"/>
            </a:avLst>
          </a:prstGeom>
          <a:solidFill>
            <a:srgbClr val="59099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algn="ctr"/>
            <a:r>
              <a:rPr lang="en-NZ" sz="900" b="1">
                <a:solidFill>
                  <a:schemeClr val="bg1"/>
                </a:solidFill>
              </a:rPr>
              <a:t>Click here </a:t>
            </a:r>
            <a:r>
              <a:rPr lang="en-NZ" sz="900">
                <a:solidFill>
                  <a:schemeClr val="bg1"/>
                </a:solidFill>
              </a:rPr>
              <a:t>to find </a:t>
            </a:r>
            <a:br>
              <a:rPr lang="en-NZ" sz="900">
                <a:solidFill>
                  <a:schemeClr val="bg1"/>
                </a:solidFill>
              </a:rPr>
            </a:br>
            <a:r>
              <a:rPr lang="en-NZ" sz="900">
                <a:solidFill>
                  <a:schemeClr val="bg1"/>
                </a:solidFill>
              </a:rPr>
              <a:t>out more about innate and adaptive immunity</a:t>
            </a:r>
            <a:endParaRPr lang="en-GB" sz="900"/>
          </a:p>
        </p:txBody>
      </p:sp>
      <p:pic>
        <p:nvPicPr>
          <p:cNvPr id="2503" name="Graphic 5">
            <a:hlinkClick r:id="" action="ppaction://noaction"/>
            <a:extLst>
              <a:ext uri="{FF2B5EF4-FFF2-40B4-BE49-F238E27FC236}">
                <a16:creationId xmlns:a16="http://schemas.microsoft.com/office/drawing/2014/main" id="{B1656712-04AB-C79F-EBFB-FF3715A719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467278" y="3261888"/>
            <a:ext cx="288000" cy="288000"/>
          </a:xfrm>
          <a:prstGeom prst="rect">
            <a:avLst/>
          </a:prstGeom>
        </p:spPr>
      </p:pic>
      <p:pic>
        <p:nvPicPr>
          <p:cNvPr id="2510" name="Graphic 5">
            <a:hlinkClick r:id="" action="ppaction://noaction"/>
            <a:extLst>
              <a:ext uri="{FF2B5EF4-FFF2-40B4-BE49-F238E27FC236}">
                <a16:creationId xmlns:a16="http://schemas.microsoft.com/office/drawing/2014/main" id="{484B0542-B795-712B-8413-967B88CC0D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579827" y="1377673"/>
            <a:ext cx="288000" cy="288000"/>
          </a:xfrm>
          <a:prstGeom prst="rect">
            <a:avLst/>
          </a:prstGeom>
        </p:spPr>
      </p:pic>
      <p:sp>
        <p:nvSpPr>
          <p:cNvPr id="2511" name="Rectangle 2510">
            <a:extLst>
              <a:ext uri="{FF2B5EF4-FFF2-40B4-BE49-F238E27FC236}">
                <a16:creationId xmlns:a16="http://schemas.microsoft.com/office/drawing/2014/main" id="{C30F6D5E-DEA3-075C-D654-468BC0BCA43D}"/>
              </a:ext>
            </a:extLst>
          </p:cNvPr>
          <p:cNvSpPr/>
          <p:nvPr/>
        </p:nvSpPr>
        <p:spPr>
          <a:xfrm>
            <a:off x="486231" y="3099599"/>
            <a:ext cx="800492" cy="27504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a:xfrm>
            <a:off x="548282" y="180000"/>
            <a:ext cx="8640000" cy="720000"/>
          </a:xfrm>
        </p:spPr>
        <p:txBody>
          <a:bodyPr/>
          <a:lstStyle/>
          <a:p>
            <a:r>
              <a:rPr lang="en-GB"/>
              <a:t>Various cells and inflammatory mediators are involved in asthma pathogenesis</a:t>
            </a:r>
            <a:r>
              <a:rPr lang="en-GB" baseline="30000"/>
              <a:t>1–18</a:t>
            </a:r>
            <a:endParaRPr lang="en-GB"/>
          </a:p>
        </p:txBody>
      </p:sp>
      <p:sp>
        <p:nvSpPr>
          <p:cNvPr id="26" name="Slide Number Placeholder 25">
            <a:extLst>
              <a:ext uri="{FF2B5EF4-FFF2-40B4-BE49-F238E27FC236}">
                <a16:creationId xmlns:a16="http://schemas.microsoft.com/office/drawing/2014/main" id="{11D1C138-D639-4113-BCDC-C19607E291D2}"/>
              </a:ext>
            </a:extLst>
          </p:cNvPr>
          <p:cNvSpPr>
            <a:spLocks noGrp="1"/>
          </p:cNvSpPr>
          <p:nvPr>
            <p:ph type="sldNum" sz="quarter" idx="4294967295"/>
          </p:nvPr>
        </p:nvSpPr>
        <p:spPr>
          <a:xfrm>
            <a:off x="11264400" y="6331998"/>
            <a:ext cx="432000" cy="22208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GB" sz="900" b="0" i="0" u="none" strike="noStrike" kern="120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11F9631B-3306-52DA-3FE8-40DB808D72EC}"/>
              </a:ext>
            </a:extLst>
          </p:cNvPr>
          <p:cNvSpPr/>
          <p:nvPr/>
        </p:nvSpPr>
        <p:spPr>
          <a:xfrm>
            <a:off x="548282" y="5197122"/>
            <a:ext cx="10716118" cy="227404"/>
          </a:xfrm>
          <a:prstGeom prst="rect">
            <a:avLst/>
          </a:prstGeom>
          <a:gradFill flip="none" rotWithShape="0">
            <a:gsLst>
              <a:gs pos="0">
                <a:schemeClr val="accent1">
                  <a:lumMod val="5000"/>
                  <a:lumOff val="95000"/>
                </a:schemeClr>
              </a:gs>
              <a:gs pos="0">
                <a:schemeClr val="tx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Airway remodelling describes structural changes related to basement membrane thickening, increased vascular density, airway smooth muscle thickening and subepithelial fibrosis</a:t>
            </a:r>
            <a:r>
              <a:rPr lang="en-US" sz="1050" baseline="30000"/>
              <a:t>1</a:t>
            </a:r>
            <a:endParaRPr lang="en-US" sz="700"/>
          </a:p>
        </p:txBody>
      </p:sp>
      <p:grpSp>
        <p:nvGrpSpPr>
          <p:cNvPr id="14" name="Group 13">
            <a:extLst>
              <a:ext uri="{FF2B5EF4-FFF2-40B4-BE49-F238E27FC236}">
                <a16:creationId xmlns:a16="http://schemas.microsoft.com/office/drawing/2014/main" id="{8622562F-3EAE-F1AA-86C8-8B9903EC0FE5}"/>
              </a:ext>
            </a:extLst>
          </p:cNvPr>
          <p:cNvGrpSpPr/>
          <p:nvPr/>
        </p:nvGrpSpPr>
        <p:grpSpPr>
          <a:xfrm>
            <a:off x="10894587" y="6381538"/>
            <a:ext cx="1099968" cy="287551"/>
            <a:chOff x="10894587" y="6381538"/>
            <a:chExt cx="1099968" cy="287551"/>
          </a:xfrm>
        </p:grpSpPr>
        <p:grpSp>
          <p:nvGrpSpPr>
            <p:cNvPr id="37" name="Group 36">
              <a:extLst>
                <a:ext uri="{FF2B5EF4-FFF2-40B4-BE49-F238E27FC236}">
                  <a16:creationId xmlns:a16="http://schemas.microsoft.com/office/drawing/2014/main" id="{8C2A2DBB-4F94-4187-EA57-077EAC0500A4}"/>
                </a:ext>
              </a:extLst>
            </p:cNvPr>
            <p:cNvGrpSpPr/>
            <p:nvPr/>
          </p:nvGrpSpPr>
          <p:grpSpPr>
            <a:xfrm>
              <a:off x="10894587" y="6381538"/>
              <a:ext cx="1099968" cy="287551"/>
              <a:chOff x="5334172" y="6525312"/>
              <a:chExt cx="1099968" cy="287551"/>
            </a:xfrm>
          </p:grpSpPr>
          <p:sp>
            <p:nvSpPr>
              <p:cNvPr id="50" name="Rectangle: Rounded Corners 49">
                <a:extLst>
                  <a:ext uri="{FF2B5EF4-FFF2-40B4-BE49-F238E27FC236}">
                    <a16:creationId xmlns:a16="http://schemas.microsoft.com/office/drawing/2014/main" id="{93FC431F-7E87-79EC-EC33-5AAC27FD9FA6}"/>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 name="Graphic 3">
                <a:hlinkClick r:id="" action="ppaction://hlinkshowjump?jump=previousslide"/>
                <a:extLst>
                  <a:ext uri="{FF2B5EF4-FFF2-40B4-BE49-F238E27FC236}">
                    <a16:creationId xmlns:a16="http://schemas.microsoft.com/office/drawing/2014/main" id="{299284B0-1202-DAFD-B83F-78FAB15F80F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a:off x="5657217" y="6560801"/>
                <a:ext cx="216000" cy="216000"/>
              </a:xfrm>
              <a:prstGeom prst="rect">
                <a:avLst/>
              </a:prstGeom>
            </p:spPr>
          </p:pic>
          <p:pic>
            <p:nvPicPr>
              <p:cNvPr id="52" name="Graphic 3">
                <a:hlinkClick r:id="" action="ppaction://hlinkshowjump?jump=nextslide"/>
                <a:extLst>
                  <a:ext uri="{FF2B5EF4-FFF2-40B4-BE49-F238E27FC236}">
                    <a16:creationId xmlns:a16="http://schemas.microsoft.com/office/drawing/2014/main" id="{F0A6FD0C-BF14-9FBE-19FB-452ECDFB3C7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flipH="1">
                <a:off x="5922567" y="6560801"/>
                <a:ext cx="216000" cy="216000"/>
              </a:xfrm>
              <a:prstGeom prst="rect">
                <a:avLst/>
              </a:prstGeom>
            </p:spPr>
          </p:pic>
        </p:grpSp>
        <p:pic>
          <p:nvPicPr>
            <p:cNvPr id="47" name="Graphic 14">
              <a:hlinkClick r:id="" action="ppaction://noaction"/>
              <a:extLst>
                <a:ext uri="{FF2B5EF4-FFF2-40B4-BE49-F238E27FC236}">
                  <a16:creationId xmlns:a16="http://schemas.microsoft.com/office/drawing/2014/main" id="{2F619601-CD10-C9C8-221D-DAB2A23BC1C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34234" y="6417528"/>
              <a:ext cx="216000" cy="216000"/>
            </a:xfrm>
            <a:prstGeom prst="rect">
              <a:avLst/>
            </a:prstGeom>
          </p:spPr>
        </p:pic>
        <p:pic>
          <p:nvPicPr>
            <p:cNvPr id="48" name="Graphic 2">
              <a:hlinkClick r:id="rId12" action="ppaction://hlinksldjump"/>
              <a:extLst>
                <a:ext uri="{FF2B5EF4-FFF2-40B4-BE49-F238E27FC236}">
                  <a16:creationId xmlns:a16="http://schemas.microsoft.com/office/drawing/2014/main" id="{A1A0A316-3CB4-E99D-4593-FACB298CB10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951903" y="6416625"/>
              <a:ext cx="216000" cy="216000"/>
            </a:xfrm>
            <a:prstGeom prst="rect">
              <a:avLst/>
            </a:prstGeom>
          </p:spPr>
        </p:pic>
      </p:grpSp>
      <p:pic>
        <p:nvPicPr>
          <p:cNvPr id="58" name="Graphic 5">
            <a:hlinkClick r:id="" action="ppaction://noaction"/>
            <a:extLst>
              <a:ext uri="{FF2B5EF4-FFF2-40B4-BE49-F238E27FC236}">
                <a16:creationId xmlns:a16="http://schemas.microsoft.com/office/drawing/2014/main" id="{717C3D63-A550-D877-88D8-93EB64A218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527425" y="4794089"/>
            <a:ext cx="288000" cy="288000"/>
          </a:xfrm>
          <a:prstGeom prst="rect">
            <a:avLst/>
          </a:prstGeom>
        </p:spPr>
      </p:pic>
      <p:pic>
        <p:nvPicPr>
          <p:cNvPr id="62" name="Graphic 5">
            <a:hlinkClick r:id="" action="ppaction://noaction"/>
            <a:extLst>
              <a:ext uri="{FF2B5EF4-FFF2-40B4-BE49-F238E27FC236}">
                <a16:creationId xmlns:a16="http://schemas.microsoft.com/office/drawing/2014/main" id="{1B70C6CA-F49A-BB2D-EF8A-B96A4B69F9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304808" y="4791780"/>
            <a:ext cx="288000" cy="288000"/>
          </a:xfrm>
          <a:prstGeom prst="rect">
            <a:avLst/>
          </a:prstGeom>
        </p:spPr>
      </p:pic>
      <p:pic>
        <p:nvPicPr>
          <p:cNvPr id="128" name="Graphic 5">
            <a:hlinkClick r:id="" action="ppaction://noaction"/>
            <a:extLst>
              <a:ext uri="{FF2B5EF4-FFF2-40B4-BE49-F238E27FC236}">
                <a16:creationId xmlns:a16="http://schemas.microsoft.com/office/drawing/2014/main" id="{4E21D2F2-06D1-B2CB-07C6-26D1DCB49A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893565" y="4791780"/>
            <a:ext cx="288000" cy="288000"/>
          </a:xfrm>
          <a:prstGeom prst="rect">
            <a:avLst/>
          </a:prstGeom>
        </p:spPr>
      </p:pic>
      <p:sp>
        <p:nvSpPr>
          <p:cNvPr id="2609" name="TextBox 2608">
            <a:extLst>
              <a:ext uri="{FF2B5EF4-FFF2-40B4-BE49-F238E27FC236}">
                <a16:creationId xmlns:a16="http://schemas.microsoft.com/office/drawing/2014/main" id="{CEBADBB4-9B3C-65C6-230F-C1C17D3A4246}"/>
              </a:ext>
            </a:extLst>
          </p:cNvPr>
          <p:cNvSpPr txBox="1"/>
          <p:nvPr/>
        </p:nvSpPr>
        <p:spPr>
          <a:xfrm>
            <a:off x="9713589" y="1522180"/>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2623" name="TextBox 2622">
            <a:extLst>
              <a:ext uri="{FF2B5EF4-FFF2-40B4-BE49-F238E27FC236}">
                <a16:creationId xmlns:a16="http://schemas.microsoft.com/office/drawing/2014/main" id="{9A8D8897-33C1-AAC6-372E-702C5AC8CFBD}"/>
              </a:ext>
            </a:extLst>
          </p:cNvPr>
          <p:cNvSpPr txBox="1"/>
          <p:nvPr/>
        </p:nvSpPr>
        <p:spPr>
          <a:xfrm>
            <a:off x="5354691" y="1501472"/>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3" name="Rectangle 2">
            <a:extLst>
              <a:ext uri="{FF2B5EF4-FFF2-40B4-BE49-F238E27FC236}">
                <a16:creationId xmlns:a16="http://schemas.microsoft.com/office/drawing/2014/main" id="{7F871B54-9605-DE27-6748-4769E6B9A336}"/>
              </a:ext>
            </a:extLst>
          </p:cNvPr>
          <p:cNvSpPr/>
          <p:nvPr/>
        </p:nvSpPr>
        <p:spPr>
          <a:xfrm>
            <a:off x="0" y="1131190"/>
            <a:ext cx="12192000" cy="5711982"/>
          </a:xfrm>
          <a:prstGeom prst="rect">
            <a:avLst/>
          </a:prstGeom>
          <a:solidFill>
            <a:schemeClr val="bg1">
              <a:lumMod val="75000"/>
              <a:alpha val="81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A5E50954-6845-5115-A1AC-4AF5AF24E3F6}"/>
              </a:ext>
            </a:extLst>
          </p:cNvPr>
          <p:cNvSpPr txBox="1"/>
          <p:nvPr/>
        </p:nvSpPr>
        <p:spPr>
          <a:xfrm>
            <a:off x="240633" y="1400405"/>
            <a:ext cx="11730788" cy="830504"/>
          </a:xfrm>
          <a:prstGeom prst="roundRect">
            <a:avLst>
              <a:gd name="adj" fmla="val 4368"/>
            </a:avLst>
          </a:prstGeom>
          <a:solidFill>
            <a:schemeClr val="bg1"/>
          </a:solidFill>
          <a:ln w="19050">
            <a:solidFill>
              <a:schemeClr val="tx1"/>
            </a:solidFill>
          </a:ln>
        </p:spPr>
        <p:txBody>
          <a:bodyPr wrap="square">
            <a:noAutofit/>
          </a:bodyPr>
          <a:lstStyle/>
          <a:p>
            <a:endParaRPr lang="en-GB" sz="1200" b="1"/>
          </a:p>
        </p:txBody>
      </p:sp>
      <p:graphicFrame>
        <p:nvGraphicFramePr>
          <p:cNvPr id="5" name="Content Placeholder 2">
            <a:extLst>
              <a:ext uri="{FF2B5EF4-FFF2-40B4-BE49-F238E27FC236}">
                <a16:creationId xmlns:a16="http://schemas.microsoft.com/office/drawing/2014/main" id="{945B1327-1289-AD01-C9B7-3B21F8232290}"/>
              </a:ext>
            </a:extLst>
          </p:cNvPr>
          <p:cNvGraphicFramePr>
            <a:graphicFrameLocks noGrp="1"/>
          </p:cNvGraphicFramePr>
          <p:nvPr>
            <p:ph idx="1"/>
            <p:extLst>
              <p:ext uri="{D42A27DB-BD31-4B8C-83A1-F6EECF244321}">
                <p14:modId xmlns:p14="http://schemas.microsoft.com/office/powerpoint/2010/main" val="3728394410"/>
              </p:ext>
            </p:extLst>
          </p:nvPr>
        </p:nvGraphicFramePr>
        <p:xfrm>
          <a:off x="717419" y="1532996"/>
          <a:ext cx="10716712" cy="332508"/>
        </p:xfrm>
        <a:graphic>
          <a:graphicData uri="http://schemas.openxmlformats.org/drawingml/2006/table">
            <a:tbl>
              <a:tblPr firstRow="1" bandRow="1">
                <a:tableStyleId>{2D5ABB26-0587-4C30-8999-92F81FD0307C}</a:tableStyleId>
              </a:tblPr>
              <a:tblGrid>
                <a:gridCol w="376260">
                  <a:extLst>
                    <a:ext uri="{9D8B030D-6E8A-4147-A177-3AD203B41FA5}">
                      <a16:colId xmlns:a16="http://schemas.microsoft.com/office/drawing/2014/main" val="2327762774"/>
                    </a:ext>
                  </a:extLst>
                </a:gridCol>
                <a:gridCol w="1077756">
                  <a:extLst>
                    <a:ext uri="{9D8B030D-6E8A-4147-A177-3AD203B41FA5}">
                      <a16:colId xmlns:a16="http://schemas.microsoft.com/office/drawing/2014/main" val="3087683731"/>
                    </a:ext>
                  </a:extLst>
                </a:gridCol>
                <a:gridCol w="9262696">
                  <a:extLst>
                    <a:ext uri="{9D8B030D-6E8A-4147-A177-3AD203B41FA5}">
                      <a16:colId xmlns:a16="http://schemas.microsoft.com/office/drawing/2014/main" val="3900688893"/>
                    </a:ext>
                  </a:extLst>
                </a:gridCol>
              </a:tblGrid>
              <a:tr h="332508">
                <a:tc>
                  <a:txBody>
                    <a:bodyPr/>
                    <a:lstStyle/>
                    <a:p>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NZ" sz="1100" b="1">
                          <a:solidFill>
                            <a:schemeClr val="tx2"/>
                          </a:solidFill>
                          <a:latin typeface="+mj-lt"/>
                        </a:rPr>
                        <a:t>Allergen</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1100" b="0" i="0" u="none" strike="noStrike" kern="1200" cap="none" spc="0" normalizeH="0" baseline="0" noProof="0">
                          <a:ln>
                            <a:noFill/>
                          </a:ln>
                          <a:solidFill>
                            <a:schemeClr val="tx1"/>
                          </a:solidFill>
                          <a:effectLst/>
                          <a:uLnTx/>
                          <a:uFillTx/>
                          <a:latin typeface="+mn-lt"/>
                          <a:ea typeface="+mn-ea"/>
                          <a:cs typeface="+mn-cs"/>
                        </a:rPr>
                        <a:t>A molecule (generally one that can bind to an antibody) that elicits an </a:t>
                      </a:r>
                      <a:r>
                        <a:rPr kumimoji="0" lang="en-NZ" sz="1100" b="1" i="0" u="sng" strike="noStrike" kern="1200" cap="none" spc="0" normalizeH="0" baseline="0" noProof="0">
                          <a:ln>
                            <a:noFill/>
                          </a:ln>
                          <a:solidFill>
                            <a:srgbClr val="681A93"/>
                          </a:solidFill>
                          <a:effectLst/>
                          <a:uLnTx/>
                          <a:uFillTx/>
                          <a:latin typeface="+mn-lt"/>
                          <a:ea typeface="+mn-ea"/>
                          <a:cs typeface="+mn-cs"/>
                        </a:rPr>
                        <a:t>allergic reaction</a:t>
                      </a:r>
                      <a:r>
                        <a:rPr kumimoji="0" lang="en-NZ" sz="1100" b="1" i="0" u="none" strike="noStrike" kern="1200" cap="none" spc="0" normalizeH="0" baseline="0" noProof="0">
                          <a:ln>
                            <a:noFill/>
                          </a:ln>
                          <a:solidFill>
                            <a:srgbClr val="681A93"/>
                          </a:solidFill>
                          <a:effectLst/>
                          <a:uLnTx/>
                          <a:uFillTx/>
                          <a:latin typeface="+mn-lt"/>
                          <a:ea typeface="+mn-ea"/>
                          <a:cs typeface="+mn-cs"/>
                        </a:rPr>
                        <a:t> </a:t>
                      </a:r>
                      <a:r>
                        <a:rPr kumimoji="0" lang="en-NZ" sz="1100" b="0" i="0" u="none" strike="noStrike" kern="1200" cap="none" spc="0" normalizeH="0" baseline="0" noProof="0">
                          <a:ln>
                            <a:noFill/>
                          </a:ln>
                          <a:solidFill>
                            <a:schemeClr val="tx1"/>
                          </a:solidFill>
                          <a:effectLst/>
                          <a:uLnTx/>
                          <a:uFillTx/>
                          <a:latin typeface="+mn-lt"/>
                          <a:ea typeface="+mn-ea"/>
                          <a:cs typeface="+mn-cs"/>
                        </a:rPr>
                        <a:t>or hypersensitivity.</a:t>
                      </a:r>
                      <a:r>
                        <a:rPr kumimoji="0" lang="en-NZ" sz="1100" b="0" i="0" u="none" strike="noStrike" kern="1200" cap="none" spc="0" normalizeH="0" baseline="30000" noProof="0">
                          <a:ln>
                            <a:noFill/>
                          </a:ln>
                          <a:solidFill>
                            <a:schemeClr val="tx1"/>
                          </a:solidFill>
                          <a:effectLst/>
                          <a:uLnTx/>
                          <a:uFillTx/>
                          <a:latin typeface="+mn-lt"/>
                          <a:ea typeface="+mn-ea"/>
                          <a:cs typeface="+mn-cs"/>
                        </a:rPr>
                        <a:t>1</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420261069"/>
                  </a:ext>
                </a:extLst>
              </a:tr>
            </a:tbl>
          </a:graphicData>
        </a:graphic>
      </p:graphicFrame>
      <p:grpSp>
        <p:nvGrpSpPr>
          <p:cNvPr id="6" name="Group 5">
            <a:extLst>
              <a:ext uri="{FF2B5EF4-FFF2-40B4-BE49-F238E27FC236}">
                <a16:creationId xmlns:a16="http://schemas.microsoft.com/office/drawing/2014/main" id="{5376FBF1-31F8-CDCC-0034-DBDA9BDCC984}"/>
              </a:ext>
            </a:extLst>
          </p:cNvPr>
          <p:cNvGrpSpPr/>
          <p:nvPr/>
        </p:nvGrpSpPr>
        <p:grpSpPr>
          <a:xfrm>
            <a:off x="711570" y="1598447"/>
            <a:ext cx="322942" cy="190371"/>
            <a:chOff x="1784412" y="1358800"/>
            <a:chExt cx="322942" cy="190371"/>
          </a:xfrm>
        </p:grpSpPr>
        <p:sp>
          <p:nvSpPr>
            <p:cNvPr id="9" name="Oval 8">
              <a:extLst>
                <a:ext uri="{FF2B5EF4-FFF2-40B4-BE49-F238E27FC236}">
                  <a16:creationId xmlns:a16="http://schemas.microsoft.com/office/drawing/2014/main" id="{8070313D-914A-EC7F-E6EB-F4DA7C9CEB01}"/>
                </a:ext>
              </a:extLst>
            </p:cNvPr>
            <p:cNvSpPr/>
            <p:nvPr/>
          </p:nvSpPr>
          <p:spPr>
            <a:xfrm rot="10800000">
              <a:off x="1899440" y="1373668"/>
              <a:ext cx="34387" cy="28567"/>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B25"/>
                </a:solidFill>
                <a:effectLst/>
                <a:uLnTx/>
                <a:uFillTx/>
                <a:latin typeface="Arial" panose="020B0604020202020204"/>
                <a:ea typeface="+mn-ea"/>
                <a:cs typeface="+mn-cs"/>
              </a:endParaRPr>
            </a:p>
          </p:txBody>
        </p:sp>
        <p:sp>
          <p:nvSpPr>
            <p:cNvPr id="10" name="Oval 9">
              <a:extLst>
                <a:ext uri="{FF2B5EF4-FFF2-40B4-BE49-F238E27FC236}">
                  <a16:creationId xmlns:a16="http://schemas.microsoft.com/office/drawing/2014/main" id="{CB5E0BE1-560D-5645-8FE5-2045364C57D0}"/>
                </a:ext>
              </a:extLst>
            </p:cNvPr>
            <p:cNvSpPr/>
            <p:nvPr/>
          </p:nvSpPr>
          <p:spPr>
            <a:xfrm rot="10800000">
              <a:off x="1922883" y="1457789"/>
              <a:ext cx="20633" cy="17141"/>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B25"/>
                </a:solidFill>
                <a:effectLst/>
                <a:uLnTx/>
                <a:uFillTx/>
                <a:latin typeface="Arial" panose="020B0604020202020204"/>
                <a:ea typeface="+mn-ea"/>
                <a:cs typeface="+mn-cs"/>
              </a:endParaRPr>
            </a:p>
          </p:txBody>
        </p:sp>
        <p:sp>
          <p:nvSpPr>
            <p:cNvPr id="12" name="Oval 11">
              <a:extLst>
                <a:ext uri="{FF2B5EF4-FFF2-40B4-BE49-F238E27FC236}">
                  <a16:creationId xmlns:a16="http://schemas.microsoft.com/office/drawing/2014/main" id="{EA2FEA7B-35D3-7F46-9F62-6768FD76B75D}"/>
                </a:ext>
              </a:extLst>
            </p:cNvPr>
            <p:cNvSpPr/>
            <p:nvPr/>
          </p:nvSpPr>
          <p:spPr>
            <a:xfrm rot="10800000">
              <a:off x="2022723" y="1435091"/>
              <a:ext cx="34387" cy="28567"/>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B25"/>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78D1B913-DC35-85E2-9EF4-99101FE8A0BC}"/>
                </a:ext>
              </a:extLst>
            </p:cNvPr>
            <p:cNvSpPr/>
            <p:nvPr/>
          </p:nvSpPr>
          <p:spPr>
            <a:xfrm rot="10800000">
              <a:off x="1784412" y="1476337"/>
              <a:ext cx="34387" cy="28567"/>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B25"/>
                </a:solidFill>
                <a:effectLst/>
                <a:uLnTx/>
                <a:uFillTx/>
                <a:latin typeface="Arial" panose="020B0604020202020204"/>
                <a:ea typeface="+mn-ea"/>
                <a:cs typeface="+mn-cs"/>
              </a:endParaRPr>
            </a:p>
          </p:txBody>
        </p:sp>
        <p:sp>
          <p:nvSpPr>
            <p:cNvPr id="15" name="Oval 14">
              <a:extLst>
                <a:ext uri="{FF2B5EF4-FFF2-40B4-BE49-F238E27FC236}">
                  <a16:creationId xmlns:a16="http://schemas.microsoft.com/office/drawing/2014/main" id="{79E1C85E-1587-D19A-AF3E-27A3FDA04A16}"/>
                </a:ext>
              </a:extLst>
            </p:cNvPr>
            <p:cNvSpPr/>
            <p:nvPr/>
          </p:nvSpPr>
          <p:spPr>
            <a:xfrm rot="10800000">
              <a:off x="2037073" y="1358800"/>
              <a:ext cx="20633" cy="17141"/>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B25"/>
                </a:solidFill>
                <a:effectLst/>
                <a:uLnTx/>
                <a:uFillTx/>
                <a:latin typeface="Arial" panose="020B0604020202020204"/>
                <a:ea typeface="+mn-ea"/>
                <a:cs typeface="+mn-cs"/>
              </a:endParaRPr>
            </a:p>
          </p:txBody>
        </p:sp>
        <p:sp>
          <p:nvSpPr>
            <p:cNvPr id="16" name="Oval 15">
              <a:extLst>
                <a:ext uri="{FF2B5EF4-FFF2-40B4-BE49-F238E27FC236}">
                  <a16:creationId xmlns:a16="http://schemas.microsoft.com/office/drawing/2014/main" id="{A0998E44-7D1D-D000-6357-F72F3065A9D4}"/>
                </a:ext>
              </a:extLst>
            </p:cNvPr>
            <p:cNvSpPr/>
            <p:nvPr/>
          </p:nvSpPr>
          <p:spPr>
            <a:xfrm rot="10800000">
              <a:off x="2086721" y="1499034"/>
              <a:ext cx="20633" cy="17141"/>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B25"/>
                </a:solidFill>
                <a:effectLst/>
                <a:uLnTx/>
                <a:uFillTx/>
                <a:latin typeface="Arial" panose="020B0604020202020204"/>
                <a:ea typeface="+mn-ea"/>
                <a:cs typeface="+mn-cs"/>
              </a:endParaRPr>
            </a:p>
          </p:txBody>
        </p:sp>
        <p:sp>
          <p:nvSpPr>
            <p:cNvPr id="17" name="Oval 16">
              <a:extLst>
                <a:ext uri="{FF2B5EF4-FFF2-40B4-BE49-F238E27FC236}">
                  <a16:creationId xmlns:a16="http://schemas.microsoft.com/office/drawing/2014/main" id="{9C1841BB-4F38-DB33-5AAA-A0EF1A985FF2}"/>
                </a:ext>
              </a:extLst>
            </p:cNvPr>
            <p:cNvSpPr/>
            <p:nvPr/>
          </p:nvSpPr>
          <p:spPr>
            <a:xfrm rot="10800000">
              <a:off x="1947707" y="1532030"/>
              <a:ext cx="20633" cy="17141"/>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262B25"/>
                </a:solidFill>
                <a:effectLst/>
                <a:uLnTx/>
                <a:uFillTx/>
                <a:latin typeface="Arial" panose="020B0604020202020204"/>
                <a:ea typeface="+mn-ea"/>
                <a:cs typeface="+mn-cs"/>
              </a:endParaRPr>
            </a:p>
          </p:txBody>
        </p:sp>
      </p:grpSp>
      <p:sp>
        <p:nvSpPr>
          <p:cNvPr id="18" name="TextBox 17">
            <a:extLst>
              <a:ext uri="{FF2B5EF4-FFF2-40B4-BE49-F238E27FC236}">
                <a16:creationId xmlns:a16="http://schemas.microsoft.com/office/drawing/2014/main" id="{EE400060-22D2-B2E7-DDE7-8A33B3F3FA5E}"/>
              </a:ext>
            </a:extLst>
          </p:cNvPr>
          <p:cNvSpPr txBox="1"/>
          <p:nvPr/>
        </p:nvSpPr>
        <p:spPr>
          <a:xfrm>
            <a:off x="488198" y="1958354"/>
            <a:ext cx="11208201"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a:ln>
                  <a:noFill/>
                </a:ln>
                <a:solidFill>
                  <a:srgbClr val="656665"/>
                </a:solidFill>
                <a:effectLst/>
                <a:uLnTx/>
                <a:uFillTx/>
                <a:latin typeface="Calibri"/>
                <a:ea typeface="+mn-ea"/>
                <a:cs typeface="+mn-cs"/>
              </a:rPr>
              <a:t>References</a:t>
            </a:r>
            <a:r>
              <a:rPr kumimoji="0" lang="en-GB" sz="800" b="0" i="0" u="none" strike="noStrike" kern="1200" cap="none" spc="20" normalizeH="0" baseline="0" noProof="0">
                <a:ln>
                  <a:noFill/>
                </a:ln>
                <a:solidFill>
                  <a:srgbClr val="656665"/>
                </a:solidFill>
                <a:effectLst/>
                <a:uLnTx/>
                <a:uFillTx/>
                <a:latin typeface="Calibri"/>
                <a:ea typeface="+mn-ea"/>
                <a:cs typeface="+mn-cs"/>
              </a:rPr>
              <a:t>: 1. Janeway ICA et al. Immunobiology: The Immune System in Health and Disease. 5th edition. New York: Garland Science; 2001. Glossary. Available from: https://www.ncbi.nlm.nih.gov/books/NBK10759/.</a:t>
            </a:r>
          </a:p>
        </p:txBody>
      </p:sp>
      <p:grpSp>
        <p:nvGrpSpPr>
          <p:cNvPr id="19" name="Group 18">
            <a:extLst>
              <a:ext uri="{FF2B5EF4-FFF2-40B4-BE49-F238E27FC236}">
                <a16:creationId xmlns:a16="http://schemas.microsoft.com/office/drawing/2014/main" id="{F0FC0DD9-7697-456D-4DAF-980287B57BC7}"/>
              </a:ext>
            </a:extLst>
          </p:cNvPr>
          <p:cNvGrpSpPr/>
          <p:nvPr/>
        </p:nvGrpSpPr>
        <p:grpSpPr>
          <a:xfrm>
            <a:off x="11465076" y="1157906"/>
            <a:ext cx="621053" cy="621053"/>
            <a:chOff x="8845740" y="1471144"/>
            <a:chExt cx="621053" cy="621053"/>
          </a:xfrm>
        </p:grpSpPr>
        <p:sp>
          <p:nvSpPr>
            <p:cNvPr id="20" name="Oval 19">
              <a:extLst>
                <a:ext uri="{FF2B5EF4-FFF2-40B4-BE49-F238E27FC236}">
                  <a16:creationId xmlns:a16="http://schemas.microsoft.com/office/drawing/2014/main" id="{9C968B66-0F8C-3B7F-093E-643637CF5EB6}"/>
                </a:ext>
              </a:extLst>
            </p:cNvPr>
            <p:cNvSpPr>
              <a:spLocks noChangeAspect="1"/>
            </p:cNvSpPr>
            <p:nvPr/>
          </p:nvSpPr>
          <p:spPr>
            <a:xfrm>
              <a:off x="8904267" y="1527003"/>
              <a:ext cx="504000" cy="504000"/>
            </a:xfrm>
            <a:prstGeom prst="ellipse">
              <a:avLst/>
            </a:prstGeom>
            <a:solidFill>
              <a:srgbClr val="59099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Graphic 13">
              <a:hlinkClick r:id="rId12" action="ppaction://hlinksldjump"/>
              <a:extLst>
                <a:ext uri="{FF2B5EF4-FFF2-40B4-BE49-F238E27FC236}">
                  <a16:creationId xmlns:a16="http://schemas.microsoft.com/office/drawing/2014/main" id="{0DEF5695-1112-A5CC-C08E-19D58863236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8845740" y="1471144"/>
              <a:ext cx="621053" cy="621053"/>
            </a:xfrm>
            <a:prstGeom prst="rect">
              <a:avLst/>
            </a:prstGeom>
          </p:spPr>
        </p:pic>
      </p:grpSp>
    </p:spTree>
    <p:extLst>
      <p:ext uri="{BB962C8B-B14F-4D97-AF65-F5344CB8AC3E}">
        <p14:creationId xmlns:p14="http://schemas.microsoft.com/office/powerpoint/2010/main" val="30633189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2B4DF60-8D25-1916-18CA-F6EA47B554C4}"/>
              </a:ext>
            </a:extLst>
          </p:cNvPr>
          <p:cNvSpPr txBox="1"/>
          <p:nvPr/>
        </p:nvSpPr>
        <p:spPr>
          <a:xfrm>
            <a:off x="9496222" y="4608408"/>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25" name="TextBox 24">
            <a:extLst>
              <a:ext uri="{FF2B5EF4-FFF2-40B4-BE49-F238E27FC236}">
                <a16:creationId xmlns:a16="http://schemas.microsoft.com/office/drawing/2014/main" id="{23B0BBA6-EE04-0789-6C75-2881694E7A53}"/>
              </a:ext>
            </a:extLst>
          </p:cNvPr>
          <p:cNvSpPr txBox="1"/>
          <p:nvPr/>
        </p:nvSpPr>
        <p:spPr>
          <a:xfrm>
            <a:off x="8832419" y="4129627"/>
            <a:ext cx="278923"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sp>
        <p:nvSpPr>
          <p:cNvPr id="8" name="Footer Placeholder 1">
            <a:extLst>
              <a:ext uri="{FF2B5EF4-FFF2-40B4-BE49-F238E27FC236}">
                <a16:creationId xmlns:a16="http://schemas.microsoft.com/office/drawing/2014/main" id="{C41E670B-5B78-C0FB-4910-5A2E12A38C7A}"/>
              </a:ext>
            </a:extLst>
          </p:cNvPr>
          <p:cNvSpPr>
            <a:spLocks noGrp="1"/>
          </p:cNvSpPr>
          <p:nvPr>
            <p:ph type="ftr" sz="quarter" idx="11"/>
          </p:nvPr>
        </p:nvSpPr>
        <p:spPr>
          <a:xfrm>
            <a:off x="551118" y="5463418"/>
            <a:ext cx="10312790" cy="1335150"/>
          </a:xfrm>
        </p:spPr>
        <p:txBody>
          <a:bodyPr/>
          <a:lstStyle/>
          <a:p>
            <a:pPr>
              <a:lnSpc>
                <a:spcPct val="107000"/>
              </a:lnSpc>
              <a:spcAft>
                <a:spcPts val="800"/>
              </a:spcAft>
            </a:pPr>
            <a:br>
              <a:rPr lang="en-GB" sz="750" b="1" dirty="0"/>
            </a:br>
            <a:br>
              <a:rPr lang="en-GB" sz="750" dirty="0"/>
            </a:br>
            <a:br>
              <a:rPr lang="en-GB" sz="750" b="1" dirty="0"/>
            </a:br>
            <a:br>
              <a:rPr lang="en-GB" sz="750" dirty="0"/>
            </a:br>
            <a:r>
              <a:rPr lang="en-GB" sz="750" b="1" dirty="0"/>
              <a:t>Mechanisms underlying non-eosinophilic inflammation in asthma and the relevance of TSLP in its potential effects on macrophages both require further elucidation. The information presented in this image has been simplified for illustration purposes only and does not imply clinical benefit or relevance. </a:t>
            </a:r>
            <a:r>
              <a:rPr lang="en-GB" sz="750" dirty="0"/>
              <a:t>Figure adapted from Gauvreau GM, et al. Expert </a:t>
            </a:r>
            <a:r>
              <a:rPr lang="en-GB" sz="750" dirty="0" err="1"/>
              <a:t>Opin</a:t>
            </a:r>
            <a:r>
              <a:rPr lang="en-GB" sz="750" dirty="0"/>
              <a:t> </a:t>
            </a:r>
            <a:r>
              <a:rPr lang="en-GB" sz="750" dirty="0" err="1"/>
              <a:t>Ther</a:t>
            </a:r>
            <a:r>
              <a:rPr lang="en-GB" sz="750" dirty="0"/>
              <a:t> Targets. 2020;24:777–792, which was based on </a:t>
            </a:r>
            <a:r>
              <a:rPr lang="en-GB" sz="750" dirty="0" err="1"/>
              <a:t>Brusselle</a:t>
            </a:r>
            <a:r>
              <a:rPr lang="en-GB" sz="750" dirty="0"/>
              <a:t> G, </a:t>
            </a:r>
            <a:r>
              <a:rPr lang="en-GB" sz="750" dirty="0" err="1"/>
              <a:t>Bracke</a:t>
            </a:r>
            <a:r>
              <a:rPr lang="en-GB" sz="750" dirty="0"/>
              <a:t> K. Ann Am </a:t>
            </a:r>
            <a:r>
              <a:rPr lang="en-GB" sz="750" dirty="0" err="1"/>
              <a:t>Thorac</a:t>
            </a:r>
            <a:r>
              <a:rPr lang="en-GB" sz="750" dirty="0"/>
              <a:t> Soc. 2014;11:S322–S328, </a:t>
            </a:r>
            <a:r>
              <a:rPr lang="en-GB" sz="750" dirty="0" err="1"/>
              <a:t>Brusselle</a:t>
            </a:r>
            <a:r>
              <a:rPr lang="en-GB" sz="750" dirty="0"/>
              <a:t> G, et al. Nat Med. 2013;19:977–979; Lambrecht BN, Hammad H. Nat Immunol. 2015;16:45–56; and </a:t>
            </a:r>
            <a:r>
              <a:rPr lang="en-GB" sz="750" dirty="0" err="1">
                <a:effectLst/>
                <a:latin typeface="Calibri"/>
                <a:ea typeface="Calibri" panose="020F0502020204030204" pitchFamily="34" charset="0"/>
                <a:cs typeface="Times New Roman"/>
              </a:rPr>
              <a:t>Brightling</a:t>
            </a:r>
            <a:r>
              <a:rPr lang="en-GB" sz="750" dirty="0">
                <a:effectLst/>
                <a:latin typeface="Calibri"/>
                <a:ea typeface="Calibri" panose="020F0502020204030204" pitchFamily="34" charset="0"/>
                <a:cs typeface="Times New Roman"/>
              </a:rPr>
              <a:t> CE, et al. N </a:t>
            </a:r>
            <a:r>
              <a:rPr lang="en-GB" sz="750" dirty="0" err="1">
                <a:effectLst/>
                <a:latin typeface="Calibri"/>
                <a:ea typeface="Calibri" panose="020F0502020204030204" pitchFamily="34" charset="0"/>
                <a:cs typeface="Times New Roman"/>
              </a:rPr>
              <a:t>Engl</a:t>
            </a:r>
            <a:r>
              <a:rPr lang="en-GB" sz="750" dirty="0">
                <a:effectLst/>
                <a:latin typeface="Calibri"/>
                <a:ea typeface="Calibri" panose="020F0502020204030204" pitchFamily="34" charset="0"/>
                <a:cs typeface="Times New Roman"/>
              </a:rPr>
              <a:t> J Med. 2021;385(18):1669–1679. Additional figure adaptations</a:t>
            </a:r>
            <a:r>
              <a:rPr lang="en-GB" sz="750" dirty="0">
                <a:latin typeface="Calibri"/>
                <a:ea typeface="Calibri" panose="020F0502020204030204" pitchFamily="34" charset="0"/>
                <a:cs typeface="Times New Roman"/>
              </a:rPr>
              <a:t> from Davis JD, et al. Mucosal Immunol. 2021;14:978–990. </a:t>
            </a:r>
            <a:r>
              <a:rPr lang="en-GB" sz="750" dirty="0"/>
              <a:t>*Blockade of TSLP has suggested inhibition of pathways beyond type 2 inflammation. More recent evidence also suggests that Th1/17-driven neutrophilic pathways may not be key drivers of this type of inflammation.</a:t>
            </a:r>
            <a:r>
              <a:rPr lang="en-GB" sz="750" baseline="30000" dirty="0"/>
              <a:t>17–19</a:t>
            </a:r>
            <a:r>
              <a:rPr lang="en-GB" sz="750" dirty="0"/>
              <a:t> </a:t>
            </a:r>
            <a:r>
              <a:rPr lang="en-GB" sz="750" b="1" dirty="0"/>
              <a:t>Abbreviations</a:t>
            </a:r>
            <a:r>
              <a:rPr lang="en-GB" sz="750" dirty="0"/>
              <a:t>: </a:t>
            </a:r>
            <a:r>
              <a:rPr lang="en-GB" sz="750" dirty="0" err="1"/>
              <a:t>IgE</a:t>
            </a:r>
            <a:r>
              <a:rPr lang="en-GB" sz="750" dirty="0"/>
              <a:t>, immunoglobulin E; IL, interleukin; ILC2, type 2 innate lymphoid cell; T2, type 2; Th, T helper; TSLP, thymic stromal lymphopoietin. </a:t>
            </a:r>
            <a:r>
              <a:rPr lang="en-GB" sz="750" b="1" dirty="0"/>
              <a:t>References</a:t>
            </a:r>
            <a:r>
              <a:rPr lang="en-GB" sz="750" dirty="0"/>
              <a:t>: 1. Gauvreau GM, et al. Expert </a:t>
            </a:r>
            <a:r>
              <a:rPr lang="en-GB" sz="750" dirty="0" err="1"/>
              <a:t>Opin</a:t>
            </a:r>
            <a:r>
              <a:rPr lang="en-GB" sz="750" dirty="0"/>
              <a:t> </a:t>
            </a:r>
            <a:r>
              <a:rPr lang="en-GB" sz="750" dirty="0" err="1"/>
              <a:t>Ther</a:t>
            </a:r>
            <a:r>
              <a:rPr lang="en-GB" sz="750" dirty="0"/>
              <a:t> Targets. 2020;24:777–792; 2. </a:t>
            </a:r>
            <a:r>
              <a:rPr lang="en-GB" sz="750" dirty="0" err="1"/>
              <a:t>Porsbjerg</a:t>
            </a:r>
            <a:r>
              <a:rPr lang="en-GB" sz="750" dirty="0"/>
              <a:t> CM, et al. </a:t>
            </a:r>
            <a:r>
              <a:rPr lang="en-GB" sz="750" dirty="0" err="1"/>
              <a:t>Eur</a:t>
            </a:r>
            <a:r>
              <a:rPr lang="en-GB" sz="750" dirty="0"/>
              <a:t> Respir J. 2020;56:2000260; 3. Roan F, et al. J Clin Invest. 2019;129:1441–1451; 4. </a:t>
            </a:r>
            <a:r>
              <a:rPr lang="en-GB" sz="750" dirty="0" err="1"/>
              <a:t>Varricchi</a:t>
            </a:r>
            <a:r>
              <a:rPr lang="en-GB" sz="750" dirty="0"/>
              <a:t> G, et al. Front Immunol. 2018;9:1595; 5. Altman MC, et al. J Clin Invest. 2019;129:4979–4991; 6. </a:t>
            </a:r>
            <a:r>
              <a:rPr lang="en-GB" sz="750" dirty="0" err="1"/>
              <a:t>Allakhverdi</a:t>
            </a:r>
            <a:r>
              <a:rPr lang="en-GB" sz="750" dirty="0"/>
              <a:t> Z, et al. J Exp Med. 2007;204:253–258; 7. Kato A, et al. J Immunol. 2007;179:1080–1087; 8. </a:t>
            </a:r>
            <a:r>
              <a:rPr lang="en-GB" sz="750" dirty="0" err="1"/>
              <a:t>Kouzaki</a:t>
            </a:r>
            <a:r>
              <a:rPr lang="en-GB" sz="750" dirty="0"/>
              <a:t> H, et al. J Immunol. 2009;183(2)1427–1434; 9. Cohn L. J Clin Invest. 2006;116(2):306–308; 10. </a:t>
            </a:r>
            <a:r>
              <a:rPr lang="en-GB" sz="750" dirty="0" err="1"/>
              <a:t>Brusselle</a:t>
            </a:r>
            <a:r>
              <a:rPr lang="en-GB" sz="750" dirty="0"/>
              <a:t> GG and </a:t>
            </a:r>
            <a:r>
              <a:rPr lang="en-GB" sz="750" dirty="0" err="1"/>
              <a:t>Koppelman</a:t>
            </a:r>
            <a:r>
              <a:rPr lang="en-GB" sz="750" dirty="0"/>
              <a:t> GH. N </a:t>
            </a:r>
            <a:r>
              <a:rPr lang="en-GB" sz="750" dirty="0" err="1"/>
              <a:t>Engl</a:t>
            </a:r>
            <a:r>
              <a:rPr lang="en-GB" sz="750" dirty="0"/>
              <a:t> J Med. 2022;386(2):157–171; 11. </a:t>
            </a:r>
            <a:r>
              <a:rPr lang="en-US" sz="750" dirty="0"/>
              <a:t>Janeway ICA et al. Immunobiology: The Immune System in Health and Disease. 5th edition. New York: Garland Science; 2001. Glossary. Available from: https://www.ncbi.nlm.nih.gov/books/NBK10759/; 12. </a:t>
            </a:r>
            <a:r>
              <a:rPr lang="en-GB" sz="750" dirty="0"/>
              <a:t>Davis JD and </a:t>
            </a:r>
            <a:r>
              <a:rPr lang="en-GB" sz="750" dirty="0" err="1"/>
              <a:t>Wypych</a:t>
            </a:r>
            <a:r>
              <a:rPr lang="en-GB" sz="750" dirty="0"/>
              <a:t> TP. Mucosal Immunology. 2021;14:978–990; 13. </a:t>
            </a:r>
            <a:r>
              <a:rPr lang="en-GB" sz="750" dirty="0" err="1">
                <a:effectLst/>
                <a:latin typeface="Calibri"/>
                <a:ea typeface="Calibri" panose="020F0502020204030204" pitchFamily="34" charset="0"/>
                <a:cs typeface="Times New Roman"/>
              </a:rPr>
              <a:t>Brightling</a:t>
            </a:r>
            <a:r>
              <a:rPr lang="en-GB" sz="750" dirty="0">
                <a:effectLst/>
                <a:latin typeface="Calibri"/>
                <a:ea typeface="Calibri" panose="020F0502020204030204" pitchFamily="34" charset="0"/>
                <a:cs typeface="Times New Roman"/>
              </a:rPr>
              <a:t> CE, et al. N </a:t>
            </a:r>
            <a:r>
              <a:rPr lang="en-GB" sz="750" dirty="0" err="1">
                <a:effectLst/>
                <a:latin typeface="Calibri"/>
                <a:ea typeface="Calibri" panose="020F0502020204030204" pitchFamily="34" charset="0"/>
                <a:cs typeface="Times New Roman"/>
              </a:rPr>
              <a:t>Engl</a:t>
            </a:r>
            <a:r>
              <a:rPr lang="en-GB" sz="750" dirty="0">
                <a:effectLst/>
                <a:latin typeface="Calibri"/>
                <a:ea typeface="Calibri" panose="020F0502020204030204" pitchFamily="34" charset="0"/>
                <a:cs typeface="Times New Roman"/>
              </a:rPr>
              <a:t> J Med. 2002; 346:1699–1705; 14. </a:t>
            </a:r>
            <a:r>
              <a:rPr lang="da-DK" sz="750" dirty="0">
                <a:effectLst/>
                <a:latin typeface="Calibri"/>
                <a:ea typeface="Calibri" panose="020F0502020204030204" pitchFamily="34" charset="0"/>
                <a:cs typeface="Times New Roman"/>
              </a:rPr>
              <a:t>Begueret H, et al. Thorax. 2007;62:8–15; 15. Krystel-Whittemore M, et al. Front Immunol. 2016;6:620; 16. </a:t>
            </a:r>
            <a:r>
              <a:rPr kumimoji="0" lang="en-GB" sz="750" b="0" i="0" u="none" strike="noStrike" kern="1200" cap="none" spc="20" normalizeH="0" baseline="0" noProof="0" dirty="0">
                <a:ln>
                  <a:noFill/>
                </a:ln>
                <a:solidFill>
                  <a:srgbClr val="656665"/>
                </a:solidFill>
                <a:effectLst/>
                <a:uLnTx/>
                <a:uFillTx/>
                <a:latin typeface="Calibri"/>
                <a:ea typeface="+mn-ea"/>
                <a:cs typeface="+mn-cs"/>
              </a:rPr>
              <a:t>Gao H et al. J Immunol Res. 2017;3743048; </a:t>
            </a:r>
            <a:r>
              <a:rPr lang="en-GB" sz="750" dirty="0">
                <a:solidFill>
                  <a:srgbClr val="656665"/>
                </a:solidFill>
                <a:latin typeface="Calibri"/>
              </a:rPr>
              <a:t>17. Diver S, et al. Lancet Respir Med. 2021;9(11):1299–1312; 18. </a:t>
            </a:r>
            <a:r>
              <a:rPr lang="en-GB" sz="750" dirty="0" err="1">
                <a:solidFill>
                  <a:srgbClr val="656665"/>
                </a:solidFill>
                <a:latin typeface="Calibri"/>
              </a:rPr>
              <a:t>Sverrild</a:t>
            </a:r>
            <a:r>
              <a:rPr lang="en-GB" sz="750" dirty="0">
                <a:solidFill>
                  <a:srgbClr val="656665"/>
                </a:solidFill>
                <a:latin typeface="Calibri"/>
              </a:rPr>
              <a:t> A, et al. </a:t>
            </a:r>
            <a:r>
              <a:rPr lang="en-GB" sz="750" dirty="0" err="1">
                <a:solidFill>
                  <a:srgbClr val="656665"/>
                </a:solidFill>
                <a:latin typeface="Calibri"/>
              </a:rPr>
              <a:t>Eur</a:t>
            </a:r>
            <a:r>
              <a:rPr lang="en-GB" sz="750" dirty="0">
                <a:solidFill>
                  <a:srgbClr val="656665"/>
                </a:solidFill>
                <a:latin typeface="Calibri"/>
              </a:rPr>
              <a:t> Respir J. 2022;59:2101296; 19. </a:t>
            </a:r>
            <a:r>
              <a:rPr lang="en-GB" sz="750" dirty="0" err="1">
                <a:solidFill>
                  <a:srgbClr val="656665"/>
                </a:solidFill>
                <a:latin typeface="Calibri"/>
              </a:rPr>
              <a:t>Brightling</a:t>
            </a:r>
            <a:r>
              <a:rPr lang="en-GB" sz="750" dirty="0">
                <a:solidFill>
                  <a:srgbClr val="656665"/>
                </a:solidFill>
                <a:latin typeface="Calibri"/>
              </a:rPr>
              <a:t> CE, et al. N Eng J Med. 2021;385:1669-1679. </a:t>
            </a:r>
            <a:br>
              <a:rPr lang="en-GB" sz="750" dirty="0">
                <a:highlight>
                  <a:srgbClr val="FFFF00"/>
                </a:highlight>
              </a:rPr>
            </a:br>
            <a:r>
              <a:rPr lang="en-GB" altLang="zh-CN" sz="700" dirty="0"/>
              <a:t>CN-</a:t>
            </a:r>
            <a:r>
              <a:rPr lang="en-US" altLang="zh-CN" sz="700" dirty="0"/>
              <a:t>142657</a:t>
            </a:r>
            <a:r>
              <a:rPr lang="en-GB" altLang="zh-CN" sz="700" dirty="0"/>
              <a:t> | </a:t>
            </a:r>
            <a:r>
              <a:rPr lang="en-US" altLang="zh-CN" sz="700" dirty="0"/>
              <a:t>DECEMBER</a:t>
            </a:r>
            <a:r>
              <a:rPr lang="en-GB" altLang="zh-CN" sz="700" dirty="0"/>
              <a:t> 2024</a:t>
            </a:r>
          </a:p>
        </p:txBody>
      </p:sp>
      <p:pic>
        <p:nvPicPr>
          <p:cNvPr id="18" name="Picture 17">
            <a:extLst>
              <a:ext uri="{FF2B5EF4-FFF2-40B4-BE49-F238E27FC236}">
                <a16:creationId xmlns:a16="http://schemas.microsoft.com/office/drawing/2014/main" id="{009EE00A-825C-59F5-1BC2-6F2612C72B98}"/>
              </a:ext>
            </a:extLst>
          </p:cNvPr>
          <p:cNvPicPr>
            <a:picLocks noChangeAspect="1"/>
          </p:cNvPicPr>
          <p:nvPr/>
        </p:nvPicPr>
        <p:blipFill>
          <a:blip r:embed="rId3"/>
          <a:stretch>
            <a:fillRect/>
          </a:stretch>
        </p:blipFill>
        <p:spPr>
          <a:xfrm>
            <a:off x="1108427" y="1249014"/>
            <a:ext cx="9321592" cy="3444539"/>
          </a:xfrm>
          <a:prstGeom prst="rect">
            <a:avLst/>
          </a:prstGeom>
        </p:spPr>
      </p:pic>
      <p:sp>
        <p:nvSpPr>
          <p:cNvPr id="19" name="TextBox 18">
            <a:extLst>
              <a:ext uri="{FF2B5EF4-FFF2-40B4-BE49-F238E27FC236}">
                <a16:creationId xmlns:a16="http://schemas.microsoft.com/office/drawing/2014/main" id="{E02ED396-ADAD-7E22-1619-32FF5B4C3091}"/>
              </a:ext>
            </a:extLst>
          </p:cNvPr>
          <p:cNvSpPr txBox="1"/>
          <p:nvPr/>
        </p:nvSpPr>
        <p:spPr>
          <a:xfrm>
            <a:off x="8085055" y="2949020"/>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5" name="TextBox 14">
            <a:extLst>
              <a:ext uri="{FF2B5EF4-FFF2-40B4-BE49-F238E27FC236}">
                <a16:creationId xmlns:a16="http://schemas.microsoft.com/office/drawing/2014/main" id="{4DE9DA51-32DC-5A16-BA7F-7D89ABA42852}"/>
              </a:ext>
            </a:extLst>
          </p:cNvPr>
          <p:cNvSpPr txBox="1"/>
          <p:nvPr/>
        </p:nvSpPr>
        <p:spPr>
          <a:xfrm>
            <a:off x="9576028" y="2181074"/>
            <a:ext cx="51457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Goblet cell</a:t>
            </a:r>
          </a:p>
        </p:txBody>
      </p:sp>
      <p:sp>
        <p:nvSpPr>
          <p:cNvPr id="16" name="TextBox 15">
            <a:extLst>
              <a:ext uri="{FF2B5EF4-FFF2-40B4-BE49-F238E27FC236}">
                <a16:creationId xmlns:a16="http://schemas.microsoft.com/office/drawing/2014/main" id="{28A41667-C177-FAEE-087C-090CE927AD48}"/>
              </a:ext>
            </a:extLst>
          </p:cNvPr>
          <p:cNvSpPr txBox="1"/>
          <p:nvPr/>
        </p:nvSpPr>
        <p:spPr>
          <a:xfrm>
            <a:off x="8863209" y="2181074"/>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17" name="TextBox 16">
            <a:extLst>
              <a:ext uri="{FF2B5EF4-FFF2-40B4-BE49-F238E27FC236}">
                <a16:creationId xmlns:a16="http://schemas.microsoft.com/office/drawing/2014/main" id="{5E044C76-545D-A640-FD6C-6025489A41B0}"/>
              </a:ext>
            </a:extLst>
          </p:cNvPr>
          <p:cNvSpPr txBox="1"/>
          <p:nvPr/>
        </p:nvSpPr>
        <p:spPr>
          <a:xfrm>
            <a:off x="7538482" y="2220830"/>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Tuft cell</a:t>
            </a:r>
          </a:p>
        </p:txBody>
      </p:sp>
      <p:pic>
        <p:nvPicPr>
          <p:cNvPr id="21" name="Picture 12">
            <a:extLst>
              <a:ext uri="{FF2B5EF4-FFF2-40B4-BE49-F238E27FC236}">
                <a16:creationId xmlns:a16="http://schemas.microsoft.com/office/drawing/2014/main" id="{1E825F3C-A05A-F9C5-1546-87EC2AF0BC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556"/>
          <a:stretch/>
        </p:blipFill>
        <p:spPr bwMode="auto">
          <a:xfrm>
            <a:off x="0" y="1951931"/>
            <a:ext cx="1254141" cy="282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a:extLst>
              <a:ext uri="{FF2B5EF4-FFF2-40B4-BE49-F238E27FC236}">
                <a16:creationId xmlns:a16="http://schemas.microsoft.com/office/drawing/2014/main" id="{FA79FF24-2831-88FA-F027-13D2FFFFD5E2}"/>
              </a:ext>
            </a:extLst>
          </p:cNvPr>
          <p:cNvPicPr>
            <a:picLocks noChangeAspect="1"/>
          </p:cNvPicPr>
          <p:nvPr/>
        </p:nvPicPr>
        <p:blipFill>
          <a:blip r:embed="rId5"/>
          <a:stretch>
            <a:fillRect/>
          </a:stretch>
        </p:blipFill>
        <p:spPr>
          <a:xfrm>
            <a:off x="2511903" y="4739941"/>
            <a:ext cx="8061297" cy="426747"/>
          </a:xfrm>
          <a:prstGeom prst="rect">
            <a:avLst/>
          </a:prstGeom>
        </p:spPr>
      </p:pic>
      <p:grpSp>
        <p:nvGrpSpPr>
          <p:cNvPr id="61" name="Group 60">
            <a:extLst>
              <a:ext uri="{FF2B5EF4-FFF2-40B4-BE49-F238E27FC236}">
                <a16:creationId xmlns:a16="http://schemas.microsoft.com/office/drawing/2014/main" id="{36B9BE2B-332A-C6F7-E188-00F53EE2966E}"/>
              </a:ext>
            </a:extLst>
          </p:cNvPr>
          <p:cNvGrpSpPr/>
          <p:nvPr/>
        </p:nvGrpSpPr>
        <p:grpSpPr>
          <a:xfrm>
            <a:off x="1429449" y="3311834"/>
            <a:ext cx="990108" cy="1228226"/>
            <a:chOff x="1340815" y="3354727"/>
            <a:chExt cx="990088" cy="1228201"/>
          </a:xfrm>
        </p:grpSpPr>
        <p:sp>
          <p:nvSpPr>
            <p:cNvPr id="2497" name="Freeform 2436">
              <a:extLst>
                <a:ext uri="{FF2B5EF4-FFF2-40B4-BE49-F238E27FC236}">
                  <a16:creationId xmlns:a16="http://schemas.microsoft.com/office/drawing/2014/main" id="{1EEB372B-D232-53FE-781A-8958E2436234}"/>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8" name="Freeform 2438">
              <a:extLst>
                <a:ext uri="{FF2B5EF4-FFF2-40B4-BE49-F238E27FC236}">
                  <a16:creationId xmlns:a16="http://schemas.microsoft.com/office/drawing/2014/main" id="{2B565085-0676-924A-B74E-A72DE874DBDA}"/>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63" name="Group 62">
            <a:extLst>
              <a:ext uri="{FF2B5EF4-FFF2-40B4-BE49-F238E27FC236}">
                <a16:creationId xmlns:a16="http://schemas.microsoft.com/office/drawing/2014/main" id="{89483CD2-663B-C1FC-5FF4-FE87CAAC5146}"/>
              </a:ext>
            </a:extLst>
          </p:cNvPr>
          <p:cNvGrpSpPr/>
          <p:nvPr/>
        </p:nvGrpSpPr>
        <p:grpSpPr>
          <a:xfrm rot="16200000">
            <a:off x="1429450" y="1949595"/>
            <a:ext cx="990108" cy="1228226"/>
            <a:chOff x="1340815" y="3354727"/>
            <a:chExt cx="990088" cy="1228201"/>
          </a:xfrm>
        </p:grpSpPr>
        <p:sp>
          <p:nvSpPr>
            <p:cNvPr id="2495" name="Freeform 2491">
              <a:extLst>
                <a:ext uri="{FF2B5EF4-FFF2-40B4-BE49-F238E27FC236}">
                  <a16:creationId xmlns:a16="http://schemas.microsoft.com/office/drawing/2014/main" id="{F2BD4B2B-4985-C746-B328-CFB19726DDA6}"/>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6" name="Freeform 2499">
              <a:extLst>
                <a:ext uri="{FF2B5EF4-FFF2-40B4-BE49-F238E27FC236}">
                  <a16:creationId xmlns:a16="http://schemas.microsoft.com/office/drawing/2014/main" id="{23F1DF92-00B6-67EB-50EF-D92CA3427562}"/>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29" name="TextBox 128">
            <a:extLst>
              <a:ext uri="{FF2B5EF4-FFF2-40B4-BE49-F238E27FC236}">
                <a16:creationId xmlns:a16="http://schemas.microsoft.com/office/drawing/2014/main" id="{EAB83B4C-30C8-2D9D-8467-F1893E5E65EB}"/>
              </a:ext>
            </a:extLst>
          </p:cNvPr>
          <p:cNvSpPr txBox="1"/>
          <p:nvPr/>
        </p:nvSpPr>
        <p:spPr>
          <a:xfrm>
            <a:off x="2352788" y="1531477"/>
            <a:ext cx="605947" cy="16158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Epithelium</a:t>
            </a:r>
          </a:p>
        </p:txBody>
      </p:sp>
      <p:sp>
        <p:nvSpPr>
          <p:cNvPr id="130" name="TextBox 129">
            <a:extLst>
              <a:ext uri="{FF2B5EF4-FFF2-40B4-BE49-F238E27FC236}">
                <a16:creationId xmlns:a16="http://schemas.microsoft.com/office/drawing/2014/main" id="{BEB7D6AB-86FA-06F5-F1AC-FB1B877A87B7}"/>
              </a:ext>
            </a:extLst>
          </p:cNvPr>
          <p:cNvSpPr txBox="1"/>
          <p:nvPr/>
        </p:nvSpPr>
        <p:spPr>
          <a:xfrm>
            <a:off x="3240103" y="1149911"/>
            <a:ext cx="4488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Allergens</a:t>
            </a:r>
          </a:p>
        </p:txBody>
      </p:sp>
      <p:sp>
        <p:nvSpPr>
          <p:cNvPr id="131" name="TextBox 130">
            <a:extLst>
              <a:ext uri="{FF2B5EF4-FFF2-40B4-BE49-F238E27FC236}">
                <a16:creationId xmlns:a16="http://schemas.microsoft.com/office/drawing/2014/main" id="{F8911E8A-B2E7-6EC4-26E6-6270572B4745}"/>
              </a:ext>
            </a:extLst>
          </p:cNvPr>
          <p:cNvSpPr txBox="1"/>
          <p:nvPr/>
        </p:nvSpPr>
        <p:spPr>
          <a:xfrm>
            <a:off x="3879365" y="1149911"/>
            <a:ext cx="46969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Cytokines</a:t>
            </a:r>
          </a:p>
        </p:txBody>
      </p:sp>
      <p:sp>
        <p:nvSpPr>
          <p:cNvPr id="132" name="TextBox 131">
            <a:extLst>
              <a:ext uri="{FF2B5EF4-FFF2-40B4-BE49-F238E27FC236}">
                <a16:creationId xmlns:a16="http://schemas.microsoft.com/office/drawing/2014/main" id="{BE056434-2477-FF93-45C9-0E9BF7B49BBF}"/>
              </a:ext>
            </a:extLst>
          </p:cNvPr>
          <p:cNvSpPr txBox="1"/>
          <p:nvPr/>
        </p:nvSpPr>
        <p:spPr>
          <a:xfrm>
            <a:off x="4545877" y="1149911"/>
            <a:ext cx="2612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Fungi</a:t>
            </a:r>
          </a:p>
        </p:txBody>
      </p:sp>
      <p:sp>
        <p:nvSpPr>
          <p:cNvPr id="133" name="TextBox 132">
            <a:extLst>
              <a:ext uri="{FF2B5EF4-FFF2-40B4-BE49-F238E27FC236}">
                <a16:creationId xmlns:a16="http://schemas.microsoft.com/office/drawing/2014/main" id="{54E0F28F-1789-E27F-CB62-8E81ACF13E56}"/>
              </a:ext>
            </a:extLst>
          </p:cNvPr>
          <p:cNvSpPr txBox="1"/>
          <p:nvPr/>
        </p:nvSpPr>
        <p:spPr>
          <a:xfrm>
            <a:off x="2353065" y="2383753"/>
            <a:ext cx="229235"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34" name="TextBox 133">
            <a:extLst>
              <a:ext uri="{FF2B5EF4-FFF2-40B4-BE49-F238E27FC236}">
                <a16:creationId xmlns:a16="http://schemas.microsoft.com/office/drawing/2014/main" id="{7790D845-C1F4-9DC1-64EA-1531AA47C8D2}"/>
              </a:ext>
            </a:extLst>
          </p:cNvPr>
          <p:cNvSpPr txBox="1"/>
          <p:nvPr/>
        </p:nvSpPr>
        <p:spPr>
          <a:xfrm>
            <a:off x="3259300" y="2219072"/>
            <a:ext cx="190762" cy="23083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p:txBody>
      </p:sp>
      <p:sp>
        <p:nvSpPr>
          <p:cNvPr id="135" name="TextBox 134">
            <a:extLst>
              <a:ext uri="{FF2B5EF4-FFF2-40B4-BE49-F238E27FC236}">
                <a16:creationId xmlns:a16="http://schemas.microsoft.com/office/drawing/2014/main" id="{C10D4BB3-1D43-FACB-0A4B-0FB1430E7E8C}"/>
              </a:ext>
            </a:extLst>
          </p:cNvPr>
          <p:cNvSpPr txBox="1"/>
          <p:nvPr/>
        </p:nvSpPr>
        <p:spPr>
          <a:xfrm>
            <a:off x="2901642" y="2649934"/>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36" name="TextBox 135">
            <a:extLst>
              <a:ext uri="{FF2B5EF4-FFF2-40B4-BE49-F238E27FC236}">
                <a16:creationId xmlns:a16="http://schemas.microsoft.com/office/drawing/2014/main" id="{EEBFABFB-BA05-4348-8093-268782D4279F}"/>
              </a:ext>
            </a:extLst>
          </p:cNvPr>
          <p:cNvSpPr txBox="1"/>
          <p:nvPr/>
        </p:nvSpPr>
        <p:spPr>
          <a:xfrm>
            <a:off x="4490892"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IL-25</a:t>
            </a:r>
          </a:p>
        </p:txBody>
      </p:sp>
      <p:sp>
        <p:nvSpPr>
          <p:cNvPr id="138" name="TextBox 137">
            <a:extLst>
              <a:ext uri="{FF2B5EF4-FFF2-40B4-BE49-F238E27FC236}">
                <a16:creationId xmlns:a16="http://schemas.microsoft.com/office/drawing/2014/main" id="{9B33153D-FAB2-C724-353C-D95F6AE4DF1E}"/>
              </a:ext>
            </a:extLst>
          </p:cNvPr>
          <p:cNvSpPr txBox="1"/>
          <p:nvPr/>
        </p:nvSpPr>
        <p:spPr>
          <a:xfrm>
            <a:off x="4152617" y="2757251"/>
            <a:ext cx="3991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Basophil</a:t>
            </a:r>
          </a:p>
        </p:txBody>
      </p:sp>
      <p:sp>
        <p:nvSpPr>
          <p:cNvPr id="139" name="TextBox 138">
            <a:extLst>
              <a:ext uri="{FF2B5EF4-FFF2-40B4-BE49-F238E27FC236}">
                <a16:creationId xmlns:a16="http://schemas.microsoft.com/office/drawing/2014/main" id="{38440A5D-6BC2-6397-B464-D80409700EA9}"/>
              </a:ext>
            </a:extLst>
          </p:cNvPr>
          <p:cNvSpPr txBox="1"/>
          <p:nvPr/>
        </p:nvSpPr>
        <p:spPr>
          <a:xfrm>
            <a:off x="5272911" y="2697503"/>
            <a:ext cx="61717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Dendritic cell</a:t>
            </a:r>
          </a:p>
        </p:txBody>
      </p:sp>
      <p:sp>
        <p:nvSpPr>
          <p:cNvPr id="140" name="TextBox 139">
            <a:extLst>
              <a:ext uri="{FF2B5EF4-FFF2-40B4-BE49-F238E27FC236}">
                <a16:creationId xmlns:a16="http://schemas.microsoft.com/office/drawing/2014/main" id="{7DB8BA8A-3DDA-AC78-E3A1-9637FF9A6A3C}"/>
              </a:ext>
            </a:extLst>
          </p:cNvPr>
          <p:cNvSpPr txBox="1"/>
          <p:nvPr/>
        </p:nvSpPr>
        <p:spPr>
          <a:xfrm>
            <a:off x="5190770" y="2860070"/>
            <a:ext cx="266103"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Naïve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T cell</a:t>
            </a:r>
          </a:p>
        </p:txBody>
      </p:sp>
      <p:sp>
        <p:nvSpPr>
          <p:cNvPr id="141" name="TextBox 140">
            <a:extLst>
              <a:ext uri="{FF2B5EF4-FFF2-40B4-BE49-F238E27FC236}">
                <a16:creationId xmlns:a16="http://schemas.microsoft.com/office/drawing/2014/main" id="{30976C78-C5B3-597B-F785-BF89AE86373A}"/>
              </a:ext>
            </a:extLst>
          </p:cNvPr>
          <p:cNvSpPr txBox="1"/>
          <p:nvPr/>
        </p:nvSpPr>
        <p:spPr>
          <a:xfrm>
            <a:off x="5834612" y="3987181"/>
            <a:ext cx="53220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Eosinophils</a:t>
            </a:r>
          </a:p>
        </p:txBody>
      </p:sp>
      <p:sp>
        <p:nvSpPr>
          <p:cNvPr id="142" name="TextBox 141">
            <a:extLst>
              <a:ext uri="{FF2B5EF4-FFF2-40B4-BE49-F238E27FC236}">
                <a16:creationId xmlns:a16="http://schemas.microsoft.com/office/drawing/2014/main" id="{88954A83-7C4D-EDAC-A4B6-99A024DD8408}"/>
              </a:ext>
            </a:extLst>
          </p:cNvPr>
          <p:cNvSpPr txBox="1"/>
          <p:nvPr/>
        </p:nvSpPr>
        <p:spPr>
          <a:xfrm>
            <a:off x="3012769" y="4119989"/>
            <a:ext cx="2933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 cells</a:t>
            </a:r>
          </a:p>
        </p:txBody>
      </p:sp>
      <p:sp>
        <p:nvSpPr>
          <p:cNvPr id="144" name="TextBox 143">
            <a:extLst>
              <a:ext uri="{FF2B5EF4-FFF2-40B4-BE49-F238E27FC236}">
                <a16:creationId xmlns:a16="http://schemas.microsoft.com/office/drawing/2014/main" id="{400AEB78-494A-0D9D-15B1-CDCAF7AB7CCD}"/>
              </a:ext>
            </a:extLst>
          </p:cNvPr>
          <p:cNvSpPr txBox="1"/>
          <p:nvPr/>
        </p:nvSpPr>
        <p:spPr>
          <a:xfrm>
            <a:off x="3127071" y="3665954"/>
            <a:ext cx="1394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IgE</a:t>
            </a:r>
          </a:p>
        </p:txBody>
      </p:sp>
      <p:sp>
        <p:nvSpPr>
          <p:cNvPr id="145" name="TextBox 144">
            <a:extLst>
              <a:ext uri="{FF2B5EF4-FFF2-40B4-BE49-F238E27FC236}">
                <a16:creationId xmlns:a16="http://schemas.microsoft.com/office/drawing/2014/main" id="{D668B483-3C03-FD1C-ABC6-008C1CFFCAD2}"/>
              </a:ext>
            </a:extLst>
          </p:cNvPr>
          <p:cNvSpPr txBox="1"/>
          <p:nvPr/>
        </p:nvSpPr>
        <p:spPr>
          <a:xfrm>
            <a:off x="2307905" y="3291297"/>
            <a:ext cx="62197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Histamine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Leukotrienes</a:t>
            </a:r>
          </a:p>
        </p:txBody>
      </p:sp>
      <p:sp>
        <p:nvSpPr>
          <p:cNvPr id="146" name="TextBox 145">
            <a:extLst>
              <a:ext uri="{FF2B5EF4-FFF2-40B4-BE49-F238E27FC236}">
                <a16:creationId xmlns:a16="http://schemas.microsoft.com/office/drawing/2014/main" id="{36B84444-7D81-89DB-DD9D-B004991F0472}"/>
              </a:ext>
            </a:extLst>
          </p:cNvPr>
          <p:cNvSpPr txBox="1"/>
          <p:nvPr/>
        </p:nvSpPr>
        <p:spPr>
          <a:xfrm>
            <a:off x="3820740" y="3094390"/>
            <a:ext cx="184350" cy="11541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p:txBody>
      </p:sp>
      <p:sp>
        <p:nvSpPr>
          <p:cNvPr id="147" name="TextBox 146">
            <a:extLst>
              <a:ext uri="{FF2B5EF4-FFF2-40B4-BE49-F238E27FC236}">
                <a16:creationId xmlns:a16="http://schemas.microsoft.com/office/drawing/2014/main" id="{E9A3007D-A74B-0A0F-F1B5-EF3571A88B08}"/>
              </a:ext>
            </a:extLst>
          </p:cNvPr>
          <p:cNvSpPr txBox="1"/>
          <p:nvPr/>
        </p:nvSpPr>
        <p:spPr>
          <a:xfrm rot="19568916">
            <a:off x="4148277" y="3800744"/>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8" name="TextBox 147">
            <a:extLst>
              <a:ext uri="{FF2B5EF4-FFF2-40B4-BE49-F238E27FC236}">
                <a16:creationId xmlns:a16="http://schemas.microsoft.com/office/drawing/2014/main" id="{04B7C501-9AFC-4C91-85A5-B2932AEBE345}"/>
              </a:ext>
            </a:extLst>
          </p:cNvPr>
          <p:cNvSpPr txBox="1"/>
          <p:nvPr/>
        </p:nvSpPr>
        <p:spPr>
          <a:xfrm rot="18326695">
            <a:off x="3739837" y="3393029"/>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9" name="TextBox 148">
            <a:extLst>
              <a:ext uri="{FF2B5EF4-FFF2-40B4-BE49-F238E27FC236}">
                <a16:creationId xmlns:a16="http://schemas.microsoft.com/office/drawing/2014/main" id="{D911F860-5691-B0CE-BB72-EF0646E6BF7A}"/>
              </a:ext>
            </a:extLst>
          </p:cNvPr>
          <p:cNvSpPr txBox="1"/>
          <p:nvPr/>
        </p:nvSpPr>
        <p:spPr>
          <a:xfrm>
            <a:off x="4397698" y="4118600"/>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endParaRPr kumimoji="0" lang="en-US" sz="8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endParaRPr>
          </a:p>
        </p:txBody>
      </p:sp>
      <p:sp>
        <p:nvSpPr>
          <p:cNvPr id="150" name="TextBox 149">
            <a:extLst>
              <a:ext uri="{FF2B5EF4-FFF2-40B4-BE49-F238E27FC236}">
                <a16:creationId xmlns:a16="http://schemas.microsoft.com/office/drawing/2014/main" id="{75ED537C-0097-A31E-F5C6-58DF3218A922}"/>
              </a:ext>
            </a:extLst>
          </p:cNvPr>
          <p:cNvSpPr txBox="1"/>
          <p:nvPr/>
        </p:nvSpPr>
        <p:spPr>
          <a:xfrm>
            <a:off x="4643458" y="3318538"/>
            <a:ext cx="20518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cells</a:t>
            </a:r>
          </a:p>
        </p:txBody>
      </p:sp>
      <p:sp>
        <p:nvSpPr>
          <p:cNvPr id="151" name="TextBox 150">
            <a:extLst>
              <a:ext uri="{FF2B5EF4-FFF2-40B4-BE49-F238E27FC236}">
                <a16:creationId xmlns:a16="http://schemas.microsoft.com/office/drawing/2014/main" id="{C358ACB1-1AB8-F32B-31A5-A6FB3093AF58}"/>
              </a:ext>
            </a:extLst>
          </p:cNvPr>
          <p:cNvSpPr txBox="1"/>
          <p:nvPr/>
        </p:nvSpPr>
        <p:spPr>
          <a:xfrm rot="2099857">
            <a:off x="5445883" y="350753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IL-5</a:t>
            </a:r>
          </a:p>
        </p:txBody>
      </p:sp>
      <p:sp>
        <p:nvSpPr>
          <p:cNvPr id="152" name="TextBox 151">
            <a:extLst>
              <a:ext uri="{FF2B5EF4-FFF2-40B4-BE49-F238E27FC236}">
                <a16:creationId xmlns:a16="http://schemas.microsoft.com/office/drawing/2014/main" id="{1A362EFF-D3B6-12DF-8318-650FB26E4275}"/>
              </a:ext>
            </a:extLst>
          </p:cNvPr>
          <p:cNvSpPr txBox="1"/>
          <p:nvPr/>
        </p:nvSpPr>
        <p:spPr>
          <a:xfrm rot="19585287">
            <a:off x="5592192" y="297338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3" name="TextBox 152">
            <a:extLst>
              <a:ext uri="{FF2B5EF4-FFF2-40B4-BE49-F238E27FC236}">
                <a16:creationId xmlns:a16="http://schemas.microsoft.com/office/drawing/2014/main" id="{00A62D6E-50F3-4034-29B6-F124818F3202}"/>
              </a:ext>
            </a:extLst>
          </p:cNvPr>
          <p:cNvSpPr txBox="1"/>
          <p:nvPr/>
        </p:nvSpPr>
        <p:spPr>
          <a:xfrm rot="1721568">
            <a:off x="5229446" y="4266257"/>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4" name="TextBox 153">
            <a:extLst>
              <a:ext uri="{FF2B5EF4-FFF2-40B4-BE49-F238E27FC236}">
                <a16:creationId xmlns:a16="http://schemas.microsoft.com/office/drawing/2014/main" id="{C2FE5A82-7E21-C1CF-D87E-BA92CC3F01BB}"/>
              </a:ext>
            </a:extLst>
          </p:cNvPr>
          <p:cNvSpPr txBox="1"/>
          <p:nvPr/>
        </p:nvSpPr>
        <p:spPr>
          <a:xfrm rot="19476609">
            <a:off x="6618670" y="350980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IL-5</a:t>
            </a:r>
          </a:p>
        </p:txBody>
      </p:sp>
      <p:sp>
        <p:nvSpPr>
          <p:cNvPr id="155" name="TextBox 154">
            <a:extLst>
              <a:ext uri="{FF2B5EF4-FFF2-40B4-BE49-F238E27FC236}">
                <a16:creationId xmlns:a16="http://schemas.microsoft.com/office/drawing/2014/main" id="{9643C610-F222-F945-67C7-EADE65930604}"/>
              </a:ext>
            </a:extLst>
          </p:cNvPr>
          <p:cNvSpPr txBox="1"/>
          <p:nvPr/>
        </p:nvSpPr>
        <p:spPr>
          <a:xfrm rot="2077529">
            <a:off x="6376152" y="2953478"/>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6" name="TextBox 155">
            <a:extLst>
              <a:ext uri="{FF2B5EF4-FFF2-40B4-BE49-F238E27FC236}">
                <a16:creationId xmlns:a16="http://schemas.microsoft.com/office/drawing/2014/main" id="{6DF598F2-CC1F-BC51-7053-039BE078BC62}"/>
              </a:ext>
            </a:extLst>
          </p:cNvPr>
          <p:cNvSpPr txBox="1"/>
          <p:nvPr/>
        </p:nvSpPr>
        <p:spPr>
          <a:xfrm rot="19935994">
            <a:off x="6695353" y="426686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7" name="TextBox 156">
            <a:extLst>
              <a:ext uri="{FF2B5EF4-FFF2-40B4-BE49-F238E27FC236}">
                <a16:creationId xmlns:a16="http://schemas.microsoft.com/office/drawing/2014/main" id="{AD7521A3-C761-7FED-D22F-9CE5BEDBBDDB}"/>
              </a:ext>
            </a:extLst>
          </p:cNvPr>
          <p:cNvSpPr txBox="1"/>
          <p:nvPr/>
        </p:nvSpPr>
        <p:spPr>
          <a:xfrm>
            <a:off x="7047204" y="305939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158" name="TextBox 157">
            <a:extLst>
              <a:ext uri="{FF2B5EF4-FFF2-40B4-BE49-F238E27FC236}">
                <a16:creationId xmlns:a16="http://schemas.microsoft.com/office/drawing/2014/main" id="{DBEC77BB-542C-C107-044B-2E94568786ED}"/>
              </a:ext>
            </a:extLst>
          </p:cNvPr>
          <p:cNvSpPr txBox="1"/>
          <p:nvPr/>
        </p:nvSpPr>
        <p:spPr>
          <a:xfrm>
            <a:off x="6752640"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IL-25</a:t>
            </a:r>
          </a:p>
        </p:txBody>
      </p:sp>
      <p:sp>
        <p:nvSpPr>
          <p:cNvPr id="159" name="TextBox 158">
            <a:extLst>
              <a:ext uri="{FF2B5EF4-FFF2-40B4-BE49-F238E27FC236}">
                <a16:creationId xmlns:a16="http://schemas.microsoft.com/office/drawing/2014/main" id="{2C13EB76-B508-31A9-5A26-22E5C303711C}"/>
              </a:ext>
            </a:extLst>
          </p:cNvPr>
          <p:cNvSpPr txBox="1"/>
          <p:nvPr/>
        </p:nvSpPr>
        <p:spPr>
          <a:xfrm>
            <a:off x="8274547" y="2256850"/>
            <a:ext cx="321169" cy="226591"/>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35FAC">
                    <a:lumMod val="75000"/>
                  </a:srgbClr>
                </a:solidFill>
                <a:effectLst/>
                <a:uLnTx/>
                <a:uFillTx/>
                <a:latin typeface="Calibri"/>
                <a:ea typeface="+mn-ea"/>
                <a:cs typeface="Calibri"/>
              </a:rPr>
              <a:t>TSLP</a:t>
            </a:r>
          </a:p>
        </p:txBody>
      </p:sp>
      <p:sp>
        <p:nvSpPr>
          <p:cNvPr id="161" name="TextBox 160">
            <a:extLst>
              <a:ext uri="{FF2B5EF4-FFF2-40B4-BE49-F238E27FC236}">
                <a16:creationId xmlns:a16="http://schemas.microsoft.com/office/drawing/2014/main" id="{86A5E76A-7E60-8958-6A1D-C9ED5201C4EB}"/>
              </a:ext>
            </a:extLst>
          </p:cNvPr>
          <p:cNvSpPr txBox="1"/>
          <p:nvPr/>
        </p:nvSpPr>
        <p:spPr>
          <a:xfrm>
            <a:off x="7048944" y="4260513"/>
            <a:ext cx="724572"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Smooth muscle</a:t>
            </a:r>
          </a:p>
        </p:txBody>
      </p:sp>
      <p:sp>
        <p:nvSpPr>
          <p:cNvPr id="164" name="TextBox 163">
            <a:extLst>
              <a:ext uri="{FF2B5EF4-FFF2-40B4-BE49-F238E27FC236}">
                <a16:creationId xmlns:a16="http://schemas.microsoft.com/office/drawing/2014/main" id="{854BBB09-2639-DC71-3C1B-DB92A42AAF15}"/>
              </a:ext>
            </a:extLst>
          </p:cNvPr>
          <p:cNvSpPr txBox="1"/>
          <p:nvPr/>
        </p:nvSpPr>
        <p:spPr>
          <a:xfrm>
            <a:off x="9610310" y="4129627"/>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IL-6</a:t>
            </a:r>
          </a:p>
        </p:txBody>
      </p:sp>
      <p:sp>
        <p:nvSpPr>
          <p:cNvPr id="165" name="TextBox 164">
            <a:extLst>
              <a:ext uri="{FF2B5EF4-FFF2-40B4-BE49-F238E27FC236}">
                <a16:creationId xmlns:a16="http://schemas.microsoft.com/office/drawing/2014/main" id="{3CBED91A-B912-93F3-BA79-F08D54B3390D}"/>
              </a:ext>
            </a:extLst>
          </p:cNvPr>
          <p:cNvSpPr txBox="1"/>
          <p:nvPr/>
        </p:nvSpPr>
        <p:spPr>
          <a:xfrm>
            <a:off x="9267706" y="3337769"/>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Fibroblast</a:t>
            </a:r>
          </a:p>
        </p:txBody>
      </p:sp>
      <p:sp>
        <p:nvSpPr>
          <p:cNvPr id="166" name="TextBox 165">
            <a:extLst>
              <a:ext uri="{FF2B5EF4-FFF2-40B4-BE49-F238E27FC236}">
                <a16:creationId xmlns:a16="http://schemas.microsoft.com/office/drawing/2014/main" id="{FB1E327C-0197-FA35-937D-3CA4D101C7D1}"/>
              </a:ext>
            </a:extLst>
          </p:cNvPr>
          <p:cNvSpPr txBox="1"/>
          <p:nvPr/>
        </p:nvSpPr>
        <p:spPr>
          <a:xfrm>
            <a:off x="9093828" y="2542446"/>
            <a:ext cx="4039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Collagen</a:t>
            </a:r>
          </a:p>
        </p:txBody>
      </p:sp>
      <p:sp>
        <p:nvSpPr>
          <p:cNvPr id="168" name="TextBox 167">
            <a:extLst>
              <a:ext uri="{FF2B5EF4-FFF2-40B4-BE49-F238E27FC236}">
                <a16:creationId xmlns:a16="http://schemas.microsoft.com/office/drawing/2014/main" id="{2C4BCB92-4A53-CBFB-F841-B70F998EA530}"/>
              </a:ext>
            </a:extLst>
          </p:cNvPr>
          <p:cNvSpPr txBox="1"/>
          <p:nvPr/>
        </p:nvSpPr>
        <p:spPr>
          <a:xfrm>
            <a:off x="7945735" y="3407020"/>
            <a:ext cx="248471" cy="15389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grpSp>
        <p:nvGrpSpPr>
          <p:cNvPr id="169" name="Graphic 2442">
            <a:extLst>
              <a:ext uri="{FF2B5EF4-FFF2-40B4-BE49-F238E27FC236}">
                <a16:creationId xmlns:a16="http://schemas.microsoft.com/office/drawing/2014/main" id="{64BA3ED3-9446-0537-C3E7-C1D0E7C62347}"/>
              </a:ext>
            </a:extLst>
          </p:cNvPr>
          <p:cNvGrpSpPr/>
          <p:nvPr/>
        </p:nvGrpSpPr>
        <p:grpSpPr>
          <a:xfrm rot="401577">
            <a:off x="3880668" y="3315678"/>
            <a:ext cx="257941" cy="478206"/>
            <a:chOff x="7388833" y="5476246"/>
            <a:chExt cx="373677" cy="630032"/>
          </a:xfrm>
          <a:solidFill>
            <a:srgbClr val="A21383"/>
          </a:solidFill>
        </p:grpSpPr>
        <p:sp>
          <p:nvSpPr>
            <p:cNvPr id="2493" name="Freeform 2445">
              <a:extLst>
                <a:ext uri="{FF2B5EF4-FFF2-40B4-BE49-F238E27FC236}">
                  <a16:creationId xmlns:a16="http://schemas.microsoft.com/office/drawing/2014/main" id="{DAD6A2E2-FEFF-BA1C-FC71-342A11688F75}"/>
                </a:ext>
              </a:extLst>
            </p:cNvPr>
            <p:cNvSpPr/>
            <p:nvPr/>
          </p:nvSpPr>
          <p:spPr>
            <a:xfrm>
              <a:off x="7411227" y="5476246"/>
              <a:ext cx="351283" cy="592220"/>
            </a:xfrm>
            <a:custGeom>
              <a:avLst/>
              <a:gdLst>
                <a:gd name="connsiteX0" fmla="*/ 351285 w 351284"/>
                <a:gd name="connsiteY0" fmla="*/ 0 h 592224"/>
                <a:gd name="connsiteX1" fmla="*/ 0 w 351284"/>
                <a:gd name="connsiteY1" fmla="*/ 592224 h 592224"/>
              </a:gdLst>
              <a:ahLst/>
              <a:cxnLst>
                <a:cxn ang="0">
                  <a:pos x="connsiteX0" y="connsiteY0"/>
                </a:cxn>
                <a:cxn ang="0">
                  <a:pos x="connsiteX1" y="connsiteY1"/>
                </a:cxn>
              </a:cxnLst>
              <a:rect l="l" t="t" r="r" b="b"/>
              <a:pathLst>
                <a:path w="351284" h="592224">
                  <a:moveTo>
                    <a:pt x="351285" y="0"/>
                  </a:moveTo>
                  <a:lnTo>
                    <a:pt x="0" y="592224"/>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4" name="Freeform 2446">
              <a:extLst>
                <a:ext uri="{FF2B5EF4-FFF2-40B4-BE49-F238E27FC236}">
                  <a16:creationId xmlns:a16="http://schemas.microsoft.com/office/drawing/2014/main" id="{87CC8198-2681-1490-8319-61BC2973F085}"/>
                </a:ext>
              </a:extLst>
            </p:cNvPr>
            <p:cNvSpPr/>
            <p:nvPr/>
          </p:nvSpPr>
          <p:spPr>
            <a:xfrm>
              <a:off x="7388833" y="6045244"/>
              <a:ext cx="53261" cy="61034"/>
            </a:xfrm>
            <a:custGeom>
              <a:avLst/>
              <a:gdLst>
                <a:gd name="connsiteX0" fmla="*/ 735 w 53261"/>
                <a:gd name="connsiteY0" fmla="*/ 0 h 61034"/>
                <a:gd name="connsiteX1" fmla="*/ 0 w 53261"/>
                <a:gd name="connsiteY1" fmla="*/ 61034 h 61034"/>
                <a:gd name="connsiteX2" fmla="*/ 53262 w 53261"/>
                <a:gd name="connsiteY2" fmla="*/ 31160 h 61034"/>
                <a:gd name="connsiteX3" fmla="*/ 735 w 53261"/>
                <a:gd name="connsiteY3" fmla="*/ 0 h 61034"/>
              </a:gdLst>
              <a:ahLst/>
              <a:cxnLst>
                <a:cxn ang="0">
                  <a:pos x="connsiteX0" y="connsiteY0"/>
                </a:cxn>
                <a:cxn ang="0">
                  <a:pos x="connsiteX1" y="connsiteY1"/>
                </a:cxn>
                <a:cxn ang="0">
                  <a:pos x="connsiteX2" y="connsiteY2"/>
                </a:cxn>
                <a:cxn ang="0">
                  <a:pos x="connsiteX3" y="connsiteY3"/>
                </a:cxn>
              </a:cxnLst>
              <a:rect l="l" t="t" r="r" b="b"/>
              <a:pathLst>
                <a:path w="53261" h="61034">
                  <a:moveTo>
                    <a:pt x="735" y="0"/>
                  </a:moveTo>
                  <a:lnTo>
                    <a:pt x="0" y="61034"/>
                  </a:lnTo>
                  <a:lnTo>
                    <a:pt x="53262" y="31160"/>
                  </a:lnTo>
                  <a:lnTo>
                    <a:pt x="735"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0" name="Group 169">
            <a:extLst>
              <a:ext uri="{FF2B5EF4-FFF2-40B4-BE49-F238E27FC236}">
                <a16:creationId xmlns:a16="http://schemas.microsoft.com/office/drawing/2014/main" id="{CEB2A609-E194-E0FF-B2A5-1092FD8353A7}"/>
              </a:ext>
            </a:extLst>
          </p:cNvPr>
          <p:cNvGrpSpPr/>
          <p:nvPr/>
        </p:nvGrpSpPr>
        <p:grpSpPr>
          <a:xfrm>
            <a:off x="3958667" y="3665104"/>
            <a:ext cx="880704" cy="577321"/>
            <a:chOff x="3869982" y="3713634"/>
            <a:chExt cx="880686" cy="577309"/>
          </a:xfrm>
        </p:grpSpPr>
        <p:sp>
          <p:nvSpPr>
            <p:cNvPr id="2490" name="Freeform 2448">
              <a:extLst>
                <a:ext uri="{FF2B5EF4-FFF2-40B4-BE49-F238E27FC236}">
                  <a16:creationId xmlns:a16="http://schemas.microsoft.com/office/drawing/2014/main" id="{7D135CD5-3A11-85C7-A8B2-7D2B09D8B463}"/>
                </a:ext>
              </a:extLst>
            </p:cNvPr>
            <p:cNvSpPr/>
            <p:nvPr/>
          </p:nvSpPr>
          <p:spPr>
            <a:xfrm>
              <a:off x="3906774" y="3713634"/>
              <a:ext cx="843894" cy="553210"/>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1" name="Freeform 2449">
              <a:extLst>
                <a:ext uri="{FF2B5EF4-FFF2-40B4-BE49-F238E27FC236}">
                  <a16:creationId xmlns:a16="http://schemas.microsoft.com/office/drawing/2014/main" id="{63BF1CFA-C4F7-7460-E921-0CE7B7F11F4D}"/>
                </a:ext>
              </a:extLst>
            </p:cNvPr>
            <p:cNvSpPr/>
            <p:nvPr/>
          </p:nvSpPr>
          <p:spPr>
            <a:xfrm>
              <a:off x="3869982" y="4236370"/>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1" name="Graphic 2442">
            <a:extLst>
              <a:ext uri="{FF2B5EF4-FFF2-40B4-BE49-F238E27FC236}">
                <a16:creationId xmlns:a16="http://schemas.microsoft.com/office/drawing/2014/main" id="{B9BE2857-561E-9417-4A5D-13E54C5AB7E1}"/>
              </a:ext>
            </a:extLst>
          </p:cNvPr>
          <p:cNvGrpSpPr/>
          <p:nvPr/>
        </p:nvGrpSpPr>
        <p:grpSpPr>
          <a:xfrm>
            <a:off x="4325109" y="4042216"/>
            <a:ext cx="61137" cy="392465"/>
            <a:chOff x="7893108" y="6127558"/>
            <a:chExt cx="61036" cy="391820"/>
          </a:xfrm>
          <a:solidFill>
            <a:srgbClr val="A21383"/>
          </a:solidFill>
        </p:grpSpPr>
        <p:sp>
          <p:nvSpPr>
            <p:cNvPr id="2487" name="Freeform 2451">
              <a:extLst>
                <a:ext uri="{FF2B5EF4-FFF2-40B4-BE49-F238E27FC236}">
                  <a16:creationId xmlns:a16="http://schemas.microsoft.com/office/drawing/2014/main" id="{9A9911A8-5604-1521-F3A7-79F1D8D6271F}"/>
                </a:ext>
              </a:extLst>
            </p:cNvPr>
            <p:cNvSpPr/>
            <p:nvPr/>
          </p:nvSpPr>
          <p:spPr>
            <a:xfrm>
              <a:off x="7923553" y="6127558"/>
              <a:ext cx="6122" cy="347904"/>
            </a:xfrm>
            <a:custGeom>
              <a:avLst/>
              <a:gdLst>
                <a:gd name="connsiteX0" fmla="*/ 0 w 6122"/>
                <a:gd name="connsiteY0" fmla="*/ 0 h 347902"/>
                <a:gd name="connsiteX1" fmla="*/ 0 w 6122"/>
                <a:gd name="connsiteY1" fmla="*/ 347903 h 347902"/>
              </a:gdLst>
              <a:ahLst/>
              <a:cxnLst>
                <a:cxn ang="0">
                  <a:pos x="connsiteX0" y="connsiteY0"/>
                </a:cxn>
                <a:cxn ang="0">
                  <a:pos x="connsiteX1" y="connsiteY1"/>
                </a:cxn>
              </a:cxnLst>
              <a:rect l="l" t="t" r="r" b="b"/>
              <a:pathLst>
                <a:path w="6122" h="347902">
                  <a:moveTo>
                    <a:pt x="0" y="0"/>
                  </a:moveTo>
                  <a:lnTo>
                    <a:pt x="0" y="347903"/>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8" name="Freeform 2452">
              <a:extLst>
                <a:ext uri="{FF2B5EF4-FFF2-40B4-BE49-F238E27FC236}">
                  <a16:creationId xmlns:a16="http://schemas.microsoft.com/office/drawing/2014/main" id="{3E209F00-BF18-9F13-FE23-0A75B103D310}"/>
                </a:ext>
              </a:extLst>
            </p:cNvPr>
            <p:cNvSpPr/>
            <p:nvPr/>
          </p:nvSpPr>
          <p:spPr>
            <a:xfrm>
              <a:off x="7893108" y="6466486"/>
              <a:ext cx="61036" cy="52892"/>
            </a:xfrm>
            <a:custGeom>
              <a:avLst/>
              <a:gdLst>
                <a:gd name="connsiteX0" fmla="*/ 0 w 61036"/>
                <a:gd name="connsiteY0" fmla="*/ 0 h 52892"/>
                <a:gd name="connsiteX1" fmla="*/ 30488 w 61036"/>
                <a:gd name="connsiteY1" fmla="*/ 52892 h 52892"/>
                <a:gd name="connsiteX2" fmla="*/ 61037 w 61036"/>
                <a:gd name="connsiteY2" fmla="*/ 0 h 52892"/>
                <a:gd name="connsiteX3" fmla="*/ 0 w 61036"/>
                <a:gd name="connsiteY3" fmla="*/ 0 h 52892"/>
              </a:gdLst>
              <a:ahLst/>
              <a:cxnLst>
                <a:cxn ang="0">
                  <a:pos x="connsiteX0" y="connsiteY0"/>
                </a:cxn>
                <a:cxn ang="0">
                  <a:pos x="connsiteX1" y="connsiteY1"/>
                </a:cxn>
                <a:cxn ang="0">
                  <a:pos x="connsiteX2" y="connsiteY2"/>
                </a:cxn>
                <a:cxn ang="0">
                  <a:pos x="connsiteX3" y="connsiteY3"/>
                </a:cxn>
              </a:cxnLst>
              <a:rect l="l" t="t" r="r" b="b"/>
              <a:pathLst>
                <a:path w="61036" h="52892">
                  <a:moveTo>
                    <a:pt x="0" y="0"/>
                  </a:moveTo>
                  <a:lnTo>
                    <a:pt x="30488" y="52892"/>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72" name="Freeform 2453">
            <a:extLst>
              <a:ext uri="{FF2B5EF4-FFF2-40B4-BE49-F238E27FC236}">
                <a16:creationId xmlns:a16="http://schemas.microsoft.com/office/drawing/2014/main" id="{BD4BE16C-A1B5-4173-0B0E-6B30DACCFEAA}"/>
              </a:ext>
            </a:extLst>
          </p:cNvPr>
          <p:cNvSpPr/>
          <p:nvPr/>
        </p:nvSpPr>
        <p:spPr>
          <a:xfrm>
            <a:off x="4355605" y="3312947"/>
            <a:ext cx="6132" cy="364972"/>
          </a:xfrm>
          <a:custGeom>
            <a:avLst/>
            <a:gdLst>
              <a:gd name="connsiteX0" fmla="*/ 0 w 6122"/>
              <a:gd name="connsiteY0" fmla="*/ 0 h 364370"/>
              <a:gd name="connsiteX1" fmla="*/ 0 w 6122"/>
              <a:gd name="connsiteY1" fmla="*/ 364370 h 364370"/>
            </a:gdLst>
            <a:ahLst/>
            <a:cxnLst>
              <a:cxn ang="0">
                <a:pos x="connsiteX0" y="connsiteY0"/>
              </a:cxn>
              <a:cxn ang="0">
                <a:pos x="connsiteX1" y="connsiteY1"/>
              </a:cxn>
            </a:cxnLst>
            <a:rect l="l" t="t" r="r" b="b"/>
            <a:pathLst>
              <a:path w="6122" h="364370">
                <a:moveTo>
                  <a:pt x="0" y="0"/>
                </a:moveTo>
                <a:lnTo>
                  <a:pt x="0" y="36437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nvGrpSpPr>
          <p:cNvPr id="173" name="Graphic 2442">
            <a:extLst>
              <a:ext uri="{FF2B5EF4-FFF2-40B4-BE49-F238E27FC236}">
                <a16:creationId xmlns:a16="http://schemas.microsoft.com/office/drawing/2014/main" id="{B1AABD42-D4D2-C91E-DE13-10E9969BF9B7}"/>
              </a:ext>
            </a:extLst>
          </p:cNvPr>
          <p:cNvGrpSpPr/>
          <p:nvPr/>
        </p:nvGrpSpPr>
        <p:grpSpPr>
          <a:xfrm>
            <a:off x="5344098" y="3549028"/>
            <a:ext cx="307834" cy="204233"/>
            <a:chOff x="8910534" y="5635163"/>
            <a:chExt cx="307329" cy="203897"/>
          </a:xfrm>
          <a:solidFill>
            <a:srgbClr val="A21383"/>
          </a:solidFill>
        </p:grpSpPr>
        <p:sp>
          <p:nvSpPr>
            <p:cNvPr id="2485" name="Freeform 2461">
              <a:extLst>
                <a:ext uri="{FF2B5EF4-FFF2-40B4-BE49-F238E27FC236}">
                  <a16:creationId xmlns:a16="http://schemas.microsoft.com/office/drawing/2014/main" id="{FCE7EE6F-FAEA-4494-A727-790C07A2D30E}"/>
                </a:ext>
              </a:extLst>
            </p:cNvPr>
            <p:cNvSpPr/>
            <p:nvPr/>
          </p:nvSpPr>
          <p:spPr>
            <a:xfrm>
              <a:off x="8910534" y="5635163"/>
              <a:ext cx="270781" cy="179614"/>
            </a:xfrm>
            <a:custGeom>
              <a:avLst/>
              <a:gdLst>
                <a:gd name="connsiteX0" fmla="*/ 270779 w 270779"/>
                <a:gd name="connsiteY0" fmla="*/ 179614 h 179613"/>
                <a:gd name="connsiteX1" fmla="*/ 0 w 270779"/>
                <a:gd name="connsiteY1" fmla="*/ 0 h 179613"/>
              </a:gdLst>
              <a:ahLst/>
              <a:cxnLst>
                <a:cxn ang="0">
                  <a:pos x="connsiteX0" y="connsiteY0"/>
                </a:cxn>
                <a:cxn ang="0">
                  <a:pos x="connsiteX1" y="connsiteY1"/>
                </a:cxn>
              </a:cxnLst>
              <a:rect l="l" t="t" r="r" b="b"/>
              <a:pathLst>
                <a:path w="270779" h="179613">
                  <a:moveTo>
                    <a:pt x="270779" y="179614"/>
                  </a:moveTo>
                  <a:lnTo>
                    <a:pt x="0"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6" name="Freeform 2462">
              <a:extLst>
                <a:ext uri="{FF2B5EF4-FFF2-40B4-BE49-F238E27FC236}">
                  <a16:creationId xmlns:a16="http://schemas.microsoft.com/office/drawing/2014/main" id="{0202CBB5-53AB-4669-8BB1-0B1EDF8652C0}"/>
                </a:ext>
              </a:extLst>
            </p:cNvPr>
            <p:cNvSpPr/>
            <p:nvPr/>
          </p:nvSpPr>
          <p:spPr>
            <a:xfrm>
              <a:off x="9156949" y="5784393"/>
              <a:ext cx="60914" cy="54667"/>
            </a:xfrm>
            <a:custGeom>
              <a:avLst/>
              <a:gdLst>
                <a:gd name="connsiteX0" fmla="*/ 33733 w 60914"/>
                <a:gd name="connsiteY0" fmla="*/ 0 h 54667"/>
                <a:gd name="connsiteX1" fmla="*/ 60915 w 60914"/>
                <a:gd name="connsiteY1" fmla="*/ 54668 h 54667"/>
                <a:gd name="connsiteX2" fmla="*/ 0 w 60914"/>
                <a:gd name="connsiteY2" fmla="*/ 50872 h 54667"/>
                <a:gd name="connsiteX3" fmla="*/ 33733 w 60914"/>
                <a:gd name="connsiteY3" fmla="*/ 0 h 54667"/>
              </a:gdLst>
              <a:ahLst/>
              <a:cxnLst>
                <a:cxn ang="0">
                  <a:pos x="connsiteX0" y="connsiteY0"/>
                </a:cxn>
                <a:cxn ang="0">
                  <a:pos x="connsiteX1" y="connsiteY1"/>
                </a:cxn>
                <a:cxn ang="0">
                  <a:pos x="connsiteX2" y="connsiteY2"/>
                </a:cxn>
                <a:cxn ang="0">
                  <a:pos x="connsiteX3" y="connsiteY3"/>
                </a:cxn>
              </a:cxnLst>
              <a:rect l="l" t="t" r="r" b="b"/>
              <a:pathLst>
                <a:path w="60914" h="54667">
                  <a:moveTo>
                    <a:pt x="33733" y="0"/>
                  </a:moveTo>
                  <a:lnTo>
                    <a:pt x="60915" y="54668"/>
                  </a:lnTo>
                  <a:lnTo>
                    <a:pt x="0" y="50872"/>
                  </a:lnTo>
                  <a:lnTo>
                    <a:pt x="33733"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4" name="Graphic 2442">
            <a:extLst>
              <a:ext uri="{FF2B5EF4-FFF2-40B4-BE49-F238E27FC236}">
                <a16:creationId xmlns:a16="http://schemas.microsoft.com/office/drawing/2014/main" id="{733A77EC-BE23-6CCA-5F97-F28FA344784C}"/>
              </a:ext>
            </a:extLst>
          </p:cNvPr>
          <p:cNvGrpSpPr/>
          <p:nvPr/>
        </p:nvGrpSpPr>
        <p:grpSpPr>
          <a:xfrm>
            <a:off x="5066742" y="3139242"/>
            <a:ext cx="88671" cy="165411"/>
            <a:chOff x="8633512" y="5226050"/>
            <a:chExt cx="88524" cy="165139"/>
          </a:xfrm>
          <a:solidFill>
            <a:srgbClr val="A21383"/>
          </a:solidFill>
        </p:grpSpPr>
        <p:sp>
          <p:nvSpPr>
            <p:cNvPr id="2483" name="Freeform 2464">
              <a:extLst>
                <a:ext uri="{FF2B5EF4-FFF2-40B4-BE49-F238E27FC236}">
                  <a16:creationId xmlns:a16="http://schemas.microsoft.com/office/drawing/2014/main" id="{0E9C77F4-E566-9E35-FEF5-7C5CBDD503E1}"/>
                </a:ext>
              </a:extLst>
            </p:cNvPr>
            <p:cNvSpPr/>
            <p:nvPr/>
          </p:nvSpPr>
          <p:spPr>
            <a:xfrm>
              <a:off x="8677725" y="5226050"/>
              <a:ext cx="6122" cy="126844"/>
            </a:xfrm>
            <a:custGeom>
              <a:avLst/>
              <a:gdLst>
                <a:gd name="connsiteX0" fmla="*/ 0 w 6122"/>
                <a:gd name="connsiteY0" fmla="*/ 126844 h 126843"/>
                <a:gd name="connsiteX1" fmla="*/ 0 w 6122"/>
                <a:gd name="connsiteY1" fmla="*/ 0 h 126843"/>
              </a:gdLst>
              <a:ahLst/>
              <a:cxnLst>
                <a:cxn ang="0">
                  <a:pos x="connsiteX0" y="connsiteY0"/>
                </a:cxn>
                <a:cxn ang="0">
                  <a:pos x="connsiteX1" y="connsiteY1"/>
                </a:cxn>
              </a:cxnLst>
              <a:rect l="l" t="t" r="r" b="b"/>
              <a:pathLst>
                <a:path w="6122" h="126843">
                  <a:moveTo>
                    <a:pt x="0" y="126844"/>
                  </a:moveTo>
                  <a:lnTo>
                    <a:pt x="0" y="0"/>
                  </a:lnTo>
                </a:path>
              </a:pathLst>
            </a:custGeom>
            <a:ln w="444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4" name="Freeform 2465">
              <a:extLst>
                <a:ext uri="{FF2B5EF4-FFF2-40B4-BE49-F238E27FC236}">
                  <a16:creationId xmlns:a16="http://schemas.microsoft.com/office/drawing/2014/main" id="{6FDD8C30-BB7D-544E-11C3-B2130FA76F61}"/>
                </a:ext>
              </a:extLst>
            </p:cNvPr>
            <p:cNvSpPr/>
            <p:nvPr/>
          </p:nvSpPr>
          <p:spPr>
            <a:xfrm>
              <a:off x="8633512" y="5346929"/>
              <a:ext cx="88524" cy="44260"/>
            </a:xfrm>
            <a:custGeom>
              <a:avLst/>
              <a:gdLst>
                <a:gd name="connsiteX0" fmla="*/ 0 w 88524"/>
                <a:gd name="connsiteY0" fmla="*/ 0 h 44260"/>
                <a:gd name="connsiteX1" fmla="*/ 88525 w 88524"/>
                <a:gd name="connsiteY1" fmla="*/ 0 h 44260"/>
                <a:gd name="connsiteX2" fmla="*/ 44262 w 88524"/>
                <a:gd name="connsiteY2" fmla="*/ 44261 h 44260"/>
                <a:gd name="connsiteX3" fmla="*/ 0 w 88524"/>
                <a:gd name="connsiteY3" fmla="*/ 0 h 44260"/>
              </a:gdLst>
              <a:ahLst/>
              <a:cxnLst>
                <a:cxn ang="0">
                  <a:pos x="connsiteX0" y="connsiteY0"/>
                </a:cxn>
                <a:cxn ang="0">
                  <a:pos x="connsiteX1" y="connsiteY1"/>
                </a:cxn>
                <a:cxn ang="0">
                  <a:pos x="connsiteX2" y="connsiteY2"/>
                </a:cxn>
                <a:cxn ang="0">
                  <a:pos x="connsiteX3" y="connsiteY3"/>
                </a:cxn>
              </a:cxnLst>
              <a:rect l="l" t="t" r="r" b="b"/>
              <a:pathLst>
                <a:path w="88524" h="44260">
                  <a:moveTo>
                    <a:pt x="0" y="0"/>
                  </a:moveTo>
                  <a:lnTo>
                    <a:pt x="88525" y="0"/>
                  </a:lnTo>
                  <a:lnTo>
                    <a:pt x="44262" y="44261"/>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5" name="Graphic 2442">
            <a:extLst>
              <a:ext uri="{FF2B5EF4-FFF2-40B4-BE49-F238E27FC236}">
                <a16:creationId xmlns:a16="http://schemas.microsoft.com/office/drawing/2014/main" id="{B0F86DCB-B5CE-1009-0DB4-4FD48BE58239}"/>
              </a:ext>
            </a:extLst>
          </p:cNvPr>
          <p:cNvGrpSpPr/>
          <p:nvPr/>
        </p:nvGrpSpPr>
        <p:grpSpPr>
          <a:xfrm>
            <a:off x="7996110" y="3697949"/>
            <a:ext cx="236051" cy="639113"/>
            <a:chOff x="11812378" y="5783858"/>
            <a:chExt cx="235661" cy="638063"/>
          </a:xfrm>
        </p:grpSpPr>
        <p:sp>
          <p:nvSpPr>
            <p:cNvPr id="2481" name="Freeform 2473">
              <a:extLst>
                <a:ext uri="{FF2B5EF4-FFF2-40B4-BE49-F238E27FC236}">
                  <a16:creationId xmlns:a16="http://schemas.microsoft.com/office/drawing/2014/main" id="{EFF0DC84-22BE-F7E4-7246-847A8B43DBB2}"/>
                </a:ext>
              </a:extLst>
            </p:cNvPr>
            <p:cNvSpPr/>
            <p:nvPr/>
          </p:nvSpPr>
          <p:spPr>
            <a:xfrm>
              <a:off x="11812378" y="5814083"/>
              <a:ext cx="203680" cy="607838"/>
            </a:xfrm>
            <a:custGeom>
              <a:avLst/>
              <a:gdLst>
                <a:gd name="connsiteX0" fmla="*/ 203682 w 203681"/>
                <a:gd name="connsiteY0" fmla="*/ 0 h 607834"/>
                <a:gd name="connsiteX1" fmla="*/ 0 w 203681"/>
                <a:gd name="connsiteY1" fmla="*/ 192164 h 607834"/>
                <a:gd name="connsiteX2" fmla="*/ 0 w 203681"/>
                <a:gd name="connsiteY2" fmla="*/ 607835 h 607834"/>
              </a:gdLst>
              <a:ahLst/>
              <a:cxnLst>
                <a:cxn ang="0">
                  <a:pos x="connsiteX0" y="connsiteY0"/>
                </a:cxn>
                <a:cxn ang="0">
                  <a:pos x="connsiteX1" y="connsiteY1"/>
                </a:cxn>
                <a:cxn ang="0">
                  <a:pos x="connsiteX2" y="connsiteY2"/>
                </a:cxn>
              </a:cxnLst>
              <a:rect l="l" t="t" r="r" b="b"/>
              <a:pathLst>
                <a:path w="203681" h="607834">
                  <a:moveTo>
                    <a:pt x="203682" y="0"/>
                  </a:moveTo>
                  <a:lnTo>
                    <a:pt x="0" y="192164"/>
                  </a:lnTo>
                  <a:lnTo>
                    <a:pt x="0" y="607835"/>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2" name="Freeform 2474">
              <a:extLst>
                <a:ext uri="{FF2B5EF4-FFF2-40B4-BE49-F238E27FC236}">
                  <a16:creationId xmlns:a16="http://schemas.microsoft.com/office/drawing/2014/main" id="{6BE49460-6BE9-C63A-F74B-719427BAF837}"/>
                </a:ext>
              </a:extLst>
            </p:cNvPr>
            <p:cNvSpPr/>
            <p:nvPr/>
          </p:nvSpPr>
          <p:spPr>
            <a:xfrm>
              <a:off x="11988656" y="5783858"/>
              <a:ext cx="59383" cy="58463"/>
            </a:xfrm>
            <a:custGeom>
              <a:avLst/>
              <a:gdLst>
                <a:gd name="connsiteX0" fmla="*/ 0 w 59383"/>
                <a:gd name="connsiteY0" fmla="*/ 14080 h 58463"/>
                <a:gd name="connsiteX1" fmla="*/ 59384 w 59383"/>
                <a:gd name="connsiteY1" fmla="*/ 0 h 58463"/>
                <a:gd name="connsiteX2" fmla="*/ 41875 w 59383"/>
                <a:gd name="connsiteY2" fmla="*/ 58463 h 58463"/>
                <a:gd name="connsiteX3" fmla="*/ 0 w 59383"/>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3" h="58463">
                  <a:moveTo>
                    <a:pt x="0" y="14080"/>
                  </a:moveTo>
                  <a:lnTo>
                    <a:pt x="59384"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6" name="Graphic 2442">
            <a:extLst>
              <a:ext uri="{FF2B5EF4-FFF2-40B4-BE49-F238E27FC236}">
                <a16:creationId xmlns:a16="http://schemas.microsoft.com/office/drawing/2014/main" id="{08821CDF-EDBC-2017-79C0-07AB19639924}"/>
              </a:ext>
            </a:extLst>
          </p:cNvPr>
          <p:cNvGrpSpPr/>
          <p:nvPr/>
        </p:nvGrpSpPr>
        <p:grpSpPr>
          <a:xfrm>
            <a:off x="8730274" y="3155882"/>
            <a:ext cx="163341" cy="154090"/>
            <a:chOff x="12462647" y="5280128"/>
            <a:chExt cx="163072" cy="153837"/>
          </a:xfrm>
          <a:solidFill>
            <a:srgbClr val="A21383"/>
          </a:solidFill>
        </p:grpSpPr>
        <p:sp>
          <p:nvSpPr>
            <p:cNvPr id="2479" name="Freeform 2476">
              <a:extLst>
                <a:ext uri="{FF2B5EF4-FFF2-40B4-BE49-F238E27FC236}">
                  <a16:creationId xmlns:a16="http://schemas.microsoft.com/office/drawing/2014/main" id="{313165CA-A6E5-DDD0-07A6-0E76A0603555}"/>
                </a:ext>
              </a:extLst>
            </p:cNvPr>
            <p:cNvSpPr/>
            <p:nvPr/>
          </p:nvSpPr>
          <p:spPr>
            <a:xfrm>
              <a:off x="12462647" y="5310304"/>
              <a:ext cx="131073" cy="123661"/>
            </a:xfrm>
            <a:custGeom>
              <a:avLst/>
              <a:gdLst>
                <a:gd name="connsiteX0" fmla="*/ 131073 w 131073"/>
                <a:gd name="connsiteY0" fmla="*/ 0 h 123660"/>
                <a:gd name="connsiteX1" fmla="*/ 0 w 131073"/>
                <a:gd name="connsiteY1" fmla="*/ 123661 h 123660"/>
              </a:gdLst>
              <a:ahLst/>
              <a:cxnLst>
                <a:cxn ang="0">
                  <a:pos x="connsiteX0" y="connsiteY0"/>
                </a:cxn>
                <a:cxn ang="0">
                  <a:pos x="connsiteX1" y="connsiteY1"/>
                </a:cxn>
              </a:cxnLst>
              <a:rect l="l" t="t" r="r" b="b"/>
              <a:pathLst>
                <a:path w="131073" h="123660">
                  <a:moveTo>
                    <a:pt x="131073" y="0"/>
                  </a:moveTo>
                  <a:lnTo>
                    <a:pt x="0" y="123661"/>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0" name="Freeform 2477">
              <a:extLst>
                <a:ext uri="{FF2B5EF4-FFF2-40B4-BE49-F238E27FC236}">
                  <a16:creationId xmlns:a16="http://schemas.microsoft.com/office/drawing/2014/main" id="{1F025361-FC01-FAA6-5713-424C1FEFB89D}"/>
                </a:ext>
              </a:extLst>
            </p:cNvPr>
            <p:cNvSpPr/>
            <p:nvPr/>
          </p:nvSpPr>
          <p:spPr>
            <a:xfrm>
              <a:off x="12566335" y="5280128"/>
              <a:ext cx="59384" cy="58463"/>
            </a:xfrm>
            <a:custGeom>
              <a:avLst/>
              <a:gdLst>
                <a:gd name="connsiteX0" fmla="*/ 0 w 59384"/>
                <a:gd name="connsiteY0" fmla="*/ 14080 h 58463"/>
                <a:gd name="connsiteX1" fmla="*/ 59385 w 59384"/>
                <a:gd name="connsiteY1" fmla="*/ 0 h 58463"/>
                <a:gd name="connsiteX2" fmla="*/ 41875 w 59384"/>
                <a:gd name="connsiteY2" fmla="*/ 58463 h 58463"/>
                <a:gd name="connsiteX3" fmla="*/ 0 w 59384"/>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4" h="58463">
                  <a:moveTo>
                    <a:pt x="0" y="14080"/>
                  </a:moveTo>
                  <a:lnTo>
                    <a:pt x="59385"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7" name="Graphic 2442">
            <a:extLst>
              <a:ext uri="{FF2B5EF4-FFF2-40B4-BE49-F238E27FC236}">
                <a16:creationId xmlns:a16="http://schemas.microsoft.com/office/drawing/2014/main" id="{0053F936-EE15-A7B3-1345-6B0A2EB06555}"/>
              </a:ext>
            </a:extLst>
          </p:cNvPr>
          <p:cNvGrpSpPr/>
          <p:nvPr/>
        </p:nvGrpSpPr>
        <p:grpSpPr>
          <a:xfrm>
            <a:off x="8058556" y="3763657"/>
            <a:ext cx="248342" cy="573377"/>
            <a:chOff x="11874675" y="5849441"/>
            <a:chExt cx="247931" cy="572433"/>
          </a:xfrm>
        </p:grpSpPr>
        <p:sp>
          <p:nvSpPr>
            <p:cNvPr id="2477" name="Freeform 2479">
              <a:extLst>
                <a:ext uri="{FF2B5EF4-FFF2-40B4-BE49-F238E27FC236}">
                  <a16:creationId xmlns:a16="http://schemas.microsoft.com/office/drawing/2014/main" id="{661C7D19-7145-59E4-B28B-FAF003371BED}"/>
                </a:ext>
              </a:extLst>
            </p:cNvPr>
            <p:cNvSpPr/>
            <p:nvPr/>
          </p:nvSpPr>
          <p:spPr>
            <a:xfrm>
              <a:off x="11905090" y="5849441"/>
              <a:ext cx="217516" cy="528559"/>
            </a:xfrm>
            <a:custGeom>
              <a:avLst/>
              <a:gdLst>
                <a:gd name="connsiteX0" fmla="*/ 217518 w 217517"/>
                <a:gd name="connsiteY0" fmla="*/ 0 h 528557"/>
                <a:gd name="connsiteX1" fmla="*/ 0 w 217517"/>
                <a:gd name="connsiteY1" fmla="*/ 205203 h 528557"/>
                <a:gd name="connsiteX2" fmla="*/ 0 w 217517"/>
                <a:gd name="connsiteY2" fmla="*/ 528557 h 528557"/>
              </a:gdLst>
              <a:ahLst/>
              <a:cxnLst>
                <a:cxn ang="0">
                  <a:pos x="connsiteX0" y="connsiteY0"/>
                </a:cxn>
                <a:cxn ang="0">
                  <a:pos x="connsiteX1" y="connsiteY1"/>
                </a:cxn>
                <a:cxn ang="0">
                  <a:pos x="connsiteX2" y="connsiteY2"/>
                </a:cxn>
              </a:cxnLst>
              <a:rect l="l" t="t" r="r" b="b"/>
              <a:pathLst>
                <a:path w="217517" h="528557">
                  <a:moveTo>
                    <a:pt x="217518" y="0"/>
                  </a:moveTo>
                  <a:lnTo>
                    <a:pt x="0" y="205203"/>
                  </a:lnTo>
                  <a:lnTo>
                    <a:pt x="0" y="528557"/>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8" name="Freeform 2480">
              <a:extLst>
                <a:ext uri="{FF2B5EF4-FFF2-40B4-BE49-F238E27FC236}">
                  <a16:creationId xmlns:a16="http://schemas.microsoft.com/office/drawing/2014/main" id="{58023FD1-16E1-0747-6BDF-8FD233B0C70A}"/>
                </a:ext>
              </a:extLst>
            </p:cNvPr>
            <p:cNvSpPr/>
            <p:nvPr/>
          </p:nvSpPr>
          <p:spPr>
            <a:xfrm>
              <a:off x="11874675" y="6369044"/>
              <a:ext cx="61036" cy="52830"/>
            </a:xfrm>
            <a:custGeom>
              <a:avLst/>
              <a:gdLst>
                <a:gd name="connsiteX0" fmla="*/ 0 w 61036"/>
                <a:gd name="connsiteY0" fmla="*/ 0 h 52830"/>
                <a:gd name="connsiteX1" fmla="*/ 30488 w 61036"/>
                <a:gd name="connsiteY1" fmla="*/ 52831 h 52830"/>
                <a:gd name="connsiteX2" fmla="*/ 61037 w 61036"/>
                <a:gd name="connsiteY2" fmla="*/ 0 h 52830"/>
                <a:gd name="connsiteX3" fmla="*/ 0 w 61036"/>
                <a:gd name="connsiteY3" fmla="*/ 0 h 52830"/>
              </a:gdLst>
              <a:ahLst/>
              <a:cxnLst>
                <a:cxn ang="0">
                  <a:pos x="connsiteX0" y="connsiteY0"/>
                </a:cxn>
                <a:cxn ang="0">
                  <a:pos x="connsiteX1" y="connsiteY1"/>
                </a:cxn>
                <a:cxn ang="0">
                  <a:pos x="connsiteX2" y="connsiteY2"/>
                </a:cxn>
                <a:cxn ang="0">
                  <a:pos x="connsiteX3" y="connsiteY3"/>
                </a:cxn>
              </a:cxnLst>
              <a:rect l="l" t="t" r="r" b="b"/>
              <a:pathLst>
                <a:path w="61036" h="52830">
                  <a:moveTo>
                    <a:pt x="0" y="0"/>
                  </a:moveTo>
                  <a:lnTo>
                    <a:pt x="30488" y="52831"/>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8" name="Group 177">
            <a:extLst>
              <a:ext uri="{FF2B5EF4-FFF2-40B4-BE49-F238E27FC236}">
                <a16:creationId xmlns:a16="http://schemas.microsoft.com/office/drawing/2014/main" id="{FDF02F01-796B-6C04-819F-F0E7A359B1B7}"/>
              </a:ext>
            </a:extLst>
          </p:cNvPr>
          <p:cNvGrpSpPr/>
          <p:nvPr/>
        </p:nvGrpSpPr>
        <p:grpSpPr>
          <a:xfrm>
            <a:off x="5387652" y="2303815"/>
            <a:ext cx="678650" cy="1047275"/>
            <a:chOff x="5298937" y="2308102"/>
            <a:chExt cx="678636" cy="1091509"/>
          </a:xfrm>
        </p:grpSpPr>
        <p:sp>
          <p:nvSpPr>
            <p:cNvPr id="2475" name="Freeform 2458">
              <a:extLst>
                <a:ext uri="{FF2B5EF4-FFF2-40B4-BE49-F238E27FC236}">
                  <a16:creationId xmlns:a16="http://schemas.microsoft.com/office/drawing/2014/main" id="{B41BBBE3-8C96-F5DE-69B9-99A147E3695D}"/>
                </a:ext>
              </a:extLst>
            </p:cNvPr>
            <p:cNvSpPr/>
            <p:nvPr/>
          </p:nvSpPr>
          <p:spPr>
            <a:xfrm>
              <a:off x="5298937" y="2352119"/>
              <a:ext cx="648098" cy="1047492"/>
            </a:xfrm>
            <a:custGeom>
              <a:avLst/>
              <a:gdLst>
                <a:gd name="connsiteX0" fmla="*/ 647042 w 647042"/>
                <a:gd name="connsiteY0" fmla="*/ 0 h 1045789"/>
                <a:gd name="connsiteX1" fmla="*/ 647042 w 647042"/>
                <a:gd name="connsiteY1" fmla="*/ 618854 h 1045789"/>
                <a:gd name="connsiteX2" fmla="*/ 0 w 647042"/>
                <a:gd name="connsiteY2" fmla="*/ 1045789 h 1045789"/>
              </a:gdLst>
              <a:ahLst/>
              <a:cxnLst>
                <a:cxn ang="0">
                  <a:pos x="connsiteX0" y="connsiteY0"/>
                </a:cxn>
                <a:cxn ang="0">
                  <a:pos x="connsiteX1" y="connsiteY1"/>
                </a:cxn>
                <a:cxn ang="0">
                  <a:pos x="connsiteX2" y="connsiteY2"/>
                </a:cxn>
              </a:cxnLst>
              <a:rect l="l" t="t" r="r" b="b"/>
              <a:pathLst>
                <a:path w="647042" h="1045789">
                  <a:moveTo>
                    <a:pt x="647042" y="0"/>
                  </a:moveTo>
                  <a:lnTo>
                    <a:pt x="647042" y="618854"/>
                  </a:lnTo>
                  <a:lnTo>
                    <a:pt x="0"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6" name="Freeform 2459">
              <a:extLst>
                <a:ext uri="{FF2B5EF4-FFF2-40B4-BE49-F238E27FC236}">
                  <a16:creationId xmlns:a16="http://schemas.microsoft.com/office/drawing/2014/main" id="{3EE6EF8D-2F7E-5E9F-532B-D6CDCDD8DD2E}"/>
                </a:ext>
              </a:extLst>
            </p:cNvPr>
            <p:cNvSpPr/>
            <p:nvPr/>
          </p:nvSpPr>
          <p:spPr>
            <a:xfrm>
              <a:off x="5916436" y="2308102"/>
              <a:ext cx="61137" cy="52978"/>
            </a:xfrm>
            <a:custGeom>
              <a:avLst/>
              <a:gdLst>
                <a:gd name="connsiteX0" fmla="*/ 0 w 61037"/>
                <a:gd name="connsiteY0" fmla="*/ 52893 h 52892"/>
                <a:gd name="connsiteX1" fmla="*/ 30549 w 61037"/>
                <a:gd name="connsiteY1" fmla="*/ 0 h 52892"/>
                <a:gd name="connsiteX2" fmla="*/ 61037 w 61037"/>
                <a:gd name="connsiteY2" fmla="*/ 52893 h 52892"/>
                <a:gd name="connsiteX3" fmla="*/ 0 w 61037"/>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37" h="52892">
                  <a:moveTo>
                    <a:pt x="0" y="52893"/>
                  </a:moveTo>
                  <a:lnTo>
                    <a:pt x="30549" y="0"/>
                  </a:lnTo>
                  <a:lnTo>
                    <a:pt x="61037"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9" name="Group 178">
            <a:extLst>
              <a:ext uri="{FF2B5EF4-FFF2-40B4-BE49-F238E27FC236}">
                <a16:creationId xmlns:a16="http://schemas.microsoft.com/office/drawing/2014/main" id="{6176435A-8804-F2A4-7B66-09B41F298EFC}"/>
              </a:ext>
            </a:extLst>
          </p:cNvPr>
          <p:cNvGrpSpPr/>
          <p:nvPr/>
        </p:nvGrpSpPr>
        <p:grpSpPr>
          <a:xfrm>
            <a:off x="6172715" y="2303812"/>
            <a:ext cx="678711" cy="1047278"/>
            <a:chOff x="5999036" y="2308102"/>
            <a:chExt cx="678697" cy="1091512"/>
          </a:xfrm>
        </p:grpSpPr>
        <p:sp>
          <p:nvSpPr>
            <p:cNvPr id="2473" name="Freeform 2482">
              <a:extLst>
                <a:ext uri="{FF2B5EF4-FFF2-40B4-BE49-F238E27FC236}">
                  <a16:creationId xmlns:a16="http://schemas.microsoft.com/office/drawing/2014/main" id="{64BE081A-74FB-A23C-DD7F-DAB2D18B4B4F}"/>
                </a:ext>
              </a:extLst>
            </p:cNvPr>
            <p:cNvSpPr/>
            <p:nvPr/>
          </p:nvSpPr>
          <p:spPr>
            <a:xfrm>
              <a:off x="6029635" y="2352121"/>
              <a:ext cx="648098" cy="1047493"/>
            </a:xfrm>
            <a:custGeom>
              <a:avLst/>
              <a:gdLst>
                <a:gd name="connsiteX0" fmla="*/ 0 w 647042"/>
                <a:gd name="connsiteY0" fmla="*/ 0 h 1045789"/>
                <a:gd name="connsiteX1" fmla="*/ 0 w 647042"/>
                <a:gd name="connsiteY1" fmla="*/ 618854 h 1045789"/>
                <a:gd name="connsiteX2" fmla="*/ 647042 w 647042"/>
                <a:gd name="connsiteY2" fmla="*/ 1045789 h 1045789"/>
              </a:gdLst>
              <a:ahLst/>
              <a:cxnLst>
                <a:cxn ang="0">
                  <a:pos x="connsiteX0" y="connsiteY0"/>
                </a:cxn>
                <a:cxn ang="0">
                  <a:pos x="connsiteX1" y="connsiteY1"/>
                </a:cxn>
                <a:cxn ang="0">
                  <a:pos x="connsiteX2" y="connsiteY2"/>
                </a:cxn>
              </a:cxnLst>
              <a:rect l="l" t="t" r="r" b="b"/>
              <a:pathLst>
                <a:path w="647042" h="1045789">
                  <a:moveTo>
                    <a:pt x="0" y="0"/>
                  </a:moveTo>
                  <a:lnTo>
                    <a:pt x="0" y="618854"/>
                  </a:lnTo>
                  <a:lnTo>
                    <a:pt x="647042"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4" name="Freeform 2483">
              <a:extLst>
                <a:ext uri="{FF2B5EF4-FFF2-40B4-BE49-F238E27FC236}">
                  <a16:creationId xmlns:a16="http://schemas.microsoft.com/office/drawing/2014/main" id="{169AEC75-0E67-D38E-0550-D7F1A5FCF3B3}"/>
                </a:ext>
              </a:extLst>
            </p:cNvPr>
            <p:cNvSpPr/>
            <p:nvPr/>
          </p:nvSpPr>
          <p:spPr>
            <a:xfrm>
              <a:off x="5999036" y="2308102"/>
              <a:ext cx="61198" cy="52978"/>
            </a:xfrm>
            <a:custGeom>
              <a:avLst/>
              <a:gdLst>
                <a:gd name="connsiteX0" fmla="*/ 0 w 61098"/>
                <a:gd name="connsiteY0" fmla="*/ 52893 h 52892"/>
                <a:gd name="connsiteX1" fmla="*/ 30549 w 61098"/>
                <a:gd name="connsiteY1" fmla="*/ 0 h 52892"/>
                <a:gd name="connsiteX2" fmla="*/ 61098 w 61098"/>
                <a:gd name="connsiteY2" fmla="*/ 52893 h 52892"/>
                <a:gd name="connsiteX3" fmla="*/ 0 w 61098"/>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98" h="52892">
                  <a:moveTo>
                    <a:pt x="0" y="52893"/>
                  </a:moveTo>
                  <a:lnTo>
                    <a:pt x="30549" y="0"/>
                  </a:lnTo>
                  <a:lnTo>
                    <a:pt x="61098"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80" name="Graphic 2442">
            <a:extLst>
              <a:ext uri="{FF2B5EF4-FFF2-40B4-BE49-F238E27FC236}">
                <a16:creationId xmlns:a16="http://schemas.microsoft.com/office/drawing/2014/main" id="{FDCDEF54-B447-BD05-9EC5-3E175D3060F6}"/>
              </a:ext>
            </a:extLst>
          </p:cNvPr>
          <p:cNvGrpSpPr/>
          <p:nvPr/>
        </p:nvGrpSpPr>
        <p:grpSpPr>
          <a:xfrm>
            <a:off x="6587008" y="3549028"/>
            <a:ext cx="307965" cy="204233"/>
            <a:chOff x="10066567" y="5635163"/>
            <a:chExt cx="307459" cy="203897"/>
          </a:xfrm>
          <a:solidFill>
            <a:srgbClr val="A21383"/>
          </a:solidFill>
        </p:grpSpPr>
        <p:sp>
          <p:nvSpPr>
            <p:cNvPr id="2471" name="Freeform 2485">
              <a:extLst>
                <a:ext uri="{FF2B5EF4-FFF2-40B4-BE49-F238E27FC236}">
                  <a16:creationId xmlns:a16="http://schemas.microsoft.com/office/drawing/2014/main" id="{F0BE0C36-2CB9-C6C8-5A23-C1346BADA524}"/>
                </a:ext>
              </a:extLst>
            </p:cNvPr>
            <p:cNvSpPr/>
            <p:nvPr/>
          </p:nvSpPr>
          <p:spPr>
            <a:xfrm>
              <a:off x="10103245" y="5635163"/>
              <a:ext cx="270781" cy="179614"/>
            </a:xfrm>
            <a:custGeom>
              <a:avLst/>
              <a:gdLst>
                <a:gd name="connsiteX0" fmla="*/ 0 w 270779"/>
                <a:gd name="connsiteY0" fmla="*/ 179614 h 179613"/>
                <a:gd name="connsiteX1" fmla="*/ 270779 w 270779"/>
                <a:gd name="connsiteY1" fmla="*/ 0 h 179613"/>
              </a:gdLst>
              <a:ahLst/>
              <a:cxnLst>
                <a:cxn ang="0">
                  <a:pos x="connsiteX0" y="connsiteY0"/>
                </a:cxn>
                <a:cxn ang="0">
                  <a:pos x="connsiteX1" y="connsiteY1"/>
                </a:cxn>
              </a:cxnLst>
              <a:rect l="l" t="t" r="r" b="b"/>
              <a:pathLst>
                <a:path w="270779" h="179613">
                  <a:moveTo>
                    <a:pt x="0" y="179614"/>
                  </a:moveTo>
                  <a:lnTo>
                    <a:pt x="270779"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2" name="Freeform 2486">
              <a:extLst>
                <a:ext uri="{FF2B5EF4-FFF2-40B4-BE49-F238E27FC236}">
                  <a16:creationId xmlns:a16="http://schemas.microsoft.com/office/drawing/2014/main" id="{D1B79517-7838-2FD3-D882-6A49D606F5D4}"/>
                </a:ext>
              </a:extLst>
            </p:cNvPr>
            <p:cNvSpPr/>
            <p:nvPr/>
          </p:nvSpPr>
          <p:spPr>
            <a:xfrm>
              <a:off x="10066567" y="5784393"/>
              <a:ext cx="60914" cy="54667"/>
            </a:xfrm>
            <a:custGeom>
              <a:avLst/>
              <a:gdLst>
                <a:gd name="connsiteX0" fmla="*/ 60914 w 60914"/>
                <a:gd name="connsiteY0" fmla="*/ 50872 h 54667"/>
                <a:gd name="connsiteX1" fmla="*/ 0 w 60914"/>
                <a:gd name="connsiteY1" fmla="*/ 54668 h 54667"/>
                <a:gd name="connsiteX2" fmla="*/ 27182 w 60914"/>
                <a:gd name="connsiteY2" fmla="*/ 0 h 54667"/>
                <a:gd name="connsiteX3" fmla="*/ 60914 w 60914"/>
                <a:gd name="connsiteY3" fmla="*/ 50872 h 54667"/>
              </a:gdLst>
              <a:ahLst/>
              <a:cxnLst>
                <a:cxn ang="0">
                  <a:pos x="connsiteX0" y="connsiteY0"/>
                </a:cxn>
                <a:cxn ang="0">
                  <a:pos x="connsiteX1" y="connsiteY1"/>
                </a:cxn>
                <a:cxn ang="0">
                  <a:pos x="connsiteX2" y="connsiteY2"/>
                </a:cxn>
                <a:cxn ang="0">
                  <a:pos x="connsiteX3" y="connsiteY3"/>
                </a:cxn>
              </a:cxnLst>
              <a:rect l="l" t="t" r="r" b="b"/>
              <a:pathLst>
                <a:path w="60914" h="54667">
                  <a:moveTo>
                    <a:pt x="60914" y="50872"/>
                  </a:moveTo>
                  <a:lnTo>
                    <a:pt x="0" y="54668"/>
                  </a:lnTo>
                  <a:lnTo>
                    <a:pt x="27182" y="0"/>
                  </a:lnTo>
                  <a:lnTo>
                    <a:pt x="60914" y="50872"/>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81" name="TextBox 180">
            <a:extLst>
              <a:ext uri="{FF2B5EF4-FFF2-40B4-BE49-F238E27FC236}">
                <a16:creationId xmlns:a16="http://schemas.microsoft.com/office/drawing/2014/main" id="{809116AD-6E9F-6FD5-9927-E6B48405B0CD}"/>
              </a:ext>
            </a:extLst>
          </p:cNvPr>
          <p:cNvSpPr txBox="1"/>
          <p:nvPr/>
        </p:nvSpPr>
        <p:spPr>
          <a:xfrm>
            <a:off x="2504755" y="4860657"/>
            <a:ext cx="265060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Allergic eosinophilic</a:t>
            </a:r>
          </a:p>
        </p:txBody>
      </p:sp>
      <p:sp>
        <p:nvSpPr>
          <p:cNvPr id="182" name="TextBox 181">
            <a:extLst>
              <a:ext uri="{FF2B5EF4-FFF2-40B4-BE49-F238E27FC236}">
                <a16:creationId xmlns:a16="http://schemas.microsoft.com/office/drawing/2014/main" id="{E44B29F9-2EF7-4DED-FD01-9CA070C55179}"/>
              </a:ext>
            </a:extLst>
          </p:cNvPr>
          <p:cNvSpPr txBox="1"/>
          <p:nvPr/>
        </p:nvSpPr>
        <p:spPr>
          <a:xfrm>
            <a:off x="5155363" y="4860657"/>
            <a:ext cx="263675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Non-allergic eosinophilic</a:t>
            </a:r>
          </a:p>
        </p:txBody>
      </p:sp>
      <p:sp>
        <p:nvSpPr>
          <p:cNvPr id="183" name="TextBox 182">
            <a:extLst>
              <a:ext uri="{FF2B5EF4-FFF2-40B4-BE49-F238E27FC236}">
                <a16:creationId xmlns:a16="http://schemas.microsoft.com/office/drawing/2014/main" id="{E9A5E1D5-A3AA-6A71-C0AC-BCC24474A9B3}"/>
              </a:ext>
            </a:extLst>
          </p:cNvPr>
          <p:cNvSpPr txBox="1"/>
          <p:nvPr/>
        </p:nvSpPr>
        <p:spPr>
          <a:xfrm>
            <a:off x="7880123" y="4866357"/>
            <a:ext cx="2662691" cy="1732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Beyond-T2 pathways</a:t>
            </a:r>
          </a:p>
        </p:txBody>
      </p:sp>
      <p:sp>
        <p:nvSpPr>
          <p:cNvPr id="2469" name="TextBox 2468">
            <a:extLst>
              <a:ext uri="{FF2B5EF4-FFF2-40B4-BE49-F238E27FC236}">
                <a16:creationId xmlns:a16="http://schemas.microsoft.com/office/drawing/2014/main" id="{9EBF4E53-5EFB-7536-AAFF-3F59CDD09D6D}"/>
              </a:ext>
            </a:extLst>
          </p:cNvPr>
          <p:cNvSpPr txBox="1"/>
          <p:nvPr/>
        </p:nvSpPr>
        <p:spPr>
          <a:xfrm>
            <a:off x="6309356" y="1149911"/>
            <a:ext cx="3959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Bacteria</a:t>
            </a:r>
          </a:p>
        </p:txBody>
      </p:sp>
      <p:sp>
        <p:nvSpPr>
          <p:cNvPr id="2467" name="TextBox 2466">
            <a:extLst>
              <a:ext uri="{FF2B5EF4-FFF2-40B4-BE49-F238E27FC236}">
                <a16:creationId xmlns:a16="http://schemas.microsoft.com/office/drawing/2014/main" id="{4BAA3476-1C1F-9A2B-CE2B-E9FDA2792114}"/>
              </a:ext>
            </a:extLst>
          </p:cNvPr>
          <p:cNvSpPr txBox="1"/>
          <p:nvPr/>
        </p:nvSpPr>
        <p:spPr>
          <a:xfrm>
            <a:off x="7197357" y="1149911"/>
            <a:ext cx="35266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Viruses</a:t>
            </a:r>
          </a:p>
        </p:txBody>
      </p:sp>
      <p:sp>
        <p:nvSpPr>
          <p:cNvPr id="2465" name="TextBox 2464">
            <a:extLst>
              <a:ext uri="{FF2B5EF4-FFF2-40B4-BE49-F238E27FC236}">
                <a16:creationId xmlns:a16="http://schemas.microsoft.com/office/drawing/2014/main" id="{F257B187-75FE-F665-E3DE-150BC546DE43}"/>
              </a:ext>
            </a:extLst>
          </p:cNvPr>
          <p:cNvSpPr txBox="1"/>
          <p:nvPr/>
        </p:nvSpPr>
        <p:spPr>
          <a:xfrm>
            <a:off x="7982392" y="1149911"/>
            <a:ext cx="32541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Smoke</a:t>
            </a:r>
          </a:p>
        </p:txBody>
      </p:sp>
      <p:sp>
        <p:nvSpPr>
          <p:cNvPr id="2439" name="TextBox 2438">
            <a:extLst>
              <a:ext uri="{FF2B5EF4-FFF2-40B4-BE49-F238E27FC236}">
                <a16:creationId xmlns:a16="http://schemas.microsoft.com/office/drawing/2014/main" id="{A294A3B6-C161-6B45-F7A0-591E58A86BCC}"/>
              </a:ext>
            </a:extLst>
          </p:cNvPr>
          <p:cNvSpPr txBox="1"/>
          <p:nvPr/>
        </p:nvSpPr>
        <p:spPr>
          <a:xfrm>
            <a:off x="6282005" y="2687682"/>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40" name="TextBox 2439">
            <a:extLst>
              <a:ext uri="{FF2B5EF4-FFF2-40B4-BE49-F238E27FC236}">
                <a16:creationId xmlns:a16="http://schemas.microsoft.com/office/drawing/2014/main" id="{5DB6AA45-744E-E441-40B2-F8611C74816C}"/>
              </a:ext>
            </a:extLst>
          </p:cNvPr>
          <p:cNvSpPr txBox="1"/>
          <p:nvPr/>
        </p:nvSpPr>
        <p:spPr>
          <a:xfrm>
            <a:off x="5736892" y="1332535"/>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63" name="TextBox 2462">
            <a:extLst>
              <a:ext uri="{FF2B5EF4-FFF2-40B4-BE49-F238E27FC236}">
                <a16:creationId xmlns:a16="http://schemas.microsoft.com/office/drawing/2014/main" id="{2F8B18E2-74F4-9753-691D-69524164E3ED}"/>
              </a:ext>
            </a:extLst>
          </p:cNvPr>
          <p:cNvSpPr txBox="1"/>
          <p:nvPr/>
        </p:nvSpPr>
        <p:spPr>
          <a:xfrm>
            <a:off x="8908915" y="1149911"/>
            <a:ext cx="437629"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Pollution</a:t>
            </a:r>
          </a:p>
        </p:txBody>
      </p:sp>
      <p:sp>
        <p:nvSpPr>
          <p:cNvPr id="2451" name="TextBox 2450">
            <a:extLst>
              <a:ext uri="{FF2B5EF4-FFF2-40B4-BE49-F238E27FC236}">
                <a16:creationId xmlns:a16="http://schemas.microsoft.com/office/drawing/2014/main" id="{5131B0C8-62AE-3D8F-45C0-18BFF23E3EAE}"/>
              </a:ext>
            </a:extLst>
          </p:cNvPr>
          <p:cNvSpPr txBox="1"/>
          <p:nvPr/>
        </p:nvSpPr>
        <p:spPr>
          <a:xfrm>
            <a:off x="1171124" y="1897703"/>
            <a:ext cx="520025" cy="21544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Airway</a:t>
            </a:r>
          </a:p>
        </p:txBody>
      </p:sp>
      <p:sp>
        <p:nvSpPr>
          <p:cNvPr id="2453" name="TextBox 2452">
            <a:extLst>
              <a:ext uri="{FF2B5EF4-FFF2-40B4-BE49-F238E27FC236}">
                <a16:creationId xmlns:a16="http://schemas.microsoft.com/office/drawing/2014/main" id="{CED43DE0-EB81-7F5F-0FFF-04C66F652355}"/>
              </a:ext>
            </a:extLst>
          </p:cNvPr>
          <p:cNvSpPr txBox="1"/>
          <p:nvPr/>
        </p:nvSpPr>
        <p:spPr>
          <a:xfrm>
            <a:off x="2362153" y="1149911"/>
            <a:ext cx="447247" cy="161586"/>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a:ea typeface="+mn-ea"/>
                <a:cs typeface="Calibri"/>
              </a:rPr>
              <a:t>Triggers</a:t>
            </a:r>
            <a:endPar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cxnSp>
        <p:nvCxnSpPr>
          <p:cNvPr id="49" name="Straight Arrow Connector 48">
            <a:extLst>
              <a:ext uri="{FF2B5EF4-FFF2-40B4-BE49-F238E27FC236}">
                <a16:creationId xmlns:a16="http://schemas.microsoft.com/office/drawing/2014/main" id="{7ABBD019-ED63-D397-8830-EA60769888AB}"/>
              </a:ext>
            </a:extLst>
          </p:cNvPr>
          <p:cNvCxnSpPr>
            <a:cxnSpLocks noChangeAspect="1"/>
          </p:cNvCxnSpPr>
          <p:nvPr/>
        </p:nvCxnSpPr>
        <p:spPr>
          <a:xfrm>
            <a:off x="5155363" y="3994327"/>
            <a:ext cx="564949" cy="37992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3E4E77F-E107-9A5D-C757-99214FE8E744}"/>
              </a:ext>
            </a:extLst>
          </p:cNvPr>
          <p:cNvCxnSpPr>
            <a:cxnSpLocks noChangeAspect="1"/>
          </p:cNvCxnSpPr>
          <p:nvPr/>
        </p:nvCxnSpPr>
        <p:spPr>
          <a:xfrm flipV="1">
            <a:off x="5160387" y="3702884"/>
            <a:ext cx="0" cy="3014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657DA3B-C120-31E3-677B-D83BE0772A71}"/>
              </a:ext>
            </a:extLst>
          </p:cNvPr>
          <p:cNvSpPr txBox="1">
            <a:spLocks noChangeAspect="1"/>
          </p:cNvSpPr>
          <p:nvPr/>
        </p:nvSpPr>
        <p:spPr>
          <a:xfrm>
            <a:off x="5208415" y="367741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2499" name="Rectangle: Rounded Corners 2498">
            <a:extLst>
              <a:ext uri="{FF2B5EF4-FFF2-40B4-BE49-F238E27FC236}">
                <a16:creationId xmlns:a16="http://schemas.microsoft.com/office/drawing/2014/main" id="{FE7C59F2-D15A-09A9-41BA-C2E9674BB4E0}"/>
              </a:ext>
            </a:extLst>
          </p:cNvPr>
          <p:cNvSpPr/>
          <p:nvPr/>
        </p:nvSpPr>
        <p:spPr>
          <a:xfrm>
            <a:off x="289410" y="1236664"/>
            <a:ext cx="1662769" cy="504000"/>
          </a:xfrm>
          <a:prstGeom prst="roundRect">
            <a:avLst>
              <a:gd name="adj" fmla="val 248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NZ" sz="900" b="1">
                <a:solidFill>
                  <a:schemeClr val="bg1"/>
                </a:solidFill>
              </a:rPr>
              <a:t>Click on the cells in the figure to find out more</a:t>
            </a:r>
            <a:endParaRPr lang="en-GB" sz="900" b="1">
              <a:solidFill>
                <a:schemeClr val="bg1"/>
              </a:solidFill>
            </a:endParaRPr>
          </a:p>
        </p:txBody>
      </p:sp>
      <p:sp>
        <p:nvSpPr>
          <p:cNvPr id="2501" name="Rectangle: Rounded Corners 2500">
            <a:hlinkClick r:id="" action="ppaction://noaction"/>
            <a:extLst>
              <a:ext uri="{FF2B5EF4-FFF2-40B4-BE49-F238E27FC236}">
                <a16:creationId xmlns:a16="http://schemas.microsoft.com/office/drawing/2014/main" id="{8BFB42A6-F557-8DC3-75AB-69692BA5927C}"/>
              </a:ext>
            </a:extLst>
          </p:cNvPr>
          <p:cNvSpPr/>
          <p:nvPr/>
        </p:nvSpPr>
        <p:spPr>
          <a:xfrm>
            <a:off x="10392760" y="3109692"/>
            <a:ext cx="1578484" cy="564754"/>
          </a:xfrm>
          <a:prstGeom prst="roundRect">
            <a:avLst>
              <a:gd name="adj" fmla="val 24856"/>
            </a:avLst>
          </a:prstGeom>
          <a:solidFill>
            <a:srgbClr val="59099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algn="ctr"/>
            <a:r>
              <a:rPr lang="en-NZ" sz="900" b="1">
                <a:solidFill>
                  <a:schemeClr val="bg1"/>
                </a:solidFill>
              </a:rPr>
              <a:t>Click here </a:t>
            </a:r>
            <a:r>
              <a:rPr lang="en-NZ" sz="900">
                <a:solidFill>
                  <a:schemeClr val="bg1"/>
                </a:solidFill>
              </a:rPr>
              <a:t>to find </a:t>
            </a:r>
            <a:br>
              <a:rPr lang="en-NZ" sz="900">
                <a:solidFill>
                  <a:schemeClr val="bg1"/>
                </a:solidFill>
              </a:rPr>
            </a:br>
            <a:r>
              <a:rPr lang="en-NZ" sz="900">
                <a:solidFill>
                  <a:schemeClr val="bg1"/>
                </a:solidFill>
              </a:rPr>
              <a:t>out more about innate and adaptive immunity</a:t>
            </a:r>
            <a:endParaRPr lang="en-GB" sz="900"/>
          </a:p>
        </p:txBody>
      </p:sp>
      <p:pic>
        <p:nvPicPr>
          <p:cNvPr id="2503" name="Graphic 5">
            <a:hlinkClick r:id="" action="ppaction://noaction"/>
            <a:extLst>
              <a:ext uri="{FF2B5EF4-FFF2-40B4-BE49-F238E27FC236}">
                <a16:creationId xmlns:a16="http://schemas.microsoft.com/office/drawing/2014/main" id="{B1656712-04AB-C79F-EBFB-FF3715A719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467278" y="3261888"/>
            <a:ext cx="288000" cy="288000"/>
          </a:xfrm>
          <a:prstGeom prst="rect">
            <a:avLst/>
          </a:prstGeom>
        </p:spPr>
      </p:pic>
      <p:pic>
        <p:nvPicPr>
          <p:cNvPr id="2510" name="Graphic 5">
            <a:hlinkClick r:id="" action="ppaction://noaction"/>
            <a:extLst>
              <a:ext uri="{FF2B5EF4-FFF2-40B4-BE49-F238E27FC236}">
                <a16:creationId xmlns:a16="http://schemas.microsoft.com/office/drawing/2014/main" id="{484B0542-B795-712B-8413-967B88CC0D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579827" y="1377673"/>
            <a:ext cx="288000" cy="288000"/>
          </a:xfrm>
          <a:prstGeom prst="rect">
            <a:avLst/>
          </a:prstGeom>
        </p:spPr>
      </p:pic>
      <p:sp>
        <p:nvSpPr>
          <p:cNvPr id="2511" name="Rectangle 2510">
            <a:extLst>
              <a:ext uri="{FF2B5EF4-FFF2-40B4-BE49-F238E27FC236}">
                <a16:creationId xmlns:a16="http://schemas.microsoft.com/office/drawing/2014/main" id="{C30F6D5E-DEA3-075C-D654-468BC0BCA43D}"/>
              </a:ext>
            </a:extLst>
          </p:cNvPr>
          <p:cNvSpPr/>
          <p:nvPr/>
        </p:nvSpPr>
        <p:spPr>
          <a:xfrm>
            <a:off x="486231" y="3099599"/>
            <a:ext cx="800492" cy="27504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a:xfrm>
            <a:off x="548282" y="180000"/>
            <a:ext cx="8640000" cy="720000"/>
          </a:xfrm>
        </p:spPr>
        <p:txBody>
          <a:bodyPr/>
          <a:lstStyle/>
          <a:p>
            <a:r>
              <a:rPr lang="en-GB"/>
              <a:t>Various cells and inflammatory mediators are involved in asthma pathogenesis</a:t>
            </a:r>
            <a:r>
              <a:rPr lang="en-GB" baseline="30000"/>
              <a:t>1–18</a:t>
            </a:r>
            <a:endParaRPr lang="en-GB"/>
          </a:p>
        </p:txBody>
      </p:sp>
      <p:sp>
        <p:nvSpPr>
          <p:cNvPr id="26" name="Slide Number Placeholder 25">
            <a:extLst>
              <a:ext uri="{FF2B5EF4-FFF2-40B4-BE49-F238E27FC236}">
                <a16:creationId xmlns:a16="http://schemas.microsoft.com/office/drawing/2014/main" id="{11D1C138-D639-4113-BCDC-C19607E291D2}"/>
              </a:ext>
            </a:extLst>
          </p:cNvPr>
          <p:cNvSpPr>
            <a:spLocks noGrp="1"/>
          </p:cNvSpPr>
          <p:nvPr>
            <p:ph type="sldNum" sz="quarter" idx="4294967295"/>
          </p:nvPr>
        </p:nvSpPr>
        <p:spPr>
          <a:xfrm>
            <a:off x="11264400" y="6331998"/>
            <a:ext cx="432000" cy="22208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GB" sz="900" b="0" i="0" u="none" strike="noStrike" kern="120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11F9631B-3306-52DA-3FE8-40DB808D72EC}"/>
              </a:ext>
            </a:extLst>
          </p:cNvPr>
          <p:cNvSpPr/>
          <p:nvPr/>
        </p:nvSpPr>
        <p:spPr>
          <a:xfrm>
            <a:off x="548282" y="5197122"/>
            <a:ext cx="10716118" cy="227404"/>
          </a:xfrm>
          <a:prstGeom prst="rect">
            <a:avLst/>
          </a:prstGeom>
          <a:gradFill flip="none" rotWithShape="0">
            <a:gsLst>
              <a:gs pos="0">
                <a:schemeClr val="accent1">
                  <a:lumMod val="5000"/>
                  <a:lumOff val="95000"/>
                </a:schemeClr>
              </a:gs>
              <a:gs pos="0">
                <a:schemeClr val="tx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Airway remodelling describes structural changes related to basement membrane thickening, increased vascular density, airway smooth muscle thickening and subepithelial fibrosis</a:t>
            </a:r>
            <a:r>
              <a:rPr lang="en-US" sz="1050" baseline="30000"/>
              <a:t>1</a:t>
            </a:r>
            <a:endParaRPr lang="en-US" sz="700"/>
          </a:p>
        </p:txBody>
      </p:sp>
      <p:grpSp>
        <p:nvGrpSpPr>
          <p:cNvPr id="14" name="Group 13">
            <a:extLst>
              <a:ext uri="{FF2B5EF4-FFF2-40B4-BE49-F238E27FC236}">
                <a16:creationId xmlns:a16="http://schemas.microsoft.com/office/drawing/2014/main" id="{8622562F-3EAE-F1AA-86C8-8B9903EC0FE5}"/>
              </a:ext>
            </a:extLst>
          </p:cNvPr>
          <p:cNvGrpSpPr/>
          <p:nvPr/>
        </p:nvGrpSpPr>
        <p:grpSpPr>
          <a:xfrm>
            <a:off x="10894587" y="6381538"/>
            <a:ext cx="1099968" cy="287551"/>
            <a:chOff x="10894587" y="6381538"/>
            <a:chExt cx="1099968" cy="287551"/>
          </a:xfrm>
        </p:grpSpPr>
        <p:grpSp>
          <p:nvGrpSpPr>
            <p:cNvPr id="37" name="Group 36">
              <a:extLst>
                <a:ext uri="{FF2B5EF4-FFF2-40B4-BE49-F238E27FC236}">
                  <a16:creationId xmlns:a16="http://schemas.microsoft.com/office/drawing/2014/main" id="{8C2A2DBB-4F94-4187-EA57-077EAC0500A4}"/>
                </a:ext>
              </a:extLst>
            </p:cNvPr>
            <p:cNvGrpSpPr/>
            <p:nvPr/>
          </p:nvGrpSpPr>
          <p:grpSpPr>
            <a:xfrm>
              <a:off x="10894587" y="6381538"/>
              <a:ext cx="1099968" cy="287551"/>
              <a:chOff x="5334172" y="6525312"/>
              <a:chExt cx="1099968" cy="287551"/>
            </a:xfrm>
          </p:grpSpPr>
          <p:sp>
            <p:nvSpPr>
              <p:cNvPr id="50" name="Rectangle: Rounded Corners 49">
                <a:extLst>
                  <a:ext uri="{FF2B5EF4-FFF2-40B4-BE49-F238E27FC236}">
                    <a16:creationId xmlns:a16="http://schemas.microsoft.com/office/drawing/2014/main" id="{93FC431F-7E87-79EC-EC33-5AAC27FD9FA6}"/>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 name="Graphic 3">
                <a:hlinkClick r:id="" action="ppaction://hlinkshowjump?jump=previousslide"/>
                <a:extLst>
                  <a:ext uri="{FF2B5EF4-FFF2-40B4-BE49-F238E27FC236}">
                    <a16:creationId xmlns:a16="http://schemas.microsoft.com/office/drawing/2014/main" id="{299284B0-1202-DAFD-B83F-78FAB15F80F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a:off x="5657217" y="6560801"/>
                <a:ext cx="216000" cy="216000"/>
              </a:xfrm>
              <a:prstGeom prst="rect">
                <a:avLst/>
              </a:prstGeom>
            </p:spPr>
          </p:pic>
          <p:pic>
            <p:nvPicPr>
              <p:cNvPr id="52" name="Graphic 3">
                <a:hlinkClick r:id="" action="ppaction://hlinkshowjump?jump=nextslide"/>
                <a:extLst>
                  <a:ext uri="{FF2B5EF4-FFF2-40B4-BE49-F238E27FC236}">
                    <a16:creationId xmlns:a16="http://schemas.microsoft.com/office/drawing/2014/main" id="{F0A6FD0C-BF14-9FBE-19FB-452ECDFB3C7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flipH="1">
                <a:off x="5922567" y="6560801"/>
                <a:ext cx="216000" cy="216000"/>
              </a:xfrm>
              <a:prstGeom prst="rect">
                <a:avLst/>
              </a:prstGeom>
            </p:spPr>
          </p:pic>
        </p:grpSp>
        <p:pic>
          <p:nvPicPr>
            <p:cNvPr id="47" name="Graphic 14">
              <a:hlinkClick r:id="" action="ppaction://noaction"/>
              <a:extLst>
                <a:ext uri="{FF2B5EF4-FFF2-40B4-BE49-F238E27FC236}">
                  <a16:creationId xmlns:a16="http://schemas.microsoft.com/office/drawing/2014/main" id="{2F619601-CD10-C9C8-221D-DAB2A23BC1C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34234" y="6417528"/>
              <a:ext cx="216000" cy="216000"/>
            </a:xfrm>
            <a:prstGeom prst="rect">
              <a:avLst/>
            </a:prstGeom>
          </p:spPr>
        </p:pic>
        <p:pic>
          <p:nvPicPr>
            <p:cNvPr id="48" name="Graphic 2">
              <a:hlinkClick r:id="rId12" action="ppaction://hlinksldjump"/>
              <a:extLst>
                <a:ext uri="{FF2B5EF4-FFF2-40B4-BE49-F238E27FC236}">
                  <a16:creationId xmlns:a16="http://schemas.microsoft.com/office/drawing/2014/main" id="{A1A0A316-3CB4-E99D-4593-FACB298CB10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951903" y="6416625"/>
              <a:ext cx="216000" cy="216000"/>
            </a:xfrm>
            <a:prstGeom prst="rect">
              <a:avLst/>
            </a:prstGeom>
          </p:spPr>
        </p:pic>
      </p:grpSp>
      <p:pic>
        <p:nvPicPr>
          <p:cNvPr id="58" name="Graphic 5">
            <a:hlinkClick r:id="" action="ppaction://noaction"/>
            <a:extLst>
              <a:ext uri="{FF2B5EF4-FFF2-40B4-BE49-F238E27FC236}">
                <a16:creationId xmlns:a16="http://schemas.microsoft.com/office/drawing/2014/main" id="{717C3D63-A550-D877-88D8-93EB64A218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527425" y="4794089"/>
            <a:ext cx="288000" cy="288000"/>
          </a:xfrm>
          <a:prstGeom prst="rect">
            <a:avLst/>
          </a:prstGeom>
        </p:spPr>
      </p:pic>
      <p:pic>
        <p:nvPicPr>
          <p:cNvPr id="62" name="Graphic 5">
            <a:hlinkClick r:id="" action="ppaction://noaction"/>
            <a:extLst>
              <a:ext uri="{FF2B5EF4-FFF2-40B4-BE49-F238E27FC236}">
                <a16:creationId xmlns:a16="http://schemas.microsoft.com/office/drawing/2014/main" id="{1B70C6CA-F49A-BB2D-EF8A-B96A4B69F9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304808" y="4791780"/>
            <a:ext cx="288000" cy="288000"/>
          </a:xfrm>
          <a:prstGeom prst="rect">
            <a:avLst/>
          </a:prstGeom>
        </p:spPr>
      </p:pic>
      <p:pic>
        <p:nvPicPr>
          <p:cNvPr id="128" name="Graphic 5">
            <a:hlinkClick r:id="" action="ppaction://noaction"/>
            <a:extLst>
              <a:ext uri="{FF2B5EF4-FFF2-40B4-BE49-F238E27FC236}">
                <a16:creationId xmlns:a16="http://schemas.microsoft.com/office/drawing/2014/main" id="{4E21D2F2-06D1-B2CB-07C6-26D1DCB49A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893565" y="4791780"/>
            <a:ext cx="288000" cy="288000"/>
          </a:xfrm>
          <a:prstGeom prst="rect">
            <a:avLst/>
          </a:prstGeom>
        </p:spPr>
      </p:pic>
      <p:sp>
        <p:nvSpPr>
          <p:cNvPr id="2609" name="TextBox 2608">
            <a:extLst>
              <a:ext uri="{FF2B5EF4-FFF2-40B4-BE49-F238E27FC236}">
                <a16:creationId xmlns:a16="http://schemas.microsoft.com/office/drawing/2014/main" id="{CEBADBB4-9B3C-65C6-230F-C1C17D3A4246}"/>
              </a:ext>
            </a:extLst>
          </p:cNvPr>
          <p:cNvSpPr txBox="1"/>
          <p:nvPr/>
        </p:nvSpPr>
        <p:spPr>
          <a:xfrm>
            <a:off x="9713589" y="1522180"/>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2623" name="TextBox 2622">
            <a:extLst>
              <a:ext uri="{FF2B5EF4-FFF2-40B4-BE49-F238E27FC236}">
                <a16:creationId xmlns:a16="http://schemas.microsoft.com/office/drawing/2014/main" id="{9A8D8897-33C1-AAC6-372E-702C5AC8CFBD}"/>
              </a:ext>
            </a:extLst>
          </p:cNvPr>
          <p:cNvSpPr txBox="1"/>
          <p:nvPr/>
        </p:nvSpPr>
        <p:spPr>
          <a:xfrm>
            <a:off x="5354691" y="1501472"/>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3" name="Rectangle 2">
            <a:extLst>
              <a:ext uri="{FF2B5EF4-FFF2-40B4-BE49-F238E27FC236}">
                <a16:creationId xmlns:a16="http://schemas.microsoft.com/office/drawing/2014/main" id="{7F871B54-9605-DE27-6748-4769E6B9A336}"/>
              </a:ext>
            </a:extLst>
          </p:cNvPr>
          <p:cNvSpPr/>
          <p:nvPr/>
        </p:nvSpPr>
        <p:spPr>
          <a:xfrm>
            <a:off x="4716" y="1142694"/>
            <a:ext cx="12192000" cy="5715306"/>
          </a:xfrm>
          <a:prstGeom prst="rect">
            <a:avLst/>
          </a:prstGeom>
          <a:solidFill>
            <a:schemeClr val="bg1">
              <a:lumMod val="75000"/>
              <a:alpha val="81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4CE73BCC-2244-350A-4F84-F49ED5869023}"/>
              </a:ext>
            </a:extLst>
          </p:cNvPr>
          <p:cNvSpPr txBox="1"/>
          <p:nvPr/>
        </p:nvSpPr>
        <p:spPr>
          <a:xfrm>
            <a:off x="240633" y="1400405"/>
            <a:ext cx="11730788" cy="1036953"/>
          </a:xfrm>
          <a:prstGeom prst="roundRect">
            <a:avLst>
              <a:gd name="adj" fmla="val 4368"/>
            </a:avLst>
          </a:prstGeom>
          <a:solidFill>
            <a:schemeClr val="bg1"/>
          </a:solidFill>
          <a:ln w="19050">
            <a:solidFill>
              <a:schemeClr val="tx1"/>
            </a:solidFill>
          </a:ln>
        </p:spPr>
        <p:txBody>
          <a:bodyPr wrap="square">
            <a:noAutofit/>
          </a:bodyPr>
          <a:lstStyle/>
          <a:p>
            <a:endParaRPr lang="en-GB" sz="1200" b="1"/>
          </a:p>
        </p:txBody>
      </p:sp>
      <p:graphicFrame>
        <p:nvGraphicFramePr>
          <p:cNvPr id="5" name="Content Placeholder 2">
            <a:extLst>
              <a:ext uri="{FF2B5EF4-FFF2-40B4-BE49-F238E27FC236}">
                <a16:creationId xmlns:a16="http://schemas.microsoft.com/office/drawing/2014/main" id="{A6CD4F78-717F-EBBD-D11A-DB0D0F730306}"/>
              </a:ext>
            </a:extLst>
          </p:cNvPr>
          <p:cNvGraphicFramePr>
            <a:graphicFrameLocks noGrp="1"/>
          </p:cNvGraphicFramePr>
          <p:nvPr>
            <p:ph idx="1"/>
            <p:extLst>
              <p:ext uri="{D42A27DB-BD31-4B8C-83A1-F6EECF244321}">
                <p14:modId xmlns:p14="http://schemas.microsoft.com/office/powerpoint/2010/main" val="3201550762"/>
              </p:ext>
            </p:extLst>
          </p:nvPr>
        </p:nvGraphicFramePr>
        <p:xfrm>
          <a:off x="717419" y="1532996"/>
          <a:ext cx="10716712" cy="426720"/>
        </p:xfrm>
        <a:graphic>
          <a:graphicData uri="http://schemas.openxmlformats.org/drawingml/2006/table">
            <a:tbl>
              <a:tblPr firstRow="1" bandRow="1">
                <a:tableStyleId>{2D5ABB26-0587-4C30-8999-92F81FD0307C}</a:tableStyleId>
              </a:tblPr>
              <a:tblGrid>
                <a:gridCol w="376260">
                  <a:extLst>
                    <a:ext uri="{9D8B030D-6E8A-4147-A177-3AD203B41FA5}">
                      <a16:colId xmlns:a16="http://schemas.microsoft.com/office/drawing/2014/main" val="2327762774"/>
                    </a:ext>
                  </a:extLst>
                </a:gridCol>
                <a:gridCol w="1077756">
                  <a:extLst>
                    <a:ext uri="{9D8B030D-6E8A-4147-A177-3AD203B41FA5}">
                      <a16:colId xmlns:a16="http://schemas.microsoft.com/office/drawing/2014/main" val="3087683731"/>
                    </a:ext>
                  </a:extLst>
                </a:gridCol>
                <a:gridCol w="9262696">
                  <a:extLst>
                    <a:ext uri="{9D8B030D-6E8A-4147-A177-3AD203B41FA5}">
                      <a16:colId xmlns:a16="http://schemas.microsoft.com/office/drawing/2014/main" val="3900688893"/>
                    </a:ext>
                  </a:extLst>
                </a:gridCol>
              </a:tblGrid>
              <a:tr h="332311">
                <a:tc>
                  <a:txBody>
                    <a:bodyPr/>
                    <a:lstStyle/>
                    <a:p>
                      <a:endParaRPr lang="en-NZ" sz="11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NZ" sz="1100" b="1">
                          <a:solidFill>
                            <a:schemeClr val="tx2"/>
                          </a:solidFill>
                          <a:latin typeface="+mj-lt"/>
                        </a:rPr>
                        <a:t>Cytokine</a:t>
                      </a:r>
                      <a:endParaRPr lang="en-NZ" sz="1100">
                        <a:solidFill>
                          <a:schemeClr val="tx2"/>
                        </a:solidFill>
                        <a:latin typeface="+mj-lt"/>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solidFill>
                          <a:latin typeface="+mn-lt"/>
                        </a:rPr>
                        <a:t>Proteins produced by cells that affect the behaviour of other cells (e.g., promoting activation or migration of cells) when they bind to specific receptors </a:t>
                      </a:r>
                      <a:br>
                        <a:rPr lang="en-GB" sz="1100">
                          <a:solidFill>
                            <a:schemeClr val="tx1"/>
                          </a:solidFill>
                          <a:latin typeface="+mn-lt"/>
                        </a:rPr>
                      </a:br>
                      <a:r>
                        <a:rPr lang="en-GB" sz="1100">
                          <a:solidFill>
                            <a:schemeClr val="tx1"/>
                          </a:solidFill>
                          <a:latin typeface="+mn-lt"/>
                        </a:rPr>
                        <a:t>(e.g.,</a:t>
                      </a:r>
                      <a:r>
                        <a:rPr kumimoji="0" lang="en-NZ" sz="1100" b="1" i="0" u="none" strike="noStrike" kern="0" cap="none" spc="0" normalizeH="0" baseline="0">
                          <a:ln>
                            <a:noFill/>
                          </a:ln>
                          <a:solidFill>
                            <a:schemeClr val="tx1"/>
                          </a:solidFill>
                          <a:effectLst/>
                          <a:uLnTx/>
                          <a:uFillTx/>
                          <a:latin typeface="+mn-lt"/>
                          <a:ea typeface="+mn-ea"/>
                          <a:cs typeface="Arial" panose="020B0604020202020204" pitchFamily="34" charset="0"/>
                        </a:rPr>
                        <a:t> IL-4, IL-5, IL-13</a:t>
                      </a:r>
                      <a:r>
                        <a:rPr lang="en-NZ" sz="1100" kern="1200">
                          <a:solidFill>
                            <a:schemeClr val="tx1"/>
                          </a:solidFill>
                          <a:latin typeface="+mn-lt"/>
                          <a:ea typeface="+mn-ea"/>
                          <a:cs typeface="+mn-cs"/>
                        </a:rPr>
                        <a:t>).</a:t>
                      </a:r>
                      <a:r>
                        <a:rPr lang="en-GB" sz="1100" kern="1200" baseline="30000">
                          <a:solidFill>
                            <a:schemeClr val="tx1"/>
                          </a:solidFill>
                          <a:latin typeface="+mn-lt"/>
                          <a:ea typeface="+mn-ea"/>
                          <a:cs typeface="+mn-cs"/>
                        </a:rPr>
                        <a:t>1</a:t>
                      </a:r>
                      <a:endParaRPr lang="en-NZ" sz="1100" kern="1200" baseline="30000">
                        <a:solidFill>
                          <a:schemeClr val="tx1"/>
                        </a:solidFill>
                        <a:latin typeface="+mn-lt"/>
                        <a:ea typeface="+mn-ea"/>
                        <a:cs typeface="+mn-cs"/>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129925970"/>
                  </a:ext>
                </a:extLst>
              </a:tr>
            </a:tbl>
          </a:graphicData>
        </a:graphic>
      </p:graphicFrame>
      <p:pic>
        <p:nvPicPr>
          <p:cNvPr id="6" name="Picture 5" descr="Background pattern&#10;&#10;Description automatically generated">
            <a:extLst>
              <a:ext uri="{FF2B5EF4-FFF2-40B4-BE49-F238E27FC236}">
                <a16:creationId xmlns:a16="http://schemas.microsoft.com/office/drawing/2014/main" id="{46505875-114B-9A40-F882-FDF852BC4DA5}"/>
              </a:ext>
            </a:extLst>
          </p:cNvPr>
          <p:cNvPicPr>
            <a:picLocks noChangeAspect="1"/>
          </p:cNvPicPr>
          <p:nvPr/>
        </p:nvPicPr>
        <p:blipFill>
          <a:blip r:embed="rId15"/>
          <a:stretch>
            <a:fillRect/>
          </a:stretch>
        </p:blipFill>
        <p:spPr>
          <a:xfrm>
            <a:off x="781219" y="1654716"/>
            <a:ext cx="248920" cy="161798"/>
          </a:xfrm>
          <a:prstGeom prst="rect">
            <a:avLst/>
          </a:prstGeom>
        </p:spPr>
      </p:pic>
      <p:sp>
        <p:nvSpPr>
          <p:cNvPr id="9" name="TextBox 8">
            <a:extLst>
              <a:ext uri="{FF2B5EF4-FFF2-40B4-BE49-F238E27FC236}">
                <a16:creationId xmlns:a16="http://schemas.microsoft.com/office/drawing/2014/main" id="{5868A993-A18F-B4AE-AB0D-6AAE8E3223FA}"/>
              </a:ext>
            </a:extLst>
          </p:cNvPr>
          <p:cNvSpPr txBox="1"/>
          <p:nvPr/>
        </p:nvSpPr>
        <p:spPr>
          <a:xfrm>
            <a:off x="488198" y="2054138"/>
            <a:ext cx="11208201"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a:ln>
                  <a:noFill/>
                </a:ln>
                <a:solidFill>
                  <a:srgbClr val="656665"/>
                </a:solidFill>
                <a:effectLst/>
                <a:uLnTx/>
                <a:uFillTx/>
                <a:latin typeface="Calibri"/>
                <a:ea typeface="+mn-ea"/>
                <a:cs typeface="+mn-cs"/>
              </a:rPr>
              <a:t>Abbreviations</a:t>
            </a:r>
            <a:r>
              <a:rPr kumimoji="0" lang="en-GB" sz="800" b="0" i="0" u="none" strike="noStrike" kern="1200" cap="none" spc="20" normalizeH="0" baseline="0" noProof="0">
                <a:ln>
                  <a:noFill/>
                </a:ln>
                <a:solidFill>
                  <a:srgbClr val="656665"/>
                </a:solidFill>
                <a:effectLst/>
                <a:uLnTx/>
                <a:uFillTx/>
                <a:latin typeface="Calibri"/>
                <a:ea typeface="+mn-ea"/>
                <a:cs typeface="+mn-cs"/>
              </a:rPr>
              <a:t>: IL-interleukin.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a:ln>
                  <a:noFill/>
                </a:ln>
                <a:solidFill>
                  <a:srgbClr val="656665"/>
                </a:solidFill>
                <a:effectLst/>
                <a:uLnTx/>
                <a:uFillTx/>
                <a:latin typeface="Calibri"/>
                <a:ea typeface="+mn-ea"/>
                <a:cs typeface="+mn-cs"/>
              </a:rPr>
              <a:t>References</a:t>
            </a:r>
            <a:r>
              <a:rPr kumimoji="0" lang="en-GB" sz="800" b="0" i="0" u="none" strike="noStrike" kern="1200" cap="none" spc="20" normalizeH="0" baseline="0" noProof="0">
                <a:ln>
                  <a:noFill/>
                </a:ln>
                <a:solidFill>
                  <a:srgbClr val="656665"/>
                </a:solidFill>
                <a:effectLst/>
                <a:uLnTx/>
                <a:uFillTx/>
                <a:latin typeface="Calibri"/>
                <a:ea typeface="+mn-ea"/>
                <a:cs typeface="+mn-cs"/>
              </a:rPr>
              <a:t>: 1. Janeway ICA et al. Immunobiology: The Immune System in Health and Disease. 5th edition. New York: Garland Science; 2001. Glossary. Available from: https://www.ncbi.nlm.nih.gov/books/NBK10759/.</a:t>
            </a:r>
          </a:p>
        </p:txBody>
      </p:sp>
      <p:grpSp>
        <p:nvGrpSpPr>
          <p:cNvPr id="10" name="Group 9">
            <a:extLst>
              <a:ext uri="{FF2B5EF4-FFF2-40B4-BE49-F238E27FC236}">
                <a16:creationId xmlns:a16="http://schemas.microsoft.com/office/drawing/2014/main" id="{73E2D6A8-F00D-B044-CCD2-1D62CDA39239}"/>
              </a:ext>
            </a:extLst>
          </p:cNvPr>
          <p:cNvGrpSpPr/>
          <p:nvPr/>
        </p:nvGrpSpPr>
        <p:grpSpPr>
          <a:xfrm>
            <a:off x="11465076" y="1157906"/>
            <a:ext cx="621053" cy="621053"/>
            <a:chOff x="8845740" y="1471144"/>
            <a:chExt cx="621053" cy="621053"/>
          </a:xfrm>
        </p:grpSpPr>
        <p:sp>
          <p:nvSpPr>
            <p:cNvPr id="12" name="Oval 11">
              <a:extLst>
                <a:ext uri="{FF2B5EF4-FFF2-40B4-BE49-F238E27FC236}">
                  <a16:creationId xmlns:a16="http://schemas.microsoft.com/office/drawing/2014/main" id="{1864946D-976D-A24B-880B-02C3C48C2E35}"/>
                </a:ext>
              </a:extLst>
            </p:cNvPr>
            <p:cNvSpPr>
              <a:spLocks noChangeAspect="1"/>
            </p:cNvSpPr>
            <p:nvPr/>
          </p:nvSpPr>
          <p:spPr>
            <a:xfrm>
              <a:off x="8904267" y="1527003"/>
              <a:ext cx="504000" cy="504000"/>
            </a:xfrm>
            <a:prstGeom prst="ellipse">
              <a:avLst/>
            </a:prstGeom>
            <a:solidFill>
              <a:srgbClr val="59099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3">
              <a:hlinkClick r:id="rId12" action="ppaction://hlinksldjump"/>
              <a:extLst>
                <a:ext uri="{FF2B5EF4-FFF2-40B4-BE49-F238E27FC236}">
                  <a16:creationId xmlns:a16="http://schemas.microsoft.com/office/drawing/2014/main" id="{1B421273-5DCA-AE81-4AF7-DDE165B7822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8845740" y="1471144"/>
              <a:ext cx="621053" cy="621053"/>
            </a:xfrm>
            <a:prstGeom prst="rect">
              <a:avLst/>
            </a:prstGeom>
          </p:spPr>
        </p:pic>
      </p:grpSp>
    </p:spTree>
    <p:extLst>
      <p:ext uri="{BB962C8B-B14F-4D97-AF65-F5344CB8AC3E}">
        <p14:creationId xmlns:p14="http://schemas.microsoft.com/office/powerpoint/2010/main" val="38309761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8B18CE0-54FC-53E5-0C5E-871850824345}"/>
              </a:ext>
            </a:extLst>
          </p:cNvPr>
          <p:cNvSpPr txBox="1"/>
          <p:nvPr/>
        </p:nvSpPr>
        <p:spPr>
          <a:xfrm>
            <a:off x="9496222" y="4608408"/>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25" name="TextBox 24">
            <a:extLst>
              <a:ext uri="{FF2B5EF4-FFF2-40B4-BE49-F238E27FC236}">
                <a16:creationId xmlns:a16="http://schemas.microsoft.com/office/drawing/2014/main" id="{0395A361-2B1B-D0F5-7D44-15DE165F5F86}"/>
              </a:ext>
            </a:extLst>
          </p:cNvPr>
          <p:cNvSpPr txBox="1"/>
          <p:nvPr/>
        </p:nvSpPr>
        <p:spPr>
          <a:xfrm>
            <a:off x="8832419" y="4129627"/>
            <a:ext cx="278923"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sp>
        <p:nvSpPr>
          <p:cNvPr id="8" name="Footer Placeholder 1">
            <a:extLst>
              <a:ext uri="{FF2B5EF4-FFF2-40B4-BE49-F238E27FC236}">
                <a16:creationId xmlns:a16="http://schemas.microsoft.com/office/drawing/2014/main" id="{F8DE944E-DE13-7DB9-0EDC-A783BB8076BF}"/>
              </a:ext>
            </a:extLst>
          </p:cNvPr>
          <p:cNvSpPr>
            <a:spLocks noGrp="1"/>
          </p:cNvSpPr>
          <p:nvPr>
            <p:ph type="ftr" sz="quarter" idx="11"/>
          </p:nvPr>
        </p:nvSpPr>
        <p:spPr>
          <a:xfrm>
            <a:off x="551118" y="5463418"/>
            <a:ext cx="10312790" cy="1335150"/>
          </a:xfrm>
        </p:spPr>
        <p:txBody>
          <a:bodyPr/>
          <a:lstStyle/>
          <a:p>
            <a:pPr>
              <a:lnSpc>
                <a:spcPct val="107000"/>
              </a:lnSpc>
              <a:spcAft>
                <a:spcPts val="800"/>
              </a:spcAft>
            </a:pPr>
            <a:br>
              <a:rPr lang="en-GB" sz="750" b="1" dirty="0"/>
            </a:br>
            <a:br>
              <a:rPr lang="en-GB" sz="750" dirty="0"/>
            </a:br>
            <a:br>
              <a:rPr lang="en-GB" sz="750" b="1" dirty="0"/>
            </a:br>
            <a:br>
              <a:rPr lang="en-GB" sz="750" dirty="0"/>
            </a:br>
            <a:r>
              <a:rPr lang="en-GB" sz="750" b="1" dirty="0"/>
              <a:t>Mechanisms underlying non-eosinophilic inflammation in asthma and the relevance of TSLP in its potential effects on macrophages both require further elucidation. The information presented in this image has been simplified for illustration purposes only and does not imply clinical benefit or relevance. </a:t>
            </a:r>
            <a:r>
              <a:rPr lang="en-GB" sz="750" dirty="0"/>
              <a:t>Figure adapted from Gauvreau GM, et al. Expert </a:t>
            </a:r>
            <a:r>
              <a:rPr lang="en-GB" sz="750" dirty="0" err="1"/>
              <a:t>Opin</a:t>
            </a:r>
            <a:r>
              <a:rPr lang="en-GB" sz="750" dirty="0"/>
              <a:t> </a:t>
            </a:r>
            <a:r>
              <a:rPr lang="en-GB" sz="750" dirty="0" err="1"/>
              <a:t>Ther</a:t>
            </a:r>
            <a:r>
              <a:rPr lang="en-GB" sz="750" dirty="0"/>
              <a:t> Targets. 2020;24:777–792, which was based on </a:t>
            </a:r>
            <a:r>
              <a:rPr lang="en-GB" sz="750" dirty="0" err="1"/>
              <a:t>Brusselle</a:t>
            </a:r>
            <a:r>
              <a:rPr lang="en-GB" sz="750" dirty="0"/>
              <a:t> G, </a:t>
            </a:r>
            <a:r>
              <a:rPr lang="en-GB" sz="750" dirty="0" err="1"/>
              <a:t>Bracke</a:t>
            </a:r>
            <a:r>
              <a:rPr lang="en-GB" sz="750" dirty="0"/>
              <a:t> K. Ann Am </a:t>
            </a:r>
            <a:r>
              <a:rPr lang="en-GB" sz="750" dirty="0" err="1"/>
              <a:t>Thorac</a:t>
            </a:r>
            <a:r>
              <a:rPr lang="en-GB" sz="750" dirty="0"/>
              <a:t> Soc. 2014;11:S322–S328, </a:t>
            </a:r>
            <a:r>
              <a:rPr lang="en-GB" sz="750" dirty="0" err="1"/>
              <a:t>Brusselle</a:t>
            </a:r>
            <a:r>
              <a:rPr lang="en-GB" sz="750" dirty="0"/>
              <a:t> G, et al. Nat Med. 2013;19:977–979; Lambrecht BN, Hammad H. Nat Immunol. 2015;16:45–56; and </a:t>
            </a:r>
            <a:r>
              <a:rPr lang="en-GB" sz="750" dirty="0" err="1">
                <a:effectLst/>
                <a:latin typeface="Calibri"/>
                <a:ea typeface="Calibri" panose="020F0502020204030204" pitchFamily="34" charset="0"/>
                <a:cs typeface="Times New Roman"/>
              </a:rPr>
              <a:t>Brightling</a:t>
            </a:r>
            <a:r>
              <a:rPr lang="en-GB" sz="750" dirty="0">
                <a:effectLst/>
                <a:latin typeface="Calibri"/>
                <a:ea typeface="Calibri" panose="020F0502020204030204" pitchFamily="34" charset="0"/>
                <a:cs typeface="Times New Roman"/>
              </a:rPr>
              <a:t> CE, et al. N </a:t>
            </a:r>
            <a:r>
              <a:rPr lang="en-GB" sz="750" dirty="0" err="1">
                <a:effectLst/>
                <a:latin typeface="Calibri"/>
                <a:ea typeface="Calibri" panose="020F0502020204030204" pitchFamily="34" charset="0"/>
                <a:cs typeface="Times New Roman"/>
              </a:rPr>
              <a:t>Engl</a:t>
            </a:r>
            <a:r>
              <a:rPr lang="en-GB" sz="750" dirty="0">
                <a:effectLst/>
                <a:latin typeface="Calibri"/>
                <a:ea typeface="Calibri" panose="020F0502020204030204" pitchFamily="34" charset="0"/>
                <a:cs typeface="Times New Roman"/>
              </a:rPr>
              <a:t> J Med. 2021;385(18):1669–1679. Additional figure adaptations</a:t>
            </a:r>
            <a:r>
              <a:rPr lang="en-GB" sz="750" dirty="0">
                <a:latin typeface="Calibri"/>
                <a:ea typeface="Calibri" panose="020F0502020204030204" pitchFamily="34" charset="0"/>
                <a:cs typeface="Times New Roman"/>
              </a:rPr>
              <a:t> from Davis JD, et al. Mucosal Immunol. 2021;14:978–990. </a:t>
            </a:r>
            <a:r>
              <a:rPr lang="en-GB" sz="750" dirty="0"/>
              <a:t>*Blockade of TSLP has suggested inhibition of pathways beyond type 2 inflammation. More recent evidence also suggests that Th1/17-driven neutrophilic pathways may not be key drivers of this type of inflammation.</a:t>
            </a:r>
            <a:r>
              <a:rPr lang="en-GB" sz="750" baseline="30000" dirty="0"/>
              <a:t>17–19</a:t>
            </a:r>
            <a:r>
              <a:rPr lang="en-GB" sz="750" dirty="0"/>
              <a:t> </a:t>
            </a:r>
            <a:r>
              <a:rPr lang="en-GB" sz="750" b="1" dirty="0"/>
              <a:t>Abbreviations</a:t>
            </a:r>
            <a:r>
              <a:rPr lang="en-GB" sz="750" dirty="0"/>
              <a:t>: </a:t>
            </a:r>
            <a:r>
              <a:rPr lang="en-GB" sz="750" dirty="0" err="1"/>
              <a:t>IgE</a:t>
            </a:r>
            <a:r>
              <a:rPr lang="en-GB" sz="750" dirty="0"/>
              <a:t>, immunoglobulin E; IL, interleukin; ILC2, type 2 innate lymphoid cell; T2, type 2; Th, T helper; TSLP, thymic stromal lymphopoietin. </a:t>
            </a:r>
            <a:r>
              <a:rPr lang="en-GB" sz="750" b="1" dirty="0"/>
              <a:t>References</a:t>
            </a:r>
            <a:r>
              <a:rPr lang="en-GB" sz="750" dirty="0"/>
              <a:t>: 1. Gauvreau GM, et al. Expert </a:t>
            </a:r>
            <a:r>
              <a:rPr lang="en-GB" sz="750" dirty="0" err="1"/>
              <a:t>Opin</a:t>
            </a:r>
            <a:r>
              <a:rPr lang="en-GB" sz="750" dirty="0"/>
              <a:t> </a:t>
            </a:r>
            <a:r>
              <a:rPr lang="en-GB" sz="750" dirty="0" err="1"/>
              <a:t>Ther</a:t>
            </a:r>
            <a:r>
              <a:rPr lang="en-GB" sz="750" dirty="0"/>
              <a:t> Targets. 2020;24:777–792; 2. </a:t>
            </a:r>
            <a:r>
              <a:rPr lang="en-GB" sz="750" dirty="0" err="1"/>
              <a:t>Porsbjerg</a:t>
            </a:r>
            <a:r>
              <a:rPr lang="en-GB" sz="750" dirty="0"/>
              <a:t> CM, et al. </a:t>
            </a:r>
            <a:r>
              <a:rPr lang="en-GB" sz="750" dirty="0" err="1"/>
              <a:t>Eur</a:t>
            </a:r>
            <a:r>
              <a:rPr lang="en-GB" sz="750" dirty="0"/>
              <a:t> Respir J. 2020;56:2000260; 3. Roan F, et al. J Clin Invest. 2019;129:1441–1451; 4. </a:t>
            </a:r>
            <a:r>
              <a:rPr lang="en-GB" sz="750" dirty="0" err="1"/>
              <a:t>Varricchi</a:t>
            </a:r>
            <a:r>
              <a:rPr lang="en-GB" sz="750" dirty="0"/>
              <a:t> G, et al. Front Immunol. 2018;9:1595; 5. Altman MC, et al. J Clin Invest. 2019;129:4979–4991; 6. </a:t>
            </a:r>
            <a:r>
              <a:rPr lang="en-GB" sz="750" dirty="0" err="1"/>
              <a:t>Allakhverdi</a:t>
            </a:r>
            <a:r>
              <a:rPr lang="en-GB" sz="750" dirty="0"/>
              <a:t> Z, et al. J Exp Med. 2007;204:253–258; 7. Kato A, et al. J Immunol. 2007;179:1080–1087; 8. </a:t>
            </a:r>
            <a:r>
              <a:rPr lang="en-GB" sz="750" dirty="0" err="1"/>
              <a:t>Kouzaki</a:t>
            </a:r>
            <a:r>
              <a:rPr lang="en-GB" sz="750" dirty="0"/>
              <a:t> H, et al. J Immunol. 2009;183(2)1427–1434; 9. Cohn L. J Clin Invest. 2006;116(2):306–308; 10. </a:t>
            </a:r>
            <a:r>
              <a:rPr lang="en-GB" sz="750" dirty="0" err="1"/>
              <a:t>Brusselle</a:t>
            </a:r>
            <a:r>
              <a:rPr lang="en-GB" sz="750" dirty="0"/>
              <a:t> GG and </a:t>
            </a:r>
            <a:r>
              <a:rPr lang="en-GB" sz="750" dirty="0" err="1"/>
              <a:t>Koppelman</a:t>
            </a:r>
            <a:r>
              <a:rPr lang="en-GB" sz="750" dirty="0"/>
              <a:t> GH. N </a:t>
            </a:r>
            <a:r>
              <a:rPr lang="en-GB" sz="750" dirty="0" err="1"/>
              <a:t>Engl</a:t>
            </a:r>
            <a:r>
              <a:rPr lang="en-GB" sz="750" dirty="0"/>
              <a:t> J Med. 2022;386(2):157–171; 11. </a:t>
            </a:r>
            <a:r>
              <a:rPr lang="en-US" sz="750" dirty="0"/>
              <a:t>Janeway ICA et al. Immunobiology: The Immune System in Health and Disease. 5th edition. New York: Garland Science; 2001. Glossary. Available from: https://www.ncbi.nlm.nih.gov/books/NBK10759/; 12. </a:t>
            </a:r>
            <a:r>
              <a:rPr lang="en-GB" sz="750" dirty="0"/>
              <a:t>Davis JD and </a:t>
            </a:r>
            <a:r>
              <a:rPr lang="en-GB" sz="750" dirty="0" err="1"/>
              <a:t>Wypych</a:t>
            </a:r>
            <a:r>
              <a:rPr lang="en-GB" sz="750" dirty="0"/>
              <a:t> TP. Mucosal Immunology. 2021;14:978–990; 13. </a:t>
            </a:r>
            <a:r>
              <a:rPr lang="en-GB" sz="750" dirty="0" err="1">
                <a:effectLst/>
                <a:latin typeface="Calibri"/>
                <a:ea typeface="Calibri" panose="020F0502020204030204" pitchFamily="34" charset="0"/>
                <a:cs typeface="Times New Roman"/>
              </a:rPr>
              <a:t>Brightling</a:t>
            </a:r>
            <a:r>
              <a:rPr lang="en-GB" sz="750" dirty="0">
                <a:effectLst/>
                <a:latin typeface="Calibri"/>
                <a:ea typeface="Calibri" panose="020F0502020204030204" pitchFamily="34" charset="0"/>
                <a:cs typeface="Times New Roman"/>
              </a:rPr>
              <a:t> CE, et al. N </a:t>
            </a:r>
            <a:r>
              <a:rPr lang="en-GB" sz="750" dirty="0" err="1">
                <a:effectLst/>
                <a:latin typeface="Calibri"/>
                <a:ea typeface="Calibri" panose="020F0502020204030204" pitchFamily="34" charset="0"/>
                <a:cs typeface="Times New Roman"/>
              </a:rPr>
              <a:t>Engl</a:t>
            </a:r>
            <a:r>
              <a:rPr lang="en-GB" sz="750" dirty="0">
                <a:effectLst/>
                <a:latin typeface="Calibri"/>
                <a:ea typeface="Calibri" panose="020F0502020204030204" pitchFamily="34" charset="0"/>
                <a:cs typeface="Times New Roman"/>
              </a:rPr>
              <a:t> J Med. 2002; 346:1699–1705; 14. </a:t>
            </a:r>
            <a:r>
              <a:rPr lang="da-DK" sz="750" dirty="0">
                <a:effectLst/>
                <a:latin typeface="Calibri"/>
                <a:ea typeface="Calibri" panose="020F0502020204030204" pitchFamily="34" charset="0"/>
                <a:cs typeface="Times New Roman"/>
              </a:rPr>
              <a:t>Begueret H, et al. Thorax. 2007;62:8–15; 15. Krystel-Whittemore M, et al. Front Immunol. 2016;6:620; 16. </a:t>
            </a:r>
            <a:r>
              <a:rPr kumimoji="0" lang="en-GB" sz="750" b="0" i="0" u="none" strike="noStrike" kern="1200" cap="none" spc="20" normalizeH="0" baseline="0" noProof="0" dirty="0">
                <a:ln>
                  <a:noFill/>
                </a:ln>
                <a:solidFill>
                  <a:srgbClr val="656665"/>
                </a:solidFill>
                <a:effectLst/>
                <a:uLnTx/>
                <a:uFillTx/>
                <a:latin typeface="Calibri"/>
                <a:ea typeface="+mn-ea"/>
                <a:cs typeface="+mn-cs"/>
              </a:rPr>
              <a:t>Gao H et al. J Immunol Res. 2017;3743048; </a:t>
            </a:r>
            <a:r>
              <a:rPr lang="en-GB" sz="750" dirty="0">
                <a:solidFill>
                  <a:srgbClr val="656665"/>
                </a:solidFill>
                <a:latin typeface="Calibri"/>
              </a:rPr>
              <a:t>17. Diver S, et al. Lancet Respir Med. 2021;9(11):1299–1312; 18. </a:t>
            </a:r>
            <a:r>
              <a:rPr lang="en-GB" sz="750" dirty="0" err="1">
                <a:solidFill>
                  <a:srgbClr val="656665"/>
                </a:solidFill>
                <a:latin typeface="Calibri"/>
              </a:rPr>
              <a:t>Sverrild</a:t>
            </a:r>
            <a:r>
              <a:rPr lang="en-GB" sz="750" dirty="0">
                <a:solidFill>
                  <a:srgbClr val="656665"/>
                </a:solidFill>
                <a:latin typeface="Calibri"/>
              </a:rPr>
              <a:t> A, et al. </a:t>
            </a:r>
            <a:r>
              <a:rPr lang="en-GB" sz="750" dirty="0" err="1">
                <a:solidFill>
                  <a:srgbClr val="656665"/>
                </a:solidFill>
                <a:latin typeface="Calibri"/>
              </a:rPr>
              <a:t>Eur</a:t>
            </a:r>
            <a:r>
              <a:rPr lang="en-GB" sz="750" dirty="0">
                <a:solidFill>
                  <a:srgbClr val="656665"/>
                </a:solidFill>
                <a:latin typeface="Calibri"/>
              </a:rPr>
              <a:t> Respir J. 2022;59:2101296; 19. </a:t>
            </a:r>
            <a:r>
              <a:rPr lang="en-GB" sz="750" dirty="0" err="1">
                <a:solidFill>
                  <a:srgbClr val="656665"/>
                </a:solidFill>
                <a:latin typeface="Calibri"/>
              </a:rPr>
              <a:t>Brightling</a:t>
            </a:r>
            <a:r>
              <a:rPr lang="en-GB" sz="750" dirty="0">
                <a:solidFill>
                  <a:srgbClr val="656665"/>
                </a:solidFill>
                <a:latin typeface="Calibri"/>
              </a:rPr>
              <a:t> CE, et al. N Eng J Med. 2021;385:1669-1679. </a:t>
            </a:r>
            <a:br>
              <a:rPr lang="en-GB" sz="750" dirty="0">
                <a:highlight>
                  <a:srgbClr val="FFFF00"/>
                </a:highlight>
              </a:rPr>
            </a:br>
            <a:r>
              <a:rPr lang="en-GB" altLang="zh-CN" sz="700" dirty="0"/>
              <a:t>CN-</a:t>
            </a:r>
            <a:r>
              <a:rPr lang="en-US" altLang="zh-CN" sz="700" dirty="0"/>
              <a:t>142657</a:t>
            </a:r>
            <a:r>
              <a:rPr lang="en-GB" altLang="zh-CN" sz="700" dirty="0"/>
              <a:t> | </a:t>
            </a:r>
            <a:r>
              <a:rPr lang="en-US" altLang="zh-CN" sz="700" dirty="0"/>
              <a:t>DECEMBER</a:t>
            </a:r>
            <a:r>
              <a:rPr lang="en-GB" altLang="zh-CN" sz="700" dirty="0"/>
              <a:t> 2024</a:t>
            </a:r>
          </a:p>
        </p:txBody>
      </p:sp>
      <p:pic>
        <p:nvPicPr>
          <p:cNvPr id="9" name="Picture 8">
            <a:extLst>
              <a:ext uri="{FF2B5EF4-FFF2-40B4-BE49-F238E27FC236}">
                <a16:creationId xmlns:a16="http://schemas.microsoft.com/office/drawing/2014/main" id="{49AE464C-0E56-101D-E380-C7E23BFC4831}"/>
              </a:ext>
            </a:extLst>
          </p:cNvPr>
          <p:cNvPicPr>
            <a:picLocks noChangeAspect="1"/>
          </p:cNvPicPr>
          <p:nvPr/>
        </p:nvPicPr>
        <p:blipFill>
          <a:blip r:embed="rId3"/>
          <a:stretch>
            <a:fillRect/>
          </a:stretch>
        </p:blipFill>
        <p:spPr>
          <a:xfrm>
            <a:off x="1108427" y="1249014"/>
            <a:ext cx="9321592" cy="3444539"/>
          </a:xfrm>
          <a:prstGeom prst="rect">
            <a:avLst/>
          </a:prstGeom>
        </p:spPr>
      </p:pic>
      <p:sp>
        <p:nvSpPr>
          <p:cNvPr id="10" name="TextBox 9">
            <a:extLst>
              <a:ext uri="{FF2B5EF4-FFF2-40B4-BE49-F238E27FC236}">
                <a16:creationId xmlns:a16="http://schemas.microsoft.com/office/drawing/2014/main" id="{29ACDFA8-327F-90A0-21EB-B21F122F21F5}"/>
              </a:ext>
            </a:extLst>
          </p:cNvPr>
          <p:cNvSpPr txBox="1"/>
          <p:nvPr/>
        </p:nvSpPr>
        <p:spPr>
          <a:xfrm>
            <a:off x="8085055" y="2949020"/>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4" name="TextBox 3">
            <a:extLst>
              <a:ext uri="{FF2B5EF4-FFF2-40B4-BE49-F238E27FC236}">
                <a16:creationId xmlns:a16="http://schemas.microsoft.com/office/drawing/2014/main" id="{3B6EE503-4F60-9AB6-D49A-476A98AF06FF}"/>
              </a:ext>
            </a:extLst>
          </p:cNvPr>
          <p:cNvSpPr txBox="1"/>
          <p:nvPr/>
        </p:nvSpPr>
        <p:spPr>
          <a:xfrm>
            <a:off x="9576028" y="2181074"/>
            <a:ext cx="51457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Goblet cell</a:t>
            </a:r>
          </a:p>
        </p:txBody>
      </p:sp>
      <p:sp>
        <p:nvSpPr>
          <p:cNvPr id="5" name="TextBox 4">
            <a:extLst>
              <a:ext uri="{FF2B5EF4-FFF2-40B4-BE49-F238E27FC236}">
                <a16:creationId xmlns:a16="http://schemas.microsoft.com/office/drawing/2014/main" id="{AA25825D-3B16-5BB6-532F-0935BADB0F6E}"/>
              </a:ext>
            </a:extLst>
          </p:cNvPr>
          <p:cNvSpPr txBox="1"/>
          <p:nvPr/>
        </p:nvSpPr>
        <p:spPr>
          <a:xfrm>
            <a:off x="8863209" y="2181074"/>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6" name="TextBox 5">
            <a:extLst>
              <a:ext uri="{FF2B5EF4-FFF2-40B4-BE49-F238E27FC236}">
                <a16:creationId xmlns:a16="http://schemas.microsoft.com/office/drawing/2014/main" id="{593263D5-5B90-2CE5-07E0-F341B0C73F6E}"/>
              </a:ext>
            </a:extLst>
          </p:cNvPr>
          <p:cNvSpPr txBox="1"/>
          <p:nvPr/>
        </p:nvSpPr>
        <p:spPr>
          <a:xfrm>
            <a:off x="7538482" y="2220830"/>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Tuft cell</a:t>
            </a:r>
          </a:p>
        </p:txBody>
      </p:sp>
      <p:pic>
        <p:nvPicPr>
          <p:cNvPr id="21" name="Picture 12">
            <a:extLst>
              <a:ext uri="{FF2B5EF4-FFF2-40B4-BE49-F238E27FC236}">
                <a16:creationId xmlns:a16="http://schemas.microsoft.com/office/drawing/2014/main" id="{1E825F3C-A05A-F9C5-1546-87EC2AF0BC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556"/>
          <a:stretch/>
        </p:blipFill>
        <p:spPr bwMode="auto">
          <a:xfrm>
            <a:off x="0" y="1951931"/>
            <a:ext cx="1254141" cy="282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a:extLst>
              <a:ext uri="{FF2B5EF4-FFF2-40B4-BE49-F238E27FC236}">
                <a16:creationId xmlns:a16="http://schemas.microsoft.com/office/drawing/2014/main" id="{FA79FF24-2831-88FA-F027-13D2FFFFD5E2}"/>
              </a:ext>
            </a:extLst>
          </p:cNvPr>
          <p:cNvPicPr>
            <a:picLocks noChangeAspect="1"/>
          </p:cNvPicPr>
          <p:nvPr/>
        </p:nvPicPr>
        <p:blipFill>
          <a:blip r:embed="rId5"/>
          <a:stretch>
            <a:fillRect/>
          </a:stretch>
        </p:blipFill>
        <p:spPr>
          <a:xfrm>
            <a:off x="2511903" y="4739941"/>
            <a:ext cx="8061297" cy="426747"/>
          </a:xfrm>
          <a:prstGeom prst="rect">
            <a:avLst/>
          </a:prstGeom>
        </p:spPr>
      </p:pic>
      <p:grpSp>
        <p:nvGrpSpPr>
          <p:cNvPr id="61" name="Group 60">
            <a:extLst>
              <a:ext uri="{FF2B5EF4-FFF2-40B4-BE49-F238E27FC236}">
                <a16:creationId xmlns:a16="http://schemas.microsoft.com/office/drawing/2014/main" id="{36B9BE2B-332A-C6F7-E188-00F53EE2966E}"/>
              </a:ext>
            </a:extLst>
          </p:cNvPr>
          <p:cNvGrpSpPr/>
          <p:nvPr/>
        </p:nvGrpSpPr>
        <p:grpSpPr>
          <a:xfrm>
            <a:off x="1429449" y="3311834"/>
            <a:ext cx="990108" cy="1228226"/>
            <a:chOff x="1340815" y="3354727"/>
            <a:chExt cx="990088" cy="1228201"/>
          </a:xfrm>
        </p:grpSpPr>
        <p:sp>
          <p:nvSpPr>
            <p:cNvPr id="2497" name="Freeform 2436">
              <a:extLst>
                <a:ext uri="{FF2B5EF4-FFF2-40B4-BE49-F238E27FC236}">
                  <a16:creationId xmlns:a16="http://schemas.microsoft.com/office/drawing/2014/main" id="{1EEB372B-D232-53FE-781A-8958E2436234}"/>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8" name="Freeform 2438">
              <a:extLst>
                <a:ext uri="{FF2B5EF4-FFF2-40B4-BE49-F238E27FC236}">
                  <a16:creationId xmlns:a16="http://schemas.microsoft.com/office/drawing/2014/main" id="{2B565085-0676-924A-B74E-A72DE874DBDA}"/>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63" name="Group 62">
            <a:extLst>
              <a:ext uri="{FF2B5EF4-FFF2-40B4-BE49-F238E27FC236}">
                <a16:creationId xmlns:a16="http://schemas.microsoft.com/office/drawing/2014/main" id="{89483CD2-663B-C1FC-5FF4-FE87CAAC5146}"/>
              </a:ext>
            </a:extLst>
          </p:cNvPr>
          <p:cNvGrpSpPr/>
          <p:nvPr/>
        </p:nvGrpSpPr>
        <p:grpSpPr>
          <a:xfrm rot="16200000">
            <a:off x="1429450" y="1949595"/>
            <a:ext cx="990108" cy="1228226"/>
            <a:chOff x="1340815" y="3354727"/>
            <a:chExt cx="990088" cy="1228201"/>
          </a:xfrm>
        </p:grpSpPr>
        <p:sp>
          <p:nvSpPr>
            <p:cNvPr id="2495" name="Freeform 2491">
              <a:extLst>
                <a:ext uri="{FF2B5EF4-FFF2-40B4-BE49-F238E27FC236}">
                  <a16:creationId xmlns:a16="http://schemas.microsoft.com/office/drawing/2014/main" id="{F2BD4B2B-4985-C746-B328-CFB19726DDA6}"/>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6" name="Freeform 2499">
              <a:extLst>
                <a:ext uri="{FF2B5EF4-FFF2-40B4-BE49-F238E27FC236}">
                  <a16:creationId xmlns:a16="http://schemas.microsoft.com/office/drawing/2014/main" id="{23F1DF92-00B6-67EB-50EF-D92CA3427562}"/>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29" name="TextBox 128">
            <a:extLst>
              <a:ext uri="{FF2B5EF4-FFF2-40B4-BE49-F238E27FC236}">
                <a16:creationId xmlns:a16="http://schemas.microsoft.com/office/drawing/2014/main" id="{EAB83B4C-30C8-2D9D-8467-F1893E5E65EB}"/>
              </a:ext>
            </a:extLst>
          </p:cNvPr>
          <p:cNvSpPr txBox="1"/>
          <p:nvPr/>
        </p:nvSpPr>
        <p:spPr>
          <a:xfrm>
            <a:off x="2352788" y="1531477"/>
            <a:ext cx="605947" cy="16158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Epithelium</a:t>
            </a:r>
          </a:p>
        </p:txBody>
      </p:sp>
      <p:sp>
        <p:nvSpPr>
          <p:cNvPr id="130" name="TextBox 129">
            <a:extLst>
              <a:ext uri="{FF2B5EF4-FFF2-40B4-BE49-F238E27FC236}">
                <a16:creationId xmlns:a16="http://schemas.microsoft.com/office/drawing/2014/main" id="{BEB7D6AB-86FA-06F5-F1AC-FB1B877A87B7}"/>
              </a:ext>
            </a:extLst>
          </p:cNvPr>
          <p:cNvSpPr txBox="1"/>
          <p:nvPr/>
        </p:nvSpPr>
        <p:spPr>
          <a:xfrm>
            <a:off x="3240103" y="1149911"/>
            <a:ext cx="4488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Allergens</a:t>
            </a:r>
          </a:p>
        </p:txBody>
      </p:sp>
      <p:sp>
        <p:nvSpPr>
          <p:cNvPr id="131" name="TextBox 130">
            <a:extLst>
              <a:ext uri="{FF2B5EF4-FFF2-40B4-BE49-F238E27FC236}">
                <a16:creationId xmlns:a16="http://schemas.microsoft.com/office/drawing/2014/main" id="{F8911E8A-B2E7-6EC4-26E6-6270572B4745}"/>
              </a:ext>
            </a:extLst>
          </p:cNvPr>
          <p:cNvSpPr txBox="1"/>
          <p:nvPr/>
        </p:nvSpPr>
        <p:spPr>
          <a:xfrm>
            <a:off x="3879365" y="1149911"/>
            <a:ext cx="46969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Cytokines</a:t>
            </a:r>
          </a:p>
        </p:txBody>
      </p:sp>
      <p:sp>
        <p:nvSpPr>
          <p:cNvPr id="132" name="TextBox 131">
            <a:extLst>
              <a:ext uri="{FF2B5EF4-FFF2-40B4-BE49-F238E27FC236}">
                <a16:creationId xmlns:a16="http://schemas.microsoft.com/office/drawing/2014/main" id="{BE056434-2477-FF93-45C9-0E9BF7B49BBF}"/>
              </a:ext>
            </a:extLst>
          </p:cNvPr>
          <p:cNvSpPr txBox="1"/>
          <p:nvPr/>
        </p:nvSpPr>
        <p:spPr>
          <a:xfrm>
            <a:off x="4545877" y="1149911"/>
            <a:ext cx="2612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Fungi</a:t>
            </a:r>
          </a:p>
        </p:txBody>
      </p:sp>
      <p:sp>
        <p:nvSpPr>
          <p:cNvPr id="133" name="TextBox 132">
            <a:extLst>
              <a:ext uri="{FF2B5EF4-FFF2-40B4-BE49-F238E27FC236}">
                <a16:creationId xmlns:a16="http://schemas.microsoft.com/office/drawing/2014/main" id="{54E0F28F-1789-E27F-CB62-8E81ACF13E56}"/>
              </a:ext>
            </a:extLst>
          </p:cNvPr>
          <p:cNvSpPr txBox="1"/>
          <p:nvPr/>
        </p:nvSpPr>
        <p:spPr>
          <a:xfrm>
            <a:off x="2353065" y="2383753"/>
            <a:ext cx="229235"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34" name="TextBox 133">
            <a:extLst>
              <a:ext uri="{FF2B5EF4-FFF2-40B4-BE49-F238E27FC236}">
                <a16:creationId xmlns:a16="http://schemas.microsoft.com/office/drawing/2014/main" id="{7790D845-C1F4-9DC1-64EA-1531AA47C8D2}"/>
              </a:ext>
            </a:extLst>
          </p:cNvPr>
          <p:cNvSpPr txBox="1"/>
          <p:nvPr/>
        </p:nvSpPr>
        <p:spPr>
          <a:xfrm>
            <a:off x="3259300" y="2219072"/>
            <a:ext cx="190762" cy="23083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p:txBody>
      </p:sp>
      <p:sp>
        <p:nvSpPr>
          <p:cNvPr id="135" name="TextBox 134">
            <a:extLst>
              <a:ext uri="{FF2B5EF4-FFF2-40B4-BE49-F238E27FC236}">
                <a16:creationId xmlns:a16="http://schemas.microsoft.com/office/drawing/2014/main" id="{C10D4BB3-1D43-FACB-0A4B-0FB1430E7E8C}"/>
              </a:ext>
            </a:extLst>
          </p:cNvPr>
          <p:cNvSpPr txBox="1"/>
          <p:nvPr/>
        </p:nvSpPr>
        <p:spPr>
          <a:xfrm>
            <a:off x="2901642" y="2649934"/>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36" name="TextBox 135">
            <a:extLst>
              <a:ext uri="{FF2B5EF4-FFF2-40B4-BE49-F238E27FC236}">
                <a16:creationId xmlns:a16="http://schemas.microsoft.com/office/drawing/2014/main" id="{EEBFABFB-BA05-4348-8093-268782D4279F}"/>
              </a:ext>
            </a:extLst>
          </p:cNvPr>
          <p:cNvSpPr txBox="1"/>
          <p:nvPr/>
        </p:nvSpPr>
        <p:spPr>
          <a:xfrm>
            <a:off x="4490892"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IL-25</a:t>
            </a:r>
          </a:p>
        </p:txBody>
      </p:sp>
      <p:sp>
        <p:nvSpPr>
          <p:cNvPr id="138" name="TextBox 137">
            <a:extLst>
              <a:ext uri="{FF2B5EF4-FFF2-40B4-BE49-F238E27FC236}">
                <a16:creationId xmlns:a16="http://schemas.microsoft.com/office/drawing/2014/main" id="{9B33153D-FAB2-C724-353C-D95F6AE4DF1E}"/>
              </a:ext>
            </a:extLst>
          </p:cNvPr>
          <p:cNvSpPr txBox="1"/>
          <p:nvPr/>
        </p:nvSpPr>
        <p:spPr>
          <a:xfrm>
            <a:off x="4152617" y="2757251"/>
            <a:ext cx="3991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Basophil</a:t>
            </a:r>
          </a:p>
        </p:txBody>
      </p:sp>
      <p:sp>
        <p:nvSpPr>
          <p:cNvPr id="139" name="TextBox 138">
            <a:extLst>
              <a:ext uri="{FF2B5EF4-FFF2-40B4-BE49-F238E27FC236}">
                <a16:creationId xmlns:a16="http://schemas.microsoft.com/office/drawing/2014/main" id="{38440A5D-6BC2-6397-B464-D80409700EA9}"/>
              </a:ext>
            </a:extLst>
          </p:cNvPr>
          <p:cNvSpPr txBox="1"/>
          <p:nvPr/>
        </p:nvSpPr>
        <p:spPr>
          <a:xfrm>
            <a:off x="5272911" y="2697503"/>
            <a:ext cx="61717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Dendritic cell</a:t>
            </a:r>
          </a:p>
        </p:txBody>
      </p:sp>
      <p:sp>
        <p:nvSpPr>
          <p:cNvPr id="140" name="TextBox 139">
            <a:extLst>
              <a:ext uri="{FF2B5EF4-FFF2-40B4-BE49-F238E27FC236}">
                <a16:creationId xmlns:a16="http://schemas.microsoft.com/office/drawing/2014/main" id="{7DB8BA8A-3DDA-AC78-E3A1-9637FF9A6A3C}"/>
              </a:ext>
            </a:extLst>
          </p:cNvPr>
          <p:cNvSpPr txBox="1"/>
          <p:nvPr/>
        </p:nvSpPr>
        <p:spPr>
          <a:xfrm>
            <a:off x="5190770" y="2860070"/>
            <a:ext cx="266103"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Naïve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T cell</a:t>
            </a:r>
          </a:p>
        </p:txBody>
      </p:sp>
      <p:sp>
        <p:nvSpPr>
          <p:cNvPr id="141" name="TextBox 140">
            <a:extLst>
              <a:ext uri="{FF2B5EF4-FFF2-40B4-BE49-F238E27FC236}">
                <a16:creationId xmlns:a16="http://schemas.microsoft.com/office/drawing/2014/main" id="{30976C78-C5B3-597B-F785-BF89AE86373A}"/>
              </a:ext>
            </a:extLst>
          </p:cNvPr>
          <p:cNvSpPr txBox="1"/>
          <p:nvPr/>
        </p:nvSpPr>
        <p:spPr>
          <a:xfrm>
            <a:off x="5834612" y="3987181"/>
            <a:ext cx="53220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Eosinophils</a:t>
            </a:r>
          </a:p>
        </p:txBody>
      </p:sp>
      <p:sp>
        <p:nvSpPr>
          <p:cNvPr id="142" name="TextBox 141">
            <a:extLst>
              <a:ext uri="{FF2B5EF4-FFF2-40B4-BE49-F238E27FC236}">
                <a16:creationId xmlns:a16="http://schemas.microsoft.com/office/drawing/2014/main" id="{88954A83-7C4D-EDAC-A4B6-99A024DD8408}"/>
              </a:ext>
            </a:extLst>
          </p:cNvPr>
          <p:cNvSpPr txBox="1"/>
          <p:nvPr/>
        </p:nvSpPr>
        <p:spPr>
          <a:xfrm>
            <a:off x="3012769" y="4119989"/>
            <a:ext cx="2933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 cells</a:t>
            </a:r>
          </a:p>
        </p:txBody>
      </p:sp>
      <p:sp>
        <p:nvSpPr>
          <p:cNvPr id="144" name="TextBox 143">
            <a:extLst>
              <a:ext uri="{FF2B5EF4-FFF2-40B4-BE49-F238E27FC236}">
                <a16:creationId xmlns:a16="http://schemas.microsoft.com/office/drawing/2014/main" id="{400AEB78-494A-0D9D-15B1-CDCAF7AB7CCD}"/>
              </a:ext>
            </a:extLst>
          </p:cNvPr>
          <p:cNvSpPr txBox="1"/>
          <p:nvPr/>
        </p:nvSpPr>
        <p:spPr>
          <a:xfrm>
            <a:off x="3127071" y="3665954"/>
            <a:ext cx="1394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IgE</a:t>
            </a:r>
          </a:p>
        </p:txBody>
      </p:sp>
      <p:sp>
        <p:nvSpPr>
          <p:cNvPr id="145" name="TextBox 144">
            <a:extLst>
              <a:ext uri="{FF2B5EF4-FFF2-40B4-BE49-F238E27FC236}">
                <a16:creationId xmlns:a16="http://schemas.microsoft.com/office/drawing/2014/main" id="{D668B483-3C03-FD1C-ABC6-008C1CFFCAD2}"/>
              </a:ext>
            </a:extLst>
          </p:cNvPr>
          <p:cNvSpPr txBox="1"/>
          <p:nvPr/>
        </p:nvSpPr>
        <p:spPr>
          <a:xfrm>
            <a:off x="2307905" y="3291297"/>
            <a:ext cx="62197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Histamine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Leukotrienes</a:t>
            </a:r>
          </a:p>
        </p:txBody>
      </p:sp>
      <p:sp>
        <p:nvSpPr>
          <p:cNvPr id="146" name="TextBox 145">
            <a:extLst>
              <a:ext uri="{FF2B5EF4-FFF2-40B4-BE49-F238E27FC236}">
                <a16:creationId xmlns:a16="http://schemas.microsoft.com/office/drawing/2014/main" id="{36B84444-7D81-89DB-DD9D-B004991F0472}"/>
              </a:ext>
            </a:extLst>
          </p:cNvPr>
          <p:cNvSpPr txBox="1"/>
          <p:nvPr/>
        </p:nvSpPr>
        <p:spPr>
          <a:xfrm>
            <a:off x="3820740" y="3094390"/>
            <a:ext cx="184350" cy="11541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p:txBody>
      </p:sp>
      <p:sp>
        <p:nvSpPr>
          <p:cNvPr id="147" name="TextBox 146">
            <a:extLst>
              <a:ext uri="{FF2B5EF4-FFF2-40B4-BE49-F238E27FC236}">
                <a16:creationId xmlns:a16="http://schemas.microsoft.com/office/drawing/2014/main" id="{E9A3007D-A74B-0A0F-F1B5-EF3571A88B08}"/>
              </a:ext>
            </a:extLst>
          </p:cNvPr>
          <p:cNvSpPr txBox="1"/>
          <p:nvPr/>
        </p:nvSpPr>
        <p:spPr>
          <a:xfrm rot="19568916">
            <a:off x="4148277" y="3800744"/>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8" name="TextBox 147">
            <a:extLst>
              <a:ext uri="{FF2B5EF4-FFF2-40B4-BE49-F238E27FC236}">
                <a16:creationId xmlns:a16="http://schemas.microsoft.com/office/drawing/2014/main" id="{04B7C501-9AFC-4C91-85A5-B2932AEBE345}"/>
              </a:ext>
            </a:extLst>
          </p:cNvPr>
          <p:cNvSpPr txBox="1"/>
          <p:nvPr/>
        </p:nvSpPr>
        <p:spPr>
          <a:xfrm rot="18326695">
            <a:off x="3739837" y="3393029"/>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9" name="TextBox 148">
            <a:extLst>
              <a:ext uri="{FF2B5EF4-FFF2-40B4-BE49-F238E27FC236}">
                <a16:creationId xmlns:a16="http://schemas.microsoft.com/office/drawing/2014/main" id="{D911F860-5691-B0CE-BB72-EF0646E6BF7A}"/>
              </a:ext>
            </a:extLst>
          </p:cNvPr>
          <p:cNvSpPr txBox="1"/>
          <p:nvPr/>
        </p:nvSpPr>
        <p:spPr>
          <a:xfrm>
            <a:off x="4397698" y="4118600"/>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endParaRPr kumimoji="0" lang="en-US" sz="8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endParaRPr>
          </a:p>
        </p:txBody>
      </p:sp>
      <p:sp>
        <p:nvSpPr>
          <p:cNvPr id="150" name="TextBox 149">
            <a:extLst>
              <a:ext uri="{FF2B5EF4-FFF2-40B4-BE49-F238E27FC236}">
                <a16:creationId xmlns:a16="http://schemas.microsoft.com/office/drawing/2014/main" id="{75ED537C-0097-A31E-F5C6-58DF3218A922}"/>
              </a:ext>
            </a:extLst>
          </p:cNvPr>
          <p:cNvSpPr txBox="1"/>
          <p:nvPr/>
        </p:nvSpPr>
        <p:spPr>
          <a:xfrm>
            <a:off x="4643458" y="3318538"/>
            <a:ext cx="20518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cells</a:t>
            </a:r>
          </a:p>
        </p:txBody>
      </p:sp>
      <p:sp>
        <p:nvSpPr>
          <p:cNvPr id="151" name="TextBox 150">
            <a:extLst>
              <a:ext uri="{FF2B5EF4-FFF2-40B4-BE49-F238E27FC236}">
                <a16:creationId xmlns:a16="http://schemas.microsoft.com/office/drawing/2014/main" id="{C358ACB1-1AB8-F32B-31A5-A6FB3093AF58}"/>
              </a:ext>
            </a:extLst>
          </p:cNvPr>
          <p:cNvSpPr txBox="1"/>
          <p:nvPr/>
        </p:nvSpPr>
        <p:spPr>
          <a:xfrm rot="2099857">
            <a:off x="5445883" y="350753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IL-5</a:t>
            </a:r>
          </a:p>
        </p:txBody>
      </p:sp>
      <p:sp>
        <p:nvSpPr>
          <p:cNvPr id="152" name="TextBox 151">
            <a:extLst>
              <a:ext uri="{FF2B5EF4-FFF2-40B4-BE49-F238E27FC236}">
                <a16:creationId xmlns:a16="http://schemas.microsoft.com/office/drawing/2014/main" id="{1A362EFF-D3B6-12DF-8318-650FB26E4275}"/>
              </a:ext>
            </a:extLst>
          </p:cNvPr>
          <p:cNvSpPr txBox="1"/>
          <p:nvPr/>
        </p:nvSpPr>
        <p:spPr>
          <a:xfrm rot="19585287">
            <a:off x="5592192" y="297338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3" name="TextBox 152">
            <a:extLst>
              <a:ext uri="{FF2B5EF4-FFF2-40B4-BE49-F238E27FC236}">
                <a16:creationId xmlns:a16="http://schemas.microsoft.com/office/drawing/2014/main" id="{00A62D6E-50F3-4034-29B6-F124818F3202}"/>
              </a:ext>
            </a:extLst>
          </p:cNvPr>
          <p:cNvSpPr txBox="1"/>
          <p:nvPr/>
        </p:nvSpPr>
        <p:spPr>
          <a:xfrm rot="1721568">
            <a:off x="5229446" y="4266257"/>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4" name="TextBox 153">
            <a:extLst>
              <a:ext uri="{FF2B5EF4-FFF2-40B4-BE49-F238E27FC236}">
                <a16:creationId xmlns:a16="http://schemas.microsoft.com/office/drawing/2014/main" id="{C2FE5A82-7E21-C1CF-D87E-BA92CC3F01BB}"/>
              </a:ext>
            </a:extLst>
          </p:cNvPr>
          <p:cNvSpPr txBox="1"/>
          <p:nvPr/>
        </p:nvSpPr>
        <p:spPr>
          <a:xfrm rot="19476609">
            <a:off x="6618670" y="350980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IL-5</a:t>
            </a:r>
          </a:p>
        </p:txBody>
      </p:sp>
      <p:sp>
        <p:nvSpPr>
          <p:cNvPr id="155" name="TextBox 154">
            <a:extLst>
              <a:ext uri="{FF2B5EF4-FFF2-40B4-BE49-F238E27FC236}">
                <a16:creationId xmlns:a16="http://schemas.microsoft.com/office/drawing/2014/main" id="{9643C610-F222-F945-67C7-EADE65930604}"/>
              </a:ext>
            </a:extLst>
          </p:cNvPr>
          <p:cNvSpPr txBox="1"/>
          <p:nvPr/>
        </p:nvSpPr>
        <p:spPr>
          <a:xfrm rot="2077529">
            <a:off x="6376152" y="2953478"/>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6" name="TextBox 155">
            <a:extLst>
              <a:ext uri="{FF2B5EF4-FFF2-40B4-BE49-F238E27FC236}">
                <a16:creationId xmlns:a16="http://schemas.microsoft.com/office/drawing/2014/main" id="{6DF598F2-CC1F-BC51-7053-039BE078BC62}"/>
              </a:ext>
            </a:extLst>
          </p:cNvPr>
          <p:cNvSpPr txBox="1"/>
          <p:nvPr/>
        </p:nvSpPr>
        <p:spPr>
          <a:xfrm rot="19935994">
            <a:off x="6695353" y="426686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7" name="TextBox 156">
            <a:extLst>
              <a:ext uri="{FF2B5EF4-FFF2-40B4-BE49-F238E27FC236}">
                <a16:creationId xmlns:a16="http://schemas.microsoft.com/office/drawing/2014/main" id="{AD7521A3-C761-7FED-D22F-9CE5BEDBBDDB}"/>
              </a:ext>
            </a:extLst>
          </p:cNvPr>
          <p:cNvSpPr txBox="1"/>
          <p:nvPr/>
        </p:nvSpPr>
        <p:spPr>
          <a:xfrm>
            <a:off x="7047204" y="305939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158" name="TextBox 157">
            <a:extLst>
              <a:ext uri="{FF2B5EF4-FFF2-40B4-BE49-F238E27FC236}">
                <a16:creationId xmlns:a16="http://schemas.microsoft.com/office/drawing/2014/main" id="{DBEC77BB-542C-C107-044B-2E94568786ED}"/>
              </a:ext>
            </a:extLst>
          </p:cNvPr>
          <p:cNvSpPr txBox="1"/>
          <p:nvPr/>
        </p:nvSpPr>
        <p:spPr>
          <a:xfrm>
            <a:off x="6752640"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IL-25</a:t>
            </a:r>
          </a:p>
        </p:txBody>
      </p:sp>
      <p:sp>
        <p:nvSpPr>
          <p:cNvPr id="159" name="TextBox 158">
            <a:extLst>
              <a:ext uri="{FF2B5EF4-FFF2-40B4-BE49-F238E27FC236}">
                <a16:creationId xmlns:a16="http://schemas.microsoft.com/office/drawing/2014/main" id="{2C13EB76-B508-31A9-5A26-22E5C303711C}"/>
              </a:ext>
            </a:extLst>
          </p:cNvPr>
          <p:cNvSpPr txBox="1"/>
          <p:nvPr/>
        </p:nvSpPr>
        <p:spPr>
          <a:xfrm>
            <a:off x="8274547" y="2256850"/>
            <a:ext cx="321169" cy="226591"/>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35FAC">
                    <a:lumMod val="75000"/>
                  </a:srgbClr>
                </a:solidFill>
                <a:effectLst/>
                <a:uLnTx/>
                <a:uFillTx/>
                <a:latin typeface="Calibri"/>
                <a:ea typeface="+mn-ea"/>
                <a:cs typeface="Calibri"/>
              </a:rPr>
              <a:t>TSLP</a:t>
            </a:r>
          </a:p>
        </p:txBody>
      </p:sp>
      <p:sp>
        <p:nvSpPr>
          <p:cNvPr id="161" name="TextBox 160">
            <a:extLst>
              <a:ext uri="{FF2B5EF4-FFF2-40B4-BE49-F238E27FC236}">
                <a16:creationId xmlns:a16="http://schemas.microsoft.com/office/drawing/2014/main" id="{86A5E76A-7E60-8958-6A1D-C9ED5201C4EB}"/>
              </a:ext>
            </a:extLst>
          </p:cNvPr>
          <p:cNvSpPr txBox="1"/>
          <p:nvPr/>
        </p:nvSpPr>
        <p:spPr>
          <a:xfrm>
            <a:off x="7048944" y="4260513"/>
            <a:ext cx="724572"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Smooth muscle</a:t>
            </a:r>
          </a:p>
        </p:txBody>
      </p:sp>
      <p:sp>
        <p:nvSpPr>
          <p:cNvPr id="164" name="TextBox 163">
            <a:extLst>
              <a:ext uri="{FF2B5EF4-FFF2-40B4-BE49-F238E27FC236}">
                <a16:creationId xmlns:a16="http://schemas.microsoft.com/office/drawing/2014/main" id="{854BBB09-2639-DC71-3C1B-DB92A42AAF15}"/>
              </a:ext>
            </a:extLst>
          </p:cNvPr>
          <p:cNvSpPr txBox="1"/>
          <p:nvPr/>
        </p:nvSpPr>
        <p:spPr>
          <a:xfrm>
            <a:off x="9610310" y="4129627"/>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IL-6</a:t>
            </a:r>
          </a:p>
        </p:txBody>
      </p:sp>
      <p:sp>
        <p:nvSpPr>
          <p:cNvPr id="165" name="TextBox 164">
            <a:extLst>
              <a:ext uri="{FF2B5EF4-FFF2-40B4-BE49-F238E27FC236}">
                <a16:creationId xmlns:a16="http://schemas.microsoft.com/office/drawing/2014/main" id="{3CBED91A-B912-93F3-BA79-F08D54B3390D}"/>
              </a:ext>
            </a:extLst>
          </p:cNvPr>
          <p:cNvSpPr txBox="1"/>
          <p:nvPr/>
        </p:nvSpPr>
        <p:spPr>
          <a:xfrm>
            <a:off x="9267706" y="3337769"/>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Fibroblast</a:t>
            </a:r>
          </a:p>
        </p:txBody>
      </p:sp>
      <p:sp>
        <p:nvSpPr>
          <p:cNvPr id="166" name="TextBox 165">
            <a:extLst>
              <a:ext uri="{FF2B5EF4-FFF2-40B4-BE49-F238E27FC236}">
                <a16:creationId xmlns:a16="http://schemas.microsoft.com/office/drawing/2014/main" id="{FB1E327C-0197-FA35-937D-3CA4D101C7D1}"/>
              </a:ext>
            </a:extLst>
          </p:cNvPr>
          <p:cNvSpPr txBox="1"/>
          <p:nvPr/>
        </p:nvSpPr>
        <p:spPr>
          <a:xfrm>
            <a:off x="9093828" y="2542446"/>
            <a:ext cx="4039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Collagen</a:t>
            </a:r>
          </a:p>
        </p:txBody>
      </p:sp>
      <p:sp>
        <p:nvSpPr>
          <p:cNvPr id="168" name="TextBox 167">
            <a:extLst>
              <a:ext uri="{FF2B5EF4-FFF2-40B4-BE49-F238E27FC236}">
                <a16:creationId xmlns:a16="http://schemas.microsoft.com/office/drawing/2014/main" id="{2C4BCB92-4A53-CBFB-F841-B70F998EA530}"/>
              </a:ext>
            </a:extLst>
          </p:cNvPr>
          <p:cNvSpPr txBox="1"/>
          <p:nvPr/>
        </p:nvSpPr>
        <p:spPr>
          <a:xfrm>
            <a:off x="7945735" y="3407020"/>
            <a:ext cx="248471" cy="15389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grpSp>
        <p:nvGrpSpPr>
          <p:cNvPr id="169" name="Graphic 2442">
            <a:extLst>
              <a:ext uri="{FF2B5EF4-FFF2-40B4-BE49-F238E27FC236}">
                <a16:creationId xmlns:a16="http://schemas.microsoft.com/office/drawing/2014/main" id="{64BA3ED3-9446-0537-C3E7-C1D0E7C62347}"/>
              </a:ext>
            </a:extLst>
          </p:cNvPr>
          <p:cNvGrpSpPr/>
          <p:nvPr/>
        </p:nvGrpSpPr>
        <p:grpSpPr>
          <a:xfrm rot="401577">
            <a:off x="3880668" y="3315678"/>
            <a:ext cx="257941" cy="478206"/>
            <a:chOff x="7388833" y="5476246"/>
            <a:chExt cx="373677" cy="630032"/>
          </a:xfrm>
          <a:solidFill>
            <a:srgbClr val="A21383"/>
          </a:solidFill>
        </p:grpSpPr>
        <p:sp>
          <p:nvSpPr>
            <p:cNvPr id="2493" name="Freeform 2445">
              <a:extLst>
                <a:ext uri="{FF2B5EF4-FFF2-40B4-BE49-F238E27FC236}">
                  <a16:creationId xmlns:a16="http://schemas.microsoft.com/office/drawing/2014/main" id="{DAD6A2E2-FEFF-BA1C-FC71-342A11688F75}"/>
                </a:ext>
              </a:extLst>
            </p:cNvPr>
            <p:cNvSpPr/>
            <p:nvPr/>
          </p:nvSpPr>
          <p:spPr>
            <a:xfrm>
              <a:off x="7411227" y="5476246"/>
              <a:ext cx="351283" cy="592220"/>
            </a:xfrm>
            <a:custGeom>
              <a:avLst/>
              <a:gdLst>
                <a:gd name="connsiteX0" fmla="*/ 351285 w 351284"/>
                <a:gd name="connsiteY0" fmla="*/ 0 h 592224"/>
                <a:gd name="connsiteX1" fmla="*/ 0 w 351284"/>
                <a:gd name="connsiteY1" fmla="*/ 592224 h 592224"/>
              </a:gdLst>
              <a:ahLst/>
              <a:cxnLst>
                <a:cxn ang="0">
                  <a:pos x="connsiteX0" y="connsiteY0"/>
                </a:cxn>
                <a:cxn ang="0">
                  <a:pos x="connsiteX1" y="connsiteY1"/>
                </a:cxn>
              </a:cxnLst>
              <a:rect l="l" t="t" r="r" b="b"/>
              <a:pathLst>
                <a:path w="351284" h="592224">
                  <a:moveTo>
                    <a:pt x="351285" y="0"/>
                  </a:moveTo>
                  <a:lnTo>
                    <a:pt x="0" y="592224"/>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4" name="Freeform 2446">
              <a:extLst>
                <a:ext uri="{FF2B5EF4-FFF2-40B4-BE49-F238E27FC236}">
                  <a16:creationId xmlns:a16="http://schemas.microsoft.com/office/drawing/2014/main" id="{87CC8198-2681-1490-8319-61BC2973F085}"/>
                </a:ext>
              </a:extLst>
            </p:cNvPr>
            <p:cNvSpPr/>
            <p:nvPr/>
          </p:nvSpPr>
          <p:spPr>
            <a:xfrm>
              <a:off x="7388833" y="6045244"/>
              <a:ext cx="53261" cy="61034"/>
            </a:xfrm>
            <a:custGeom>
              <a:avLst/>
              <a:gdLst>
                <a:gd name="connsiteX0" fmla="*/ 735 w 53261"/>
                <a:gd name="connsiteY0" fmla="*/ 0 h 61034"/>
                <a:gd name="connsiteX1" fmla="*/ 0 w 53261"/>
                <a:gd name="connsiteY1" fmla="*/ 61034 h 61034"/>
                <a:gd name="connsiteX2" fmla="*/ 53262 w 53261"/>
                <a:gd name="connsiteY2" fmla="*/ 31160 h 61034"/>
                <a:gd name="connsiteX3" fmla="*/ 735 w 53261"/>
                <a:gd name="connsiteY3" fmla="*/ 0 h 61034"/>
              </a:gdLst>
              <a:ahLst/>
              <a:cxnLst>
                <a:cxn ang="0">
                  <a:pos x="connsiteX0" y="connsiteY0"/>
                </a:cxn>
                <a:cxn ang="0">
                  <a:pos x="connsiteX1" y="connsiteY1"/>
                </a:cxn>
                <a:cxn ang="0">
                  <a:pos x="connsiteX2" y="connsiteY2"/>
                </a:cxn>
                <a:cxn ang="0">
                  <a:pos x="connsiteX3" y="connsiteY3"/>
                </a:cxn>
              </a:cxnLst>
              <a:rect l="l" t="t" r="r" b="b"/>
              <a:pathLst>
                <a:path w="53261" h="61034">
                  <a:moveTo>
                    <a:pt x="735" y="0"/>
                  </a:moveTo>
                  <a:lnTo>
                    <a:pt x="0" y="61034"/>
                  </a:lnTo>
                  <a:lnTo>
                    <a:pt x="53262" y="31160"/>
                  </a:lnTo>
                  <a:lnTo>
                    <a:pt x="735"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0" name="Group 169">
            <a:extLst>
              <a:ext uri="{FF2B5EF4-FFF2-40B4-BE49-F238E27FC236}">
                <a16:creationId xmlns:a16="http://schemas.microsoft.com/office/drawing/2014/main" id="{CEB2A609-E194-E0FF-B2A5-1092FD8353A7}"/>
              </a:ext>
            </a:extLst>
          </p:cNvPr>
          <p:cNvGrpSpPr/>
          <p:nvPr/>
        </p:nvGrpSpPr>
        <p:grpSpPr>
          <a:xfrm>
            <a:off x="3958667" y="3665104"/>
            <a:ext cx="880704" cy="577321"/>
            <a:chOff x="3869982" y="3713634"/>
            <a:chExt cx="880686" cy="577309"/>
          </a:xfrm>
        </p:grpSpPr>
        <p:sp>
          <p:nvSpPr>
            <p:cNvPr id="2490" name="Freeform 2448">
              <a:extLst>
                <a:ext uri="{FF2B5EF4-FFF2-40B4-BE49-F238E27FC236}">
                  <a16:creationId xmlns:a16="http://schemas.microsoft.com/office/drawing/2014/main" id="{7D135CD5-3A11-85C7-A8B2-7D2B09D8B463}"/>
                </a:ext>
              </a:extLst>
            </p:cNvPr>
            <p:cNvSpPr/>
            <p:nvPr/>
          </p:nvSpPr>
          <p:spPr>
            <a:xfrm>
              <a:off x="3906774" y="3713634"/>
              <a:ext cx="843894" cy="553210"/>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1" name="Freeform 2449">
              <a:extLst>
                <a:ext uri="{FF2B5EF4-FFF2-40B4-BE49-F238E27FC236}">
                  <a16:creationId xmlns:a16="http://schemas.microsoft.com/office/drawing/2014/main" id="{63BF1CFA-C4F7-7460-E921-0CE7B7F11F4D}"/>
                </a:ext>
              </a:extLst>
            </p:cNvPr>
            <p:cNvSpPr/>
            <p:nvPr/>
          </p:nvSpPr>
          <p:spPr>
            <a:xfrm>
              <a:off x="3869982" y="4236370"/>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1" name="Graphic 2442">
            <a:extLst>
              <a:ext uri="{FF2B5EF4-FFF2-40B4-BE49-F238E27FC236}">
                <a16:creationId xmlns:a16="http://schemas.microsoft.com/office/drawing/2014/main" id="{B9BE2857-561E-9417-4A5D-13E54C5AB7E1}"/>
              </a:ext>
            </a:extLst>
          </p:cNvPr>
          <p:cNvGrpSpPr/>
          <p:nvPr/>
        </p:nvGrpSpPr>
        <p:grpSpPr>
          <a:xfrm>
            <a:off x="4325109" y="4042216"/>
            <a:ext cx="61137" cy="392465"/>
            <a:chOff x="7893108" y="6127558"/>
            <a:chExt cx="61036" cy="391820"/>
          </a:xfrm>
          <a:solidFill>
            <a:srgbClr val="A21383"/>
          </a:solidFill>
        </p:grpSpPr>
        <p:sp>
          <p:nvSpPr>
            <p:cNvPr id="2487" name="Freeform 2451">
              <a:extLst>
                <a:ext uri="{FF2B5EF4-FFF2-40B4-BE49-F238E27FC236}">
                  <a16:creationId xmlns:a16="http://schemas.microsoft.com/office/drawing/2014/main" id="{9A9911A8-5604-1521-F3A7-79F1D8D6271F}"/>
                </a:ext>
              </a:extLst>
            </p:cNvPr>
            <p:cNvSpPr/>
            <p:nvPr/>
          </p:nvSpPr>
          <p:spPr>
            <a:xfrm>
              <a:off x="7923553" y="6127558"/>
              <a:ext cx="6122" cy="347904"/>
            </a:xfrm>
            <a:custGeom>
              <a:avLst/>
              <a:gdLst>
                <a:gd name="connsiteX0" fmla="*/ 0 w 6122"/>
                <a:gd name="connsiteY0" fmla="*/ 0 h 347902"/>
                <a:gd name="connsiteX1" fmla="*/ 0 w 6122"/>
                <a:gd name="connsiteY1" fmla="*/ 347903 h 347902"/>
              </a:gdLst>
              <a:ahLst/>
              <a:cxnLst>
                <a:cxn ang="0">
                  <a:pos x="connsiteX0" y="connsiteY0"/>
                </a:cxn>
                <a:cxn ang="0">
                  <a:pos x="connsiteX1" y="connsiteY1"/>
                </a:cxn>
              </a:cxnLst>
              <a:rect l="l" t="t" r="r" b="b"/>
              <a:pathLst>
                <a:path w="6122" h="347902">
                  <a:moveTo>
                    <a:pt x="0" y="0"/>
                  </a:moveTo>
                  <a:lnTo>
                    <a:pt x="0" y="347903"/>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8" name="Freeform 2452">
              <a:extLst>
                <a:ext uri="{FF2B5EF4-FFF2-40B4-BE49-F238E27FC236}">
                  <a16:creationId xmlns:a16="http://schemas.microsoft.com/office/drawing/2014/main" id="{3E209F00-BF18-9F13-FE23-0A75B103D310}"/>
                </a:ext>
              </a:extLst>
            </p:cNvPr>
            <p:cNvSpPr/>
            <p:nvPr/>
          </p:nvSpPr>
          <p:spPr>
            <a:xfrm>
              <a:off x="7893108" y="6466486"/>
              <a:ext cx="61036" cy="52892"/>
            </a:xfrm>
            <a:custGeom>
              <a:avLst/>
              <a:gdLst>
                <a:gd name="connsiteX0" fmla="*/ 0 w 61036"/>
                <a:gd name="connsiteY0" fmla="*/ 0 h 52892"/>
                <a:gd name="connsiteX1" fmla="*/ 30488 w 61036"/>
                <a:gd name="connsiteY1" fmla="*/ 52892 h 52892"/>
                <a:gd name="connsiteX2" fmla="*/ 61037 w 61036"/>
                <a:gd name="connsiteY2" fmla="*/ 0 h 52892"/>
                <a:gd name="connsiteX3" fmla="*/ 0 w 61036"/>
                <a:gd name="connsiteY3" fmla="*/ 0 h 52892"/>
              </a:gdLst>
              <a:ahLst/>
              <a:cxnLst>
                <a:cxn ang="0">
                  <a:pos x="connsiteX0" y="connsiteY0"/>
                </a:cxn>
                <a:cxn ang="0">
                  <a:pos x="connsiteX1" y="connsiteY1"/>
                </a:cxn>
                <a:cxn ang="0">
                  <a:pos x="connsiteX2" y="connsiteY2"/>
                </a:cxn>
                <a:cxn ang="0">
                  <a:pos x="connsiteX3" y="connsiteY3"/>
                </a:cxn>
              </a:cxnLst>
              <a:rect l="l" t="t" r="r" b="b"/>
              <a:pathLst>
                <a:path w="61036" h="52892">
                  <a:moveTo>
                    <a:pt x="0" y="0"/>
                  </a:moveTo>
                  <a:lnTo>
                    <a:pt x="30488" y="52892"/>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72" name="Freeform 2453">
            <a:extLst>
              <a:ext uri="{FF2B5EF4-FFF2-40B4-BE49-F238E27FC236}">
                <a16:creationId xmlns:a16="http://schemas.microsoft.com/office/drawing/2014/main" id="{BD4BE16C-A1B5-4173-0B0E-6B30DACCFEAA}"/>
              </a:ext>
            </a:extLst>
          </p:cNvPr>
          <p:cNvSpPr/>
          <p:nvPr/>
        </p:nvSpPr>
        <p:spPr>
          <a:xfrm>
            <a:off x="4355605" y="3312947"/>
            <a:ext cx="6132" cy="364972"/>
          </a:xfrm>
          <a:custGeom>
            <a:avLst/>
            <a:gdLst>
              <a:gd name="connsiteX0" fmla="*/ 0 w 6122"/>
              <a:gd name="connsiteY0" fmla="*/ 0 h 364370"/>
              <a:gd name="connsiteX1" fmla="*/ 0 w 6122"/>
              <a:gd name="connsiteY1" fmla="*/ 364370 h 364370"/>
            </a:gdLst>
            <a:ahLst/>
            <a:cxnLst>
              <a:cxn ang="0">
                <a:pos x="connsiteX0" y="connsiteY0"/>
              </a:cxn>
              <a:cxn ang="0">
                <a:pos x="connsiteX1" y="connsiteY1"/>
              </a:cxn>
            </a:cxnLst>
            <a:rect l="l" t="t" r="r" b="b"/>
            <a:pathLst>
              <a:path w="6122" h="364370">
                <a:moveTo>
                  <a:pt x="0" y="0"/>
                </a:moveTo>
                <a:lnTo>
                  <a:pt x="0" y="36437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nvGrpSpPr>
          <p:cNvPr id="173" name="Graphic 2442">
            <a:extLst>
              <a:ext uri="{FF2B5EF4-FFF2-40B4-BE49-F238E27FC236}">
                <a16:creationId xmlns:a16="http://schemas.microsoft.com/office/drawing/2014/main" id="{B1AABD42-D4D2-C91E-DE13-10E9969BF9B7}"/>
              </a:ext>
            </a:extLst>
          </p:cNvPr>
          <p:cNvGrpSpPr/>
          <p:nvPr/>
        </p:nvGrpSpPr>
        <p:grpSpPr>
          <a:xfrm>
            <a:off x="5344098" y="3549028"/>
            <a:ext cx="307834" cy="204233"/>
            <a:chOff x="8910534" y="5635163"/>
            <a:chExt cx="307329" cy="203897"/>
          </a:xfrm>
          <a:solidFill>
            <a:srgbClr val="A21383"/>
          </a:solidFill>
        </p:grpSpPr>
        <p:sp>
          <p:nvSpPr>
            <p:cNvPr id="2485" name="Freeform 2461">
              <a:extLst>
                <a:ext uri="{FF2B5EF4-FFF2-40B4-BE49-F238E27FC236}">
                  <a16:creationId xmlns:a16="http://schemas.microsoft.com/office/drawing/2014/main" id="{FCE7EE6F-FAEA-4494-A727-790C07A2D30E}"/>
                </a:ext>
              </a:extLst>
            </p:cNvPr>
            <p:cNvSpPr/>
            <p:nvPr/>
          </p:nvSpPr>
          <p:spPr>
            <a:xfrm>
              <a:off x="8910534" y="5635163"/>
              <a:ext cx="270781" cy="179614"/>
            </a:xfrm>
            <a:custGeom>
              <a:avLst/>
              <a:gdLst>
                <a:gd name="connsiteX0" fmla="*/ 270779 w 270779"/>
                <a:gd name="connsiteY0" fmla="*/ 179614 h 179613"/>
                <a:gd name="connsiteX1" fmla="*/ 0 w 270779"/>
                <a:gd name="connsiteY1" fmla="*/ 0 h 179613"/>
              </a:gdLst>
              <a:ahLst/>
              <a:cxnLst>
                <a:cxn ang="0">
                  <a:pos x="connsiteX0" y="connsiteY0"/>
                </a:cxn>
                <a:cxn ang="0">
                  <a:pos x="connsiteX1" y="connsiteY1"/>
                </a:cxn>
              </a:cxnLst>
              <a:rect l="l" t="t" r="r" b="b"/>
              <a:pathLst>
                <a:path w="270779" h="179613">
                  <a:moveTo>
                    <a:pt x="270779" y="179614"/>
                  </a:moveTo>
                  <a:lnTo>
                    <a:pt x="0"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6" name="Freeform 2462">
              <a:extLst>
                <a:ext uri="{FF2B5EF4-FFF2-40B4-BE49-F238E27FC236}">
                  <a16:creationId xmlns:a16="http://schemas.microsoft.com/office/drawing/2014/main" id="{0202CBB5-53AB-4669-8BB1-0B1EDF8652C0}"/>
                </a:ext>
              </a:extLst>
            </p:cNvPr>
            <p:cNvSpPr/>
            <p:nvPr/>
          </p:nvSpPr>
          <p:spPr>
            <a:xfrm>
              <a:off x="9156949" y="5784393"/>
              <a:ext cx="60914" cy="54667"/>
            </a:xfrm>
            <a:custGeom>
              <a:avLst/>
              <a:gdLst>
                <a:gd name="connsiteX0" fmla="*/ 33733 w 60914"/>
                <a:gd name="connsiteY0" fmla="*/ 0 h 54667"/>
                <a:gd name="connsiteX1" fmla="*/ 60915 w 60914"/>
                <a:gd name="connsiteY1" fmla="*/ 54668 h 54667"/>
                <a:gd name="connsiteX2" fmla="*/ 0 w 60914"/>
                <a:gd name="connsiteY2" fmla="*/ 50872 h 54667"/>
                <a:gd name="connsiteX3" fmla="*/ 33733 w 60914"/>
                <a:gd name="connsiteY3" fmla="*/ 0 h 54667"/>
              </a:gdLst>
              <a:ahLst/>
              <a:cxnLst>
                <a:cxn ang="0">
                  <a:pos x="connsiteX0" y="connsiteY0"/>
                </a:cxn>
                <a:cxn ang="0">
                  <a:pos x="connsiteX1" y="connsiteY1"/>
                </a:cxn>
                <a:cxn ang="0">
                  <a:pos x="connsiteX2" y="connsiteY2"/>
                </a:cxn>
                <a:cxn ang="0">
                  <a:pos x="connsiteX3" y="connsiteY3"/>
                </a:cxn>
              </a:cxnLst>
              <a:rect l="l" t="t" r="r" b="b"/>
              <a:pathLst>
                <a:path w="60914" h="54667">
                  <a:moveTo>
                    <a:pt x="33733" y="0"/>
                  </a:moveTo>
                  <a:lnTo>
                    <a:pt x="60915" y="54668"/>
                  </a:lnTo>
                  <a:lnTo>
                    <a:pt x="0" y="50872"/>
                  </a:lnTo>
                  <a:lnTo>
                    <a:pt x="33733"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4" name="Graphic 2442">
            <a:extLst>
              <a:ext uri="{FF2B5EF4-FFF2-40B4-BE49-F238E27FC236}">
                <a16:creationId xmlns:a16="http://schemas.microsoft.com/office/drawing/2014/main" id="{733A77EC-BE23-6CCA-5F97-F28FA344784C}"/>
              </a:ext>
            </a:extLst>
          </p:cNvPr>
          <p:cNvGrpSpPr/>
          <p:nvPr/>
        </p:nvGrpSpPr>
        <p:grpSpPr>
          <a:xfrm>
            <a:off x="5066742" y="3139242"/>
            <a:ext cx="88671" cy="165411"/>
            <a:chOff x="8633512" y="5226050"/>
            <a:chExt cx="88524" cy="165139"/>
          </a:xfrm>
          <a:solidFill>
            <a:srgbClr val="A21383"/>
          </a:solidFill>
        </p:grpSpPr>
        <p:sp>
          <p:nvSpPr>
            <p:cNvPr id="2483" name="Freeform 2464">
              <a:extLst>
                <a:ext uri="{FF2B5EF4-FFF2-40B4-BE49-F238E27FC236}">
                  <a16:creationId xmlns:a16="http://schemas.microsoft.com/office/drawing/2014/main" id="{0E9C77F4-E566-9E35-FEF5-7C5CBDD503E1}"/>
                </a:ext>
              </a:extLst>
            </p:cNvPr>
            <p:cNvSpPr/>
            <p:nvPr/>
          </p:nvSpPr>
          <p:spPr>
            <a:xfrm>
              <a:off x="8677725" y="5226050"/>
              <a:ext cx="6122" cy="126844"/>
            </a:xfrm>
            <a:custGeom>
              <a:avLst/>
              <a:gdLst>
                <a:gd name="connsiteX0" fmla="*/ 0 w 6122"/>
                <a:gd name="connsiteY0" fmla="*/ 126844 h 126843"/>
                <a:gd name="connsiteX1" fmla="*/ 0 w 6122"/>
                <a:gd name="connsiteY1" fmla="*/ 0 h 126843"/>
              </a:gdLst>
              <a:ahLst/>
              <a:cxnLst>
                <a:cxn ang="0">
                  <a:pos x="connsiteX0" y="connsiteY0"/>
                </a:cxn>
                <a:cxn ang="0">
                  <a:pos x="connsiteX1" y="connsiteY1"/>
                </a:cxn>
              </a:cxnLst>
              <a:rect l="l" t="t" r="r" b="b"/>
              <a:pathLst>
                <a:path w="6122" h="126843">
                  <a:moveTo>
                    <a:pt x="0" y="126844"/>
                  </a:moveTo>
                  <a:lnTo>
                    <a:pt x="0" y="0"/>
                  </a:lnTo>
                </a:path>
              </a:pathLst>
            </a:custGeom>
            <a:ln w="444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4" name="Freeform 2465">
              <a:extLst>
                <a:ext uri="{FF2B5EF4-FFF2-40B4-BE49-F238E27FC236}">
                  <a16:creationId xmlns:a16="http://schemas.microsoft.com/office/drawing/2014/main" id="{6FDD8C30-BB7D-544E-11C3-B2130FA76F61}"/>
                </a:ext>
              </a:extLst>
            </p:cNvPr>
            <p:cNvSpPr/>
            <p:nvPr/>
          </p:nvSpPr>
          <p:spPr>
            <a:xfrm>
              <a:off x="8633512" y="5346929"/>
              <a:ext cx="88524" cy="44260"/>
            </a:xfrm>
            <a:custGeom>
              <a:avLst/>
              <a:gdLst>
                <a:gd name="connsiteX0" fmla="*/ 0 w 88524"/>
                <a:gd name="connsiteY0" fmla="*/ 0 h 44260"/>
                <a:gd name="connsiteX1" fmla="*/ 88525 w 88524"/>
                <a:gd name="connsiteY1" fmla="*/ 0 h 44260"/>
                <a:gd name="connsiteX2" fmla="*/ 44262 w 88524"/>
                <a:gd name="connsiteY2" fmla="*/ 44261 h 44260"/>
                <a:gd name="connsiteX3" fmla="*/ 0 w 88524"/>
                <a:gd name="connsiteY3" fmla="*/ 0 h 44260"/>
              </a:gdLst>
              <a:ahLst/>
              <a:cxnLst>
                <a:cxn ang="0">
                  <a:pos x="connsiteX0" y="connsiteY0"/>
                </a:cxn>
                <a:cxn ang="0">
                  <a:pos x="connsiteX1" y="connsiteY1"/>
                </a:cxn>
                <a:cxn ang="0">
                  <a:pos x="connsiteX2" y="connsiteY2"/>
                </a:cxn>
                <a:cxn ang="0">
                  <a:pos x="connsiteX3" y="connsiteY3"/>
                </a:cxn>
              </a:cxnLst>
              <a:rect l="l" t="t" r="r" b="b"/>
              <a:pathLst>
                <a:path w="88524" h="44260">
                  <a:moveTo>
                    <a:pt x="0" y="0"/>
                  </a:moveTo>
                  <a:lnTo>
                    <a:pt x="88525" y="0"/>
                  </a:lnTo>
                  <a:lnTo>
                    <a:pt x="44262" y="44261"/>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5" name="Graphic 2442">
            <a:extLst>
              <a:ext uri="{FF2B5EF4-FFF2-40B4-BE49-F238E27FC236}">
                <a16:creationId xmlns:a16="http://schemas.microsoft.com/office/drawing/2014/main" id="{B0F86DCB-B5CE-1009-0DB4-4FD48BE58239}"/>
              </a:ext>
            </a:extLst>
          </p:cNvPr>
          <p:cNvGrpSpPr/>
          <p:nvPr/>
        </p:nvGrpSpPr>
        <p:grpSpPr>
          <a:xfrm>
            <a:off x="7996110" y="3697949"/>
            <a:ext cx="236051" cy="639113"/>
            <a:chOff x="11812378" y="5783858"/>
            <a:chExt cx="235661" cy="638063"/>
          </a:xfrm>
        </p:grpSpPr>
        <p:sp>
          <p:nvSpPr>
            <p:cNvPr id="2481" name="Freeform 2473">
              <a:extLst>
                <a:ext uri="{FF2B5EF4-FFF2-40B4-BE49-F238E27FC236}">
                  <a16:creationId xmlns:a16="http://schemas.microsoft.com/office/drawing/2014/main" id="{EFF0DC84-22BE-F7E4-7246-847A8B43DBB2}"/>
                </a:ext>
              </a:extLst>
            </p:cNvPr>
            <p:cNvSpPr/>
            <p:nvPr/>
          </p:nvSpPr>
          <p:spPr>
            <a:xfrm>
              <a:off x="11812378" y="5814083"/>
              <a:ext cx="203680" cy="607838"/>
            </a:xfrm>
            <a:custGeom>
              <a:avLst/>
              <a:gdLst>
                <a:gd name="connsiteX0" fmla="*/ 203682 w 203681"/>
                <a:gd name="connsiteY0" fmla="*/ 0 h 607834"/>
                <a:gd name="connsiteX1" fmla="*/ 0 w 203681"/>
                <a:gd name="connsiteY1" fmla="*/ 192164 h 607834"/>
                <a:gd name="connsiteX2" fmla="*/ 0 w 203681"/>
                <a:gd name="connsiteY2" fmla="*/ 607835 h 607834"/>
              </a:gdLst>
              <a:ahLst/>
              <a:cxnLst>
                <a:cxn ang="0">
                  <a:pos x="connsiteX0" y="connsiteY0"/>
                </a:cxn>
                <a:cxn ang="0">
                  <a:pos x="connsiteX1" y="connsiteY1"/>
                </a:cxn>
                <a:cxn ang="0">
                  <a:pos x="connsiteX2" y="connsiteY2"/>
                </a:cxn>
              </a:cxnLst>
              <a:rect l="l" t="t" r="r" b="b"/>
              <a:pathLst>
                <a:path w="203681" h="607834">
                  <a:moveTo>
                    <a:pt x="203682" y="0"/>
                  </a:moveTo>
                  <a:lnTo>
                    <a:pt x="0" y="192164"/>
                  </a:lnTo>
                  <a:lnTo>
                    <a:pt x="0" y="607835"/>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2" name="Freeform 2474">
              <a:extLst>
                <a:ext uri="{FF2B5EF4-FFF2-40B4-BE49-F238E27FC236}">
                  <a16:creationId xmlns:a16="http://schemas.microsoft.com/office/drawing/2014/main" id="{6BE49460-6BE9-C63A-F74B-719427BAF837}"/>
                </a:ext>
              </a:extLst>
            </p:cNvPr>
            <p:cNvSpPr/>
            <p:nvPr/>
          </p:nvSpPr>
          <p:spPr>
            <a:xfrm>
              <a:off x="11988656" y="5783858"/>
              <a:ext cx="59383" cy="58463"/>
            </a:xfrm>
            <a:custGeom>
              <a:avLst/>
              <a:gdLst>
                <a:gd name="connsiteX0" fmla="*/ 0 w 59383"/>
                <a:gd name="connsiteY0" fmla="*/ 14080 h 58463"/>
                <a:gd name="connsiteX1" fmla="*/ 59384 w 59383"/>
                <a:gd name="connsiteY1" fmla="*/ 0 h 58463"/>
                <a:gd name="connsiteX2" fmla="*/ 41875 w 59383"/>
                <a:gd name="connsiteY2" fmla="*/ 58463 h 58463"/>
                <a:gd name="connsiteX3" fmla="*/ 0 w 59383"/>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3" h="58463">
                  <a:moveTo>
                    <a:pt x="0" y="14080"/>
                  </a:moveTo>
                  <a:lnTo>
                    <a:pt x="59384"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6" name="Graphic 2442">
            <a:extLst>
              <a:ext uri="{FF2B5EF4-FFF2-40B4-BE49-F238E27FC236}">
                <a16:creationId xmlns:a16="http://schemas.microsoft.com/office/drawing/2014/main" id="{08821CDF-EDBC-2017-79C0-07AB19639924}"/>
              </a:ext>
            </a:extLst>
          </p:cNvPr>
          <p:cNvGrpSpPr/>
          <p:nvPr/>
        </p:nvGrpSpPr>
        <p:grpSpPr>
          <a:xfrm>
            <a:off x="8730274" y="3155882"/>
            <a:ext cx="163341" cy="154090"/>
            <a:chOff x="12462647" y="5280128"/>
            <a:chExt cx="163072" cy="153837"/>
          </a:xfrm>
          <a:solidFill>
            <a:srgbClr val="A21383"/>
          </a:solidFill>
        </p:grpSpPr>
        <p:sp>
          <p:nvSpPr>
            <p:cNvPr id="2479" name="Freeform 2476">
              <a:extLst>
                <a:ext uri="{FF2B5EF4-FFF2-40B4-BE49-F238E27FC236}">
                  <a16:creationId xmlns:a16="http://schemas.microsoft.com/office/drawing/2014/main" id="{313165CA-A6E5-DDD0-07A6-0E76A0603555}"/>
                </a:ext>
              </a:extLst>
            </p:cNvPr>
            <p:cNvSpPr/>
            <p:nvPr/>
          </p:nvSpPr>
          <p:spPr>
            <a:xfrm>
              <a:off x="12462647" y="5310304"/>
              <a:ext cx="131073" cy="123661"/>
            </a:xfrm>
            <a:custGeom>
              <a:avLst/>
              <a:gdLst>
                <a:gd name="connsiteX0" fmla="*/ 131073 w 131073"/>
                <a:gd name="connsiteY0" fmla="*/ 0 h 123660"/>
                <a:gd name="connsiteX1" fmla="*/ 0 w 131073"/>
                <a:gd name="connsiteY1" fmla="*/ 123661 h 123660"/>
              </a:gdLst>
              <a:ahLst/>
              <a:cxnLst>
                <a:cxn ang="0">
                  <a:pos x="connsiteX0" y="connsiteY0"/>
                </a:cxn>
                <a:cxn ang="0">
                  <a:pos x="connsiteX1" y="connsiteY1"/>
                </a:cxn>
              </a:cxnLst>
              <a:rect l="l" t="t" r="r" b="b"/>
              <a:pathLst>
                <a:path w="131073" h="123660">
                  <a:moveTo>
                    <a:pt x="131073" y="0"/>
                  </a:moveTo>
                  <a:lnTo>
                    <a:pt x="0" y="123661"/>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0" name="Freeform 2477">
              <a:extLst>
                <a:ext uri="{FF2B5EF4-FFF2-40B4-BE49-F238E27FC236}">
                  <a16:creationId xmlns:a16="http://schemas.microsoft.com/office/drawing/2014/main" id="{1F025361-FC01-FAA6-5713-424C1FEFB89D}"/>
                </a:ext>
              </a:extLst>
            </p:cNvPr>
            <p:cNvSpPr/>
            <p:nvPr/>
          </p:nvSpPr>
          <p:spPr>
            <a:xfrm>
              <a:off x="12566335" y="5280128"/>
              <a:ext cx="59384" cy="58463"/>
            </a:xfrm>
            <a:custGeom>
              <a:avLst/>
              <a:gdLst>
                <a:gd name="connsiteX0" fmla="*/ 0 w 59384"/>
                <a:gd name="connsiteY0" fmla="*/ 14080 h 58463"/>
                <a:gd name="connsiteX1" fmla="*/ 59385 w 59384"/>
                <a:gd name="connsiteY1" fmla="*/ 0 h 58463"/>
                <a:gd name="connsiteX2" fmla="*/ 41875 w 59384"/>
                <a:gd name="connsiteY2" fmla="*/ 58463 h 58463"/>
                <a:gd name="connsiteX3" fmla="*/ 0 w 59384"/>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4" h="58463">
                  <a:moveTo>
                    <a:pt x="0" y="14080"/>
                  </a:moveTo>
                  <a:lnTo>
                    <a:pt x="59385"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7" name="Graphic 2442">
            <a:extLst>
              <a:ext uri="{FF2B5EF4-FFF2-40B4-BE49-F238E27FC236}">
                <a16:creationId xmlns:a16="http://schemas.microsoft.com/office/drawing/2014/main" id="{0053F936-EE15-A7B3-1345-6B0A2EB06555}"/>
              </a:ext>
            </a:extLst>
          </p:cNvPr>
          <p:cNvGrpSpPr/>
          <p:nvPr/>
        </p:nvGrpSpPr>
        <p:grpSpPr>
          <a:xfrm>
            <a:off x="8058556" y="3763657"/>
            <a:ext cx="248342" cy="573377"/>
            <a:chOff x="11874675" y="5849441"/>
            <a:chExt cx="247931" cy="572433"/>
          </a:xfrm>
        </p:grpSpPr>
        <p:sp>
          <p:nvSpPr>
            <p:cNvPr id="2477" name="Freeform 2479">
              <a:extLst>
                <a:ext uri="{FF2B5EF4-FFF2-40B4-BE49-F238E27FC236}">
                  <a16:creationId xmlns:a16="http://schemas.microsoft.com/office/drawing/2014/main" id="{661C7D19-7145-59E4-B28B-FAF003371BED}"/>
                </a:ext>
              </a:extLst>
            </p:cNvPr>
            <p:cNvSpPr/>
            <p:nvPr/>
          </p:nvSpPr>
          <p:spPr>
            <a:xfrm>
              <a:off x="11905090" y="5849441"/>
              <a:ext cx="217516" cy="528559"/>
            </a:xfrm>
            <a:custGeom>
              <a:avLst/>
              <a:gdLst>
                <a:gd name="connsiteX0" fmla="*/ 217518 w 217517"/>
                <a:gd name="connsiteY0" fmla="*/ 0 h 528557"/>
                <a:gd name="connsiteX1" fmla="*/ 0 w 217517"/>
                <a:gd name="connsiteY1" fmla="*/ 205203 h 528557"/>
                <a:gd name="connsiteX2" fmla="*/ 0 w 217517"/>
                <a:gd name="connsiteY2" fmla="*/ 528557 h 528557"/>
              </a:gdLst>
              <a:ahLst/>
              <a:cxnLst>
                <a:cxn ang="0">
                  <a:pos x="connsiteX0" y="connsiteY0"/>
                </a:cxn>
                <a:cxn ang="0">
                  <a:pos x="connsiteX1" y="connsiteY1"/>
                </a:cxn>
                <a:cxn ang="0">
                  <a:pos x="connsiteX2" y="connsiteY2"/>
                </a:cxn>
              </a:cxnLst>
              <a:rect l="l" t="t" r="r" b="b"/>
              <a:pathLst>
                <a:path w="217517" h="528557">
                  <a:moveTo>
                    <a:pt x="217518" y="0"/>
                  </a:moveTo>
                  <a:lnTo>
                    <a:pt x="0" y="205203"/>
                  </a:lnTo>
                  <a:lnTo>
                    <a:pt x="0" y="528557"/>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8" name="Freeform 2480">
              <a:extLst>
                <a:ext uri="{FF2B5EF4-FFF2-40B4-BE49-F238E27FC236}">
                  <a16:creationId xmlns:a16="http://schemas.microsoft.com/office/drawing/2014/main" id="{58023FD1-16E1-0747-6BDF-8FD233B0C70A}"/>
                </a:ext>
              </a:extLst>
            </p:cNvPr>
            <p:cNvSpPr/>
            <p:nvPr/>
          </p:nvSpPr>
          <p:spPr>
            <a:xfrm>
              <a:off x="11874675" y="6369044"/>
              <a:ext cx="61036" cy="52830"/>
            </a:xfrm>
            <a:custGeom>
              <a:avLst/>
              <a:gdLst>
                <a:gd name="connsiteX0" fmla="*/ 0 w 61036"/>
                <a:gd name="connsiteY0" fmla="*/ 0 h 52830"/>
                <a:gd name="connsiteX1" fmla="*/ 30488 w 61036"/>
                <a:gd name="connsiteY1" fmla="*/ 52831 h 52830"/>
                <a:gd name="connsiteX2" fmla="*/ 61037 w 61036"/>
                <a:gd name="connsiteY2" fmla="*/ 0 h 52830"/>
                <a:gd name="connsiteX3" fmla="*/ 0 w 61036"/>
                <a:gd name="connsiteY3" fmla="*/ 0 h 52830"/>
              </a:gdLst>
              <a:ahLst/>
              <a:cxnLst>
                <a:cxn ang="0">
                  <a:pos x="connsiteX0" y="connsiteY0"/>
                </a:cxn>
                <a:cxn ang="0">
                  <a:pos x="connsiteX1" y="connsiteY1"/>
                </a:cxn>
                <a:cxn ang="0">
                  <a:pos x="connsiteX2" y="connsiteY2"/>
                </a:cxn>
                <a:cxn ang="0">
                  <a:pos x="connsiteX3" y="connsiteY3"/>
                </a:cxn>
              </a:cxnLst>
              <a:rect l="l" t="t" r="r" b="b"/>
              <a:pathLst>
                <a:path w="61036" h="52830">
                  <a:moveTo>
                    <a:pt x="0" y="0"/>
                  </a:moveTo>
                  <a:lnTo>
                    <a:pt x="30488" y="52831"/>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8" name="Group 177">
            <a:extLst>
              <a:ext uri="{FF2B5EF4-FFF2-40B4-BE49-F238E27FC236}">
                <a16:creationId xmlns:a16="http://schemas.microsoft.com/office/drawing/2014/main" id="{FDF02F01-796B-6C04-819F-F0E7A359B1B7}"/>
              </a:ext>
            </a:extLst>
          </p:cNvPr>
          <p:cNvGrpSpPr/>
          <p:nvPr/>
        </p:nvGrpSpPr>
        <p:grpSpPr>
          <a:xfrm>
            <a:off x="5387652" y="2303815"/>
            <a:ext cx="678650" cy="1047275"/>
            <a:chOff x="5298937" y="2308102"/>
            <a:chExt cx="678636" cy="1091509"/>
          </a:xfrm>
        </p:grpSpPr>
        <p:sp>
          <p:nvSpPr>
            <p:cNvPr id="2475" name="Freeform 2458">
              <a:extLst>
                <a:ext uri="{FF2B5EF4-FFF2-40B4-BE49-F238E27FC236}">
                  <a16:creationId xmlns:a16="http://schemas.microsoft.com/office/drawing/2014/main" id="{B41BBBE3-8C96-F5DE-69B9-99A147E3695D}"/>
                </a:ext>
              </a:extLst>
            </p:cNvPr>
            <p:cNvSpPr/>
            <p:nvPr/>
          </p:nvSpPr>
          <p:spPr>
            <a:xfrm>
              <a:off x="5298937" y="2352119"/>
              <a:ext cx="648098" cy="1047492"/>
            </a:xfrm>
            <a:custGeom>
              <a:avLst/>
              <a:gdLst>
                <a:gd name="connsiteX0" fmla="*/ 647042 w 647042"/>
                <a:gd name="connsiteY0" fmla="*/ 0 h 1045789"/>
                <a:gd name="connsiteX1" fmla="*/ 647042 w 647042"/>
                <a:gd name="connsiteY1" fmla="*/ 618854 h 1045789"/>
                <a:gd name="connsiteX2" fmla="*/ 0 w 647042"/>
                <a:gd name="connsiteY2" fmla="*/ 1045789 h 1045789"/>
              </a:gdLst>
              <a:ahLst/>
              <a:cxnLst>
                <a:cxn ang="0">
                  <a:pos x="connsiteX0" y="connsiteY0"/>
                </a:cxn>
                <a:cxn ang="0">
                  <a:pos x="connsiteX1" y="connsiteY1"/>
                </a:cxn>
                <a:cxn ang="0">
                  <a:pos x="connsiteX2" y="connsiteY2"/>
                </a:cxn>
              </a:cxnLst>
              <a:rect l="l" t="t" r="r" b="b"/>
              <a:pathLst>
                <a:path w="647042" h="1045789">
                  <a:moveTo>
                    <a:pt x="647042" y="0"/>
                  </a:moveTo>
                  <a:lnTo>
                    <a:pt x="647042" y="618854"/>
                  </a:lnTo>
                  <a:lnTo>
                    <a:pt x="0"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6" name="Freeform 2459">
              <a:extLst>
                <a:ext uri="{FF2B5EF4-FFF2-40B4-BE49-F238E27FC236}">
                  <a16:creationId xmlns:a16="http://schemas.microsoft.com/office/drawing/2014/main" id="{3EE6EF8D-2F7E-5E9F-532B-D6CDCDD8DD2E}"/>
                </a:ext>
              </a:extLst>
            </p:cNvPr>
            <p:cNvSpPr/>
            <p:nvPr/>
          </p:nvSpPr>
          <p:spPr>
            <a:xfrm>
              <a:off x="5916436" y="2308102"/>
              <a:ext cx="61137" cy="52978"/>
            </a:xfrm>
            <a:custGeom>
              <a:avLst/>
              <a:gdLst>
                <a:gd name="connsiteX0" fmla="*/ 0 w 61037"/>
                <a:gd name="connsiteY0" fmla="*/ 52893 h 52892"/>
                <a:gd name="connsiteX1" fmla="*/ 30549 w 61037"/>
                <a:gd name="connsiteY1" fmla="*/ 0 h 52892"/>
                <a:gd name="connsiteX2" fmla="*/ 61037 w 61037"/>
                <a:gd name="connsiteY2" fmla="*/ 52893 h 52892"/>
                <a:gd name="connsiteX3" fmla="*/ 0 w 61037"/>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37" h="52892">
                  <a:moveTo>
                    <a:pt x="0" y="52893"/>
                  </a:moveTo>
                  <a:lnTo>
                    <a:pt x="30549" y="0"/>
                  </a:lnTo>
                  <a:lnTo>
                    <a:pt x="61037"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9" name="Group 178">
            <a:extLst>
              <a:ext uri="{FF2B5EF4-FFF2-40B4-BE49-F238E27FC236}">
                <a16:creationId xmlns:a16="http://schemas.microsoft.com/office/drawing/2014/main" id="{6176435A-8804-F2A4-7B66-09B41F298EFC}"/>
              </a:ext>
            </a:extLst>
          </p:cNvPr>
          <p:cNvGrpSpPr/>
          <p:nvPr/>
        </p:nvGrpSpPr>
        <p:grpSpPr>
          <a:xfrm>
            <a:off x="6172715" y="2303812"/>
            <a:ext cx="678711" cy="1047278"/>
            <a:chOff x="5999036" y="2308102"/>
            <a:chExt cx="678697" cy="1091512"/>
          </a:xfrm>
        </p:grpSpPr>
        <p:sp>
          <p:nvSpPr>
            <p:cNvPr id="2473" name="Freeform 2482">
              <a:extLst>
                <a:ext uri="{FF2B5EF4-FFF2-40B4-BE49-F238E27FC236}">
                  <a16:creationId xmlns:a16="http://schemas.microsoft.com/office/drawing/2014/main" id="{64BE081A-74FB-A23C-DD7F-DAB2D18B4B4F}"/>
                </a:ext>
              </a:extLst>
            </p:cNvPr>
            <p:cNvSpPr/>
            <p:nvPr/>
          </p:nvSpPr>
          <p:spPr>
            <a:xfrm>
              <a:off x="6029635" y="2352121"/>
              <a:ext cx="648098" cy="1047493"/>
            </a:xfrm>
            <a:custGeom>
              <a:avLst/>
              <a:gdLst>
                <a:gd name="connsiteX0" fmla="*/ 0 w 647042"/>
                <a:gd name="connsiteY0" fmla="*/ 0 h 1045789"/>
                <a:gd name="connsiteX1" fmla="*/ 0 w 647042"/>
                <a:gd name="connsiteY1" fmla="*/ 618854 h 1045789"/>
                <a:gd name="connsiteX2" fmla="*/ 647042 w 647042"/>
                <a:gd name="connsiteY2" fmla="*/ 1045789 h 1045789"/>
              </a:gdLst>
              <a:ahLst/>
              <a:cxnLst>
                <a:cxn ang="0">
                  <a:pos x="connsiteX0" y="connsiteY0"/>
                </a:cxn>
                <a:cxn ang="0">
                  <a:pos x="connsiteX1" y="connsiteY1"/>
                </a:cxn>
                <a:cxn ang="0">
                  <a:pos x="connsiteX2" y="connsiteY2"/>
                </a:cxn>
              </a:cxnLst>
              <a:rect l="l" t="t" r="r" b="b"/>
              <a:pathLst>
                <a:path w="647042" h="1045789">
                  <a:moveTo>
                    <a:pt x="0" y="0"/>
                  </a:moveTo>
                  <a:lnTo>
                    <a:pt x="0" y="618854"/>
                  </a:lnTo>
                  <a:lnTo>
                    <a:pt x="647042"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4" name="Freeform 2483">
              <a:extLst>
                <a:ext uri="{FF2B5EF4-FFF2-40B4-BE49-F238E27FC236}">
                  <a16:creationId xmlns:a16="http://schemas.microsoft.com/office/drawing/2014/main" id="{169AEC75-0E67-D38E-0550-D7F1A5FCF3B3}"/>
                </a:ext>
              </a:extLst>
            </p:cNvPr>
            <p:cNvSpPr/>
            <p:nvPr/>
          </p:nvSpPr>
          <p:spPr>
            <a:xfrm>
              <a:off x="5999036" y="2308102"/>
              <a:ext cx="61198" cy="52978"/>
            </a:xfrm>
            <a:custGeom>
              <a:avLst/>
              <a:gdLst>
                <a:gd name="connsiteX0" fmla="*/ 0 w 61098"/>
                <a:gd name="connsiteY0" fmla="*/ 52893 h 52892"/>
                <a:gd name="connsiteX1" fmla="*/ 30549 w 61098"/>
                <a:gd name="connsiteY1" fmla="*/ 0 h 52892"/>
                <a:gd name="connsiteX2" fmla="*/ 61098 w 61098"/>
                <a:gd name="connsiteY2" fmla="*/ 52893 h 52892"/>
                <a:gd name="connsiteX3" fmla="*/ 0 w 61098"/>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98" h="52892">
                  <a:moveTo>
                    <a:pt x="0" y="52893"/>
                  </a:moveTo>
                  <a:lnTo>
                    <a:pt x="30549" y="0"/>
                  </a:lnTo>
                  <a:lnTo>
                    <a:pt x="61098"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80" name="Graphic 2442">
            <a:extLst>
              <a:ext uri="{FF2B5EF4-FFF2-40B4-BE49-F238E27FC236}">
                <a16:creationId xmlns:a16="http://schemas.microsoft.com/office/drawing/2014/main" id="{FDCDEF54-B447-BD05-9EC5-3E175D3060F6}"/>
              </a:ext>
            </a:extLst>
          </p:cNvPr>
          <p:cNvGrpSpPr/>
          <p:nvPr/>
        </p:nvGrpSpPr>
        <p:grpSpPr>
          <a:xfrm>
            <a:off x="6587008" y="3549028"/>
            <a:ext cx="307965" cy="204233"/>
            <a:chOff x="10066567" y="5635163"/>
            <a:chExt cx="307459" cy="203897"/>
          </a:xfrm>
          <a:solidFill>
            <a:srgbClr val="A21383"/>
          </a:solidFill>
        </p:grpSpPr>
        <p:sp>
          <p:nvSpPr>
            <p:cNvPr id="2471" name="Freeform 2485">
              <a:extLst>
                <a:ext uri="{FF2B5EF4-FFF2-40B4-BE49-F238E27FC236}">
                  <a16:creationId xmlns:a16="http://schemas.microsoft.com/office/drawing/2014/main" id="{F0BE0C36-2CB9-C6C8-5A23-C1346BADA524}"/>
                </a:ext>
              </a:extLst>
            </p:cNvPr>
            <p:cNvSpPr/>
            <p:nvPr/>
          </p:nvSpPr>
          <p:spPr>
            <a:xfrm>
              <a:off x="10103245" y="5635163"/>
              <a:ext cx="270781" cy="179614"/>
            </a:xfrm>
            <a:custGeom>
              <a:avLst/>
              <a:gdLst>
                <a:gd name="connsiteX0" fmla="*/ 0 w 270779"/>
                <a:gd name="connsiteY0" fmla="*/ 179614 h 179613"/>
                <a:gd name="connsiteX1" fmla="*/ 270779 w 270779"/>
                <a:gd name="connsiteY1" fmla="*/ 0 h 179613"/>
              </a:gdLst>
              <a:ahLst/>
              <a:cxnLst>
                <a:cxn ang="0">
                  <a:pos x="connsiteX0" y="connsiteY0"/>
                </a:cxn>
                <a:cxn ang="0">
                  <a:pos x="connsiteX1" y="connsiteY1"/>
                </a:cxn>
              </a:cxnLst>
              <a:rect l="l" t="t" r="r" b="b"/>
              <a:pathLst>
                <a:path w="270779" h="179613">
                  <a:moveTo>
                    <a:pt x="0" y="179614"/>
                  </a:moveTo>
                  <a:lnTo>
                    <a:pt x="270779"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2" name="Freeform 2486">
              <a:extLst>
                <a:ext uri="{FF2B5EF4-FFF2-40B4-BE49-F238E27FC236}">
                  <a16:creationId xmlns:a16="http://schemas.microsoft.com/office/drawing/2014/main" id="{D1B79517-7838-2FD3-D882-6A49D606F5D4}"/>
                </a:ext>
              </a:extLst>
            </p:cNvPr>
            <p:cNvSpPr/>
            <p:nvPr/>
          </p:nvSpPr>
          <p:spPr>
            <a:xfrm>
              <a:off x="10066567" y="5784393"/>
              <a:ext cx="60914" cy="54667"/>
            </a:xfrm>
            <a:custGeom>
              <a:avLst/>
              <a:gdLst>
                <a:gd name="connsiteX0" fmla="*/ 60914 w 60914"/>
                <a:gd name="connsiteY0" fmla="*/ 50872 h 54667"/>
                <a:gd name="connsiteX1" fmla="*/ 0 w 60914"/>
                <a:gd name="connsiteY1" fmla="*/ 54668 h 54667"/>
                <a:gd name="connsiteX2" fmla="*/ 27182 w 60914"/>
                <a:gd name="connsiteY2" fmla="*/ 0 h 54667"/>
                <a:gd name="connsiteX3" fmla="*/ 60914 w 60914"/>
                <a:gd name="connsiteY3" fmla="*/ 50872 h 54667"/>
              </a:gdLst>
              <a:ahLst/>
              <a:cxnLst>
                <a:cxn ang="0">
                  <a:pos x="connsiteX0" y="connsiteY0"/>
                </a:cxn>
                <a:cxn ang="0">
                  <a:pos x="connsiteX1" y="connsiteY1"/>
                </a:cxn>
                <a:cxn ang="0">
                  <a:pos x="connsiteX2" y="connsiteY2"/>
                </a:cxn>
                <a:cxn ang="0">
                  <a:pos x="connsiteX3" y="connsiteY3"/>
                </a:cxn>
              </a:cxnLst>
              <a:rect l="l" t="t" r="r" b="b"/>
              <a:pathLst>
                <a:path w="60914" h="54667">
                  <a:moveTo>
                    <a:pt x="60914" y="50872"/>
                  </a:moveTo>
                  <a:lnTo>
                    <a:pt x="0" y="54668"/>
                  </a:lnTo>
                  <a:lnTo>
                    <a:pt x="27182" y="0"/>
                  </a:lnTo>
                  <a:lnTo>
                    <a:pt x="60914" y="50872"/>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81" name="TextBox 180">
            <a:extLst>
              <a:ext uri="{FF2B5EF4-FFF2-40B4-BE49-F238E27FC236}">
                <a16:creationId xmlns:a16="http://schemas.microsoft.com/office/drawing/2014/main" id="{809116AD-6E9F-6FD5-9927-E6B48405B0CD}"/>
              </a:ext>
            </a:extLst>
          </p:cNvPr>
          <p:cNvSpPr txBox="1"/>
          <p:nvPr/>
        </p:nvSpPr>
        <p:spPr>
          <a:xfrm>
            <a:off x="2504755" y="4860657"/>
            <a:ext cx="265060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Allergic eosinophilic</a:t>
            </a:r>
          </a:p>
        </p:txBody>
      </p:sp>
      <p:sp>
        <p:nvSpPr>
          <p:cNvPr id="182" name="TextBox 181">
            <a:extLst>
              <a:ext uri="{FF2B5EF4-FFF2-40B4-BE49-F238E27FC236}">
                <a16:creationId xmlns:a16="http://schemas.microsoft.com/office/drawing/2014/main" id="{E44B29F9-2EF7-4DED-FD01-9CA070C55179}"/>
              </a:ext>
            </a:extLst>
          </p:cNvPr>
          <p:cNvSpPr txBox="1"/>
          <p:nvPr/>
        </p:nvSpPr>
        <p:spPr>
          <a:xfrm>
            <a:off x="5155363" y="4860657"/>
            <a:ext cx="263675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Non-allergic eosinophilic</a:t>
            </a:r>
          </a:p>
        </p:txBody>
      </p:sp>
      <p:sp>
        <p:nvSpPr>
          <p:cNvPr id="183" name="TextBox 182">
            <a:extLst>
              <a:ext uri="{FF2B5EF4-FFF2-40B4-BE49-F238E27FC236}">
                <a16:creationId xmlns:a16="http://schemas.microsoft.com/office/drawing/2014/main" id="{E9A5E1D5-A3AA-6A71-C0AC-BCC24474A9B3}"/>
              </a:ext>
            </a:extLst>
          </p:cNvPr>
          <p:cNvSpPr txBox="1"/>
          <p:nvPr/>
        </p:nvSpPr>
        <p:spPr>
          <a:xfrm>
            <a:off x="7880123" y="4866357"/>
            <a:ext cx="2662691" cy="1732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Beyond-T2 pathways</a:t>
            </a:r>
          </a:p>
        </p:txBody>
      </p:sp>
      <p:sp>
        <p:nvSpPr>
          <p:cNvPr id="2469" name="TextBox 2468">
            <a:extLst>
              <a:ext uri="{FF2B5EF4-FFF2-40B4-BE49-F238E27FC236}">
                <a16:creationId xmlns:a16="http://schemas.microsoft.com/office/drawing/2014/main" id="{9EBF4E53-5EFB-7536-AAFF-3F59CDD09D6D}"/>
              </a:ext>
            </a:extLst>
          </p:cNvPr>
          <p:cNvSpPr txBox="1"/>
          <p:nvPr/>
        </p:nvSpPr>
        <p:spPr>
          <a:xfrm>
            <a:off x="6309356" y="1149911"/>
            <a:ext cx="3959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Bacteria</a:t>
            </a:r>
          </a:p>
        </p:txBody>
      </p:sp>
      <p:sp>
        <p:nvSpPr>
          <p:cNvPr id="2467" name="TextBox 2466">
            <a:extLst>
              <a:ext uri="{FF2B5EF4-FFF2-40B4-BE49-F238E27FC236}">
                <a16:creationId xmlns:a16="http://schemas.microsoft.com/office/drawing/2014/main" id="{4BAA3476-1C1F-9A2B-CE2B-E9FDA2792114}"/>
              </a:ext>
            </a:extLst>
          </p:cNvPr>
          <p:cNvSpPr txBox="1"/>
          <p:nvPr/>
        </p:nvSpPr>
        <p:spPr>
          <a:xfrm>
            <a:off x="7197357" y="1149911"/>
            <a:ext cx="35266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Viruses</a:t>
            </a:r>
          </a:p>
        </p:txBody>
      </p:sp>
      <p:sp>
        <p:nvSpPr>
          <p:cNvPr id="2465" name="TextBox 2464">
            <a:extLst>
              <a:ext uri="{FF2B5EF4-FFF2-40B4-BE49-F238E27FC236}">
                <a16:creationId xmlns:a16="http://schemas.microsoft.com/office/drawing/2014/main" id="{F257B187-75FE-F665-E3DE-150BC546DE43}"/>
              </a:ext>
            </a:extLst>
          </p:cNvPr>
          <p:cNvSpPr txBox="1"/>
          <p:nvPr/>
        </p:nvSpPr>
        <p:spPr>
          <a:xfrm>
            <a:off x="7982392" y="1149911"/>
            <a:ext cx="32541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Smoke</a:t>
            </a:r>
          </a:p>
        </p:txBody>
      </p:sp>
      <p:sp>
        <p:nvSpPr>
          <p:cNvPr id="2439" name="TextBox 2438">
            <a:extLst>
              <a:ext uri="{FF2B5EF4-FFF2-40B4-BE49-F238E27FC236}">
                <a16:creationId xmlns:a16="http://schemas.microsoft.com/office/drawing/2014/main" id="{A294A3B6-C161-6B45-F7A0-591E58A86BCC}"/>
              </a:ext>
            </a:extLst>
          </p:cNvPr>
          <p:cNvSpPr txBox="1"/>
          <p:nvPr/>
        </p:nvSpPr>
        <p:spPr>
          <a:xfrm>
            <a:off x="6282005" y="2687682"/>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40" name="TextBox 2439">
            <a:extLst>
              <a:ext uri="{FF2B5EF4-FFF2-40B4-BE49-F238E27FC236}">
                <a16:creationId xmlns:a16="http://schemas.microsoft.com/office/drawing/2014/main" id="{5DB6AA45-744E-E441-40B2-F8611C74816C}"/>
              </a:ext>
            </a:extLst>
          </p:cNvPr>
          <p:cNvSpPr txBox="1"/>
          <p:nvPr/>
        </p:nvSpPr>
        <p:spPr>
          <a:xfrm>
            <a:off x="5736892" y="1332535"/>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63" name="TextBox 2462">
            <a:extLst>
              <a:ext uri="{FF2B5EF4-FFF2-40B4-BE49-F238E27FC236}">
                <a16:creationId xmlns:a16="http://schemas.microsoft.com/office/drawing/2014/main" id="{2F8B18E2-74F4-9753-691D-69524164E3ED}"/>
              </a:ext>
            </a:extLst>
          </p:cNvPr>
          <p:cNvSpPr txBox="1"/>
          <p:nvPr/>
        </p:nvSpPr>
        <p:spPr>
          <a:xfrm>
            <a:off x="8908915" y="1149911"/>
            <a:ext cx="437629"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Pollution</a:t>
            </a:r>
          </a:p>
        </p:txBody>
      </p:sp>
      <p:sp>
        <p:nvSpPr>
          <p:cNvPr id="2451" name="TextBox 2450">
            <a:extLst>
              <a:ext uri="{FF2B5EF4-FFF2-40B4-BE49-F238E27FC236}">
                <a16:creationId xmlns:a16="http://schemas.microsoft.com/office/drawing/2014/main" id="{5131B0C8-62AE-3D8F-45C0-18BFF23E3EAE}"/>
              </a:ext>
            </a:extLst>
          </p:cNvPr>
          <p:cNvSpPr txBox="1"/>
          <p:nvPr/>
        </p:nvSpPr>
        <p:spPr>
          <a:xfrm>
            <a:off x="1171124" y="1897703"/>
            <a:ext cx="520025" cy="21544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Airway</a:t>
            </a:r>
          </a:p>
        </p:txBody>
      </p:sp>
      <p:sp>
        <p:nvSpPr>
          <p:cNvPr id="2453" name="TextBox 2452">
            <a:extLst>
              <a:ext uri="{FF2B5EF4-FFF2-40B4-BE49-F238E27FC236}">
                <a16:creationId xmlns:a16="http://schemas.microsoft.com/office/drawing/2014/main" id="{CED43DE0-EB81-7F5F-0FFF-04C66F652355}"/>
              </a:ext>
            </a:extLst>
          </p:cNvPr>
          <p:cNvSpPr txBox="1"/>
          <p:nvPr/>
        </p:nvSpPr>
        <p:spPr>
          <a:xfrm>
            <a:off x="2362153" y="1149911"/>
            <a:ext cx="447247" cy="161586"/>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a:ea typeface="+mn-ea"/>
                <a:cs typeface="Calibri"/>
              </a:rPr>
              <a:t>Triggers</a:t>
            </a:r>
            <a:endPar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cxnSp>
        <p:nvCxnSpPr>
          <p:cNvPr id="49" name="Straight Arrow Connector 48">
            <a:extLst>
              <a:ext uri="{FF2B5EF4-FFF2-40B4-BE49-F238E27FC236}">
                <a16:creationId xmlns:a16="http://schemas.microsoft.com/office/drawing/2014/main" id="{7ABBD019-ED63-D397-8830-EA60769888AB}"/>
              </a:ext>
            </a:extLst>
          </p:cNvPr>
          <p:cNvCxnSpPr>
            <a:cxnSpLocks noChangeAspect="1"/>
          </p:cNvCxnSpPr>
          <p:nvPr/>
        </p:nvCxnSpPr>
        <p:spPr>
          <a:xfrm>
            <a:off x="5155363" y="3994327"/>
            <a:ext cx="564949" cy="37992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3E4E77F-E107-9A5D-C757-99214FE8E744}"/>
              </a:ext>
            </a:extLst>
          </p:cNvPr>
          <p:cNvCxnSpPr>
            <a:cxnSpLocks noChangeAspect="1"/>
          </p:cNvCxnSpPr>
          <p:nvPr/>
        </p:nvCxnSpPr>
        <p:spPr>
          <a:xfrm flipV="1">
            <a:off x="5160387" y="3702884"/>
            <a:ext cx="0" cy="3014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657DA3B-C120-31E3-677B-D83BE0772A71}"/>
              </a:ext>
            </a:extLst>
          </p:cNvPr>
          <p:cNvSpPr txBox="1">
            <a:spLocks noChangeAspect="1"/>
          </p:cNvSpPr>
          <p:nvPr/>
        </p:nvSpPr>
        <p:spPr>
          <a:xfrm>
            <a:off x="5208415" y="367741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2499" name="Rectangle: Rounded Corners 2498">
            <a:extLst>
              <a:ext uri="{FF2B5EF4-FFF2-40B4-BE49-F238E27FC236}">
                <a16:creationId xmlns:a16="http://schemas.microsoft.com/office/drawing/2014/main" id="{FE7C59F2-D15A-09A9-41BA-C2E9674BB4E0}"/>
              </a:ext>
            </a:extLst>
          </p:cNvPr>
          <p:cNvSpPr/>
          <p:nvPr/>
        </p:nvSpPr>
        <p:spPr>
          <a:xfrm>
            <a:off x="289410" y="1236664"/>
            <a:ext cx="1662769" cy="504000"/>
          </a:xfrm>
          <a:prstGeom prst="roundRect">
            <a:avLst>
              <a:gd name="adj" fmla="val 248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NZ" sz="900" b="1">
                <a:solidFill>
                  <a:schemeClr val="bg1"/>
                </a:solidFill>
              </a:rPr>
              <a:t>Click on the cells in the figure to find out more</a:t>
            </a:r>
            <a:endParaRPr lang="en-GB" sz="900" b="1">
              <a:solidFill>
                <a:schemeClr val="bg1"/>
              </a:solidFill>
            </a:endParaRPr>
          </a:p>
        </p:txBody>
      </p:sp>
      <p:sp>
        <p:nvSpPr>
          <p:cNvPr id="2501" name="Rectangle: Rounded Corners 2500">
            <a:hlinkClick r:id="" action="ppaction://noaction"/>
            <a:extLst>
              <a:ext uri="{FF2B5EF4-FFF2-40B4-BE49-F238E27FC236}">
                <a16:creationId xmlns:a16="http://schemas.microsoft.com/office/drawing/2014/main" id="{8BFB42A6-F557-8DC3-75AB-69692BA5927C}"/>
              </a:ext>
            </a:extLst>
          </p:cNvPr>
          <p:cNvSpPr/>
          <p:nvPr/>
        </p:nvSpPr>
        <p:spPr>
          <a:xfrm>
            <a:off x="10392760" y="3109692"/>
            <a:ext cx="1578484" cy="564754"/>
          </a:xfrm>
          <a:prstGeom prst="roundRect">
            <a:avLst>
              <a:gd name="adj" fmla="val 24856"/>
            </a:avLst>
          </a:prstGeom>
          <a:solidFill>
            <a:srgbClr val="59099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algn="ctr"/>
            <a:r>
              <a:rPr lang="en-NZ" sz="900" b="1">
                <a:solidFill>
                  <a:schemeClr val="bg1"/>
                </a:solidFill>
              </a:rPr>
              <a:t>Click here </a:t>
            </a:r>
            <a:r>
              <a:rPr lang="en-NZ" sz="900">
                <a:solidFill>
                  <a:schemeClr val="bg1"/>
                </a:solidFill>
              </a:rPr>
              <a:t>to find </a:t>
            </a:r>
            <a:br>
              <a:rPr lang="en-NZ" sz="900">
                <a:solidFill>
                  <a:schemeClr val="bg1"/>
                </a:solidFill>
              </a:rPr>
            </a:br>
            <a:r>
              <a:rPr lang="en-NZ" sz="900">
                <a:solidFill>
                  <a:schemeClr val="bg1"/>
                </a:solidFill>
              </a:rPr>
              <a:t>out more about innate and adaptive immunity</a:t>
            </a:r>
            <a:endParaRPr lang="en-GB" sz="900"/>
          </a:p>
        </p:txBody>
      </p:sp>
      <p:pic>
        <p:nvPicPr>
          <p:cNvPr id="2503" name="Graphic 5">
            <a:hlinkClick r:id="" action="ppaction://noaction"/>
            <a:extLst>
              <a:ext uri="{FF2B5EF4-FFF2-40B4-BE49-F238E27FC236}">
                <a16:creationId xmlns:a16="http://schemas.microsoft.com/office/drawing/2014/main" id="{B1656712-04AB-C79F-EBFB-FF3715A719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467278" y="3261888"/>
            <a:ext cx="288000" cy="288000"/>
          </a:xfrm>
          <a:prstGeom prst="rect">
            <a:avLst/>
          </a:prstGeom>
        </p:spPr>
      </p:pic>
      <p:pic>
        <p:nvPicPr>
          <p:cNvPr id="2510" name="Graphic 5">
            <a:hlinkClick r:id="" action="ppaction://noaction"/>
            <a:extLst>
              <a:ext uri="{FF2B5EF4-FFF2-40B4-BE49-F238E27FC236}">
                <a16:creationId xmlns:a16="http://schemas.microsoft.com/office/drawing/2014/main" id="{484B0542-B795-712B-8413-967B88CC0D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579827" y="1377673"/>
            <a:ext cx="288000" cy="288000"/>
          </a:xfrm>
          <a:prstGeom prst="rect">
            <a:avLst/>
          </a:prstGeom>
        </p:spPr>
      </p:pic>
      <p:sp>
        <p:nvSpPr>
          <p:cNvPr id="2511" name="Rectangle 2510">
            <a:extLst>
              <a:ext uri="{FF2B5EF4-FFF2-40B4-BE49-F238E27FC236}">
                <a16:creationId xmlns:a16="http://schemas.microsoft.com/office/drawing/2014/main" id="{C30F6D5E-DEA3-075C-D654-468BC0BCA43D}"/>
              </a:ext>
            </a:extLst>
          </p:cNvPr>
          <p:cNvSpPr/>
          <p:nvPr/>
        </p:nvSpPr>
        <p:spPr>
          <a:xfrm>
            <a:off x="486231" y="3099599"/>
            <a:ext cx="800492" cy="27504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a:xfrm>
            <a:off x="548282" y="180000"/>
            <a:ext cx="8640000" cy="720000"/>
          </a:xfrm>
        </p:spPr>
        <p:txBody>
          <a:bodyPr/>
          <a:lstStyle/>
          <a:p>
            <a:r>
              <a:rPr lang="en-GB"/>
              <a:t>Various cells and inflammatory mediators are involved in asthma pathogenesis</a:t>
            </a:r>
            <a:r>
              <a:rPr lang="en-GB" baseline="30000"/>
              <a:t>1–18</a:t>
            </a:r>
            <a:endParaRPr lang="en-GB"/>
          </a:p>
        </p:txBody>
      </p:sp>
      <p:sp>
        <p:nvSpPr>
          <p:cNvPr id="26" name="Slide Number Placeholder 25">
            <a:extLst>
              <a:ext uri="{FF2B5EF4-FFF2-40B4-BE49-F238E27FC236}">
                <a16:creationId xmlns:a16="http://schemas.microsoft.com/office/drawing/2014/main" id="{11D1C138-D639-4113-BCDC-C19607E291D2}"/>
              </a:ext>
            </a:extLst>
          </p:cNvPr>
          <p:cNvSpPr>
            <a:spLocks noGrp="1"/>
          </p:cNvSpPr>
          <p:nvPr>
            <p:ph type="sldNum" sz="quarter" idx="4294967295"/>
          </p:nvPr>
        </p:nvSpPr>
        <p:spPr>
          <a:xfrm>
            <a:off x="11264400" y="6331998"/>
            <a:ext cx="432000" cy="22208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GB" sz="900" b="0" i="0" u="none" strike="noStrike" kern="120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11F9631B-3306-52DA-3FE8-40DB808D72EC}"/>
              </a:ext>
            </a:extLst>
          </p:cNvPr>
          <p:cNvSpPr/>
          <p:nvPr/>
        </p:nvSpPr>
        <p:spPr>
          <a:xfrm>
            <a:off x="548282" y="5197122"/>
            <a:ext cx="10716118" cy="227404"/>
          </a:xfrm>
          <a:prstGeom prst="rect">
            <a:avLst/>
          </a:prstGeom>
          <a:gradFill flip="none" rotWithShape="0">
            <a:gsLst>
              <a:gs pos="0">
                <a:schemeClr val="accent1">
                  <a:lumMod val="5000"/>
                  <a:lumOff val="95000"/>
                </a:schemeClr>
              </a:gs>
              <a:gs pos="0">
                <a:schemeClr val="tx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Airway remodelling describes structural changes related to basement membrane thickening, increased vascular density, airway smooth muscle thickening and subepithelial fibrosis</a:t>
            </a:r>
            <a:r>
              <a:rPr lang="en-US" sz="1050" baseline="30000"/>
              <a:t>1</a:t>
            </a:r>
            <a:endParaRPr lang="en-US" sz="700"/>
          </a:p>
        </p:txBody>
      </p:sp>
      <p:grpSp>
        <p:nvGrpSpPr>
          <p:cNvPr id="14" name="Group 13">
            <a:extLst>
              <a:ext uri="{FF2B5EF4-FFF2-40B4-BE49-F238E27FC236}">
                <a16:creationId xmlns:a16="http://schemas.microsoft.com/office/drawing/2014/main" id="{8622562F-3EAE-F1AA-86C8-8B9903EC0FE5}"/>
              </a:ext>
            </a:extLst>
          </p:cNvPr>
          <p:cNvGrpSpPr/>
          <p:nvPr/>
        </p:nvGrpSpPr>
        <p:grpSpPr>
          <a:xfrm>
            <a:off x="10894587" y="6381538"/>
            <a:ext cx="1099968" cy="287551"/>
            <a:chOff x="10894587" y="6381538"/>
            <a:chExt cx="1099968" cy="287551"/>
          </a:xfrm>
        </p:grpSpPr>
        <p:grpSp>
          <p:nvGrpSpPr>
            <p:cNvPr id="37" name="Group 36">
              <a:extLst>
                <a:ext uri="{FF2B5EF4-FFF2-40B4-BE49-F238E27FC236}">
                  <a16:creationId xmlns:a16="http://schemas.microsoft.com/office/drawing/2014/main" id="{8C2A2DBB-4F94-4187-EA57-077EAC0500A4}"/>
                </a:ext>
              </a:extLst>
            </p:cNvPr>
            <p:cNvGrpSpPr/>
            <p:nvPr/>
          </p:nvGrpSpPr>
          <p:grpSpPr>
            <a:xfrm>
              <a:off x="10894587" y="6381538"/>
              <a:ext cx="1099968" cy="287551"/>
              <a:chOff x="5334172" y="6525312"/>
              <a:chExt cx="1099968" cy="287551"/>
            </a:xfrm>
          </p:grpSpPr>
          <p:sp>
            <p:nvSpPr>
              <p:cNvPr id="50" name="Rectangle: Rounded Corners 49">
                <a:extLst>
                  <a:ext uri="{FF2B5EF4-FFF2-40B4-BE49-F238E27FC236}">
                    <a16:creationId xmlns:a16="http://schemas.microsoft.com/office/drawing/2014/main" id="{93FC431F-7E87-79EC-EC33-5AAC27FD9FA6}"/>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 name="Graphic 3">
                <a:hlinkClick r:id="" action="ppaction://hlinkshowjump?jump=previousslide"/>
                <a:extLst>
                  <a:ext uri="{FF2B5EF4-FFF2-40B4-BE49-F238E27FC236}">
                    <a16:creationId xmlns:a16="http://schemas.microsoft.com/office/drawing/2014/main" id="{299284B0-1202-DAFD-B83F-78FAB15F80F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a:off x="5657217" y="6560801"/>
                <a:ext cx="216000" cy="216000"/>
              </a:xfrm>
              <a:prstGeom prst="rect">
                <a:avLst/>
              </a:prstGeom>
            </p:spPr>
          </p:pic>
          <p:pic>
            <p:nvPicPr>
              <p:cNvPr id="52" name="Graphic 3">
                <a:hlinkClick r:id="" action="ppaction://hlinkshowjump?jump=nextslide"/>
                <a:extLst>
                  <a:ext uri="{FF2B5EF4-FFF2-40B4-BE49-F238E27FC236}">
                    <a16:creationId xmlns:a16="http://schemas.microsoft.com/office/drawing/2014/main" id="{F0A6FD0C-BF14-9FBE-19FB-452ECDFB3C7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flipH="1">
                <a:off x="5922567" y="6560801"/>
                <a:ext cx="216000" cy="216000"/>
              </a:xfrm>
              <a:prstGeom prst="rect">
                <a:avLst/>
              </a:prstGeom>
            </p:spPr>
          </p:pic>
        </p:grpSp>
        <p:pic>
          <p:nvPicPr>
            <p:cNvPr id="47" name="Graphic 14">
              <a:hlinkClick r:id="" action="ppaction://noaction"/>
              <a:extLst>
                <a:ext uri="{FF2B5EF4-FFF2-40B4-BE49-F238E27FC236}">
                  <a16:creationId xmlns:a16="http://schemas.microsoft.com/office/drawing/2014/main" id="{2F619601-CD10-C9C8-221D-DAB2A23BC1C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34234" y="6417528"/>
              <a:ext cx="216000" cy="216000"/>
            </a:xfrm>
            <a:prstGeom prst="rect">
              <a:avLst/>
            </a:prstGeom>
          </p:spPr>
        </p:pic>
        <p:pic>
          <p:nvPicPr>
            <p:cNvPr id="48" name="Graphic 2">
              <a:hlinkClick r:id="rId12" action="ppaction://hlinksldjump"/>
              <a:extLst>
                <a:ext uri="{FF2B5EF4-FFF2-40B4-BE49-F238E27FC236}">
                  <a16:creationId xmlns:a16="http://schemas.microsoft.com/office/drawing/2014/main" id="{A1A0A316-3CB4-E99D-4593-FACB298CB10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951903" y="6416625"/>
              <a:ext cx="216000" cy="216000"/>
            </a:xfrm>
            <a:prstGeom prst="rect">
              <a:avLst/>
            </a:prstGeom>
          </p:spPr>
        </p:pic>
      </p:grpSp>
      <p:pic>
        <p:nvPicPr>
          <p:cNvPr id="58" name="Graphic 5">
            <a:hlinkClick r:id="" action="ppaction://noaction"/>
            <a:extLst>
              <a:ext uri="{FF2B5EF4-FFF2-40B4-BE49-F238E27FC236}">
                <a16:creationId xmlns:a16="http://schemas.microsoft.com/office/drawing/2014/main" id="{717C3D63-A550-D877-88D8-93EB64A218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527425" y="4794089"/>
            <a:ext cx="288000" cy="288000"/>
          </a:xfrm>
          <a:prstGeom prst="rect">
            <a:avLst/>
          </a:prstGeom>
        </p:spPr>
      </p:pic>
      <p:pic>
        <p:nvPicPr>
          <p:cNvPr id="62" name="Graphic 5">
            <a:hlinkClick r:id="" action="ppaction://noaction"/>
            <a:extLst>
              <a:ext uri="{FF2B5EF4-FFF2-40B4-BE49-F238E27FC236}">
                <a16:creationId xmlns:a16="http://schemas.microsoft.com/office/drawing/2014/main" id="{1B70C6CA-F49A-BB2D-EF8A-B96A4B69F9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304808" y="4791780"/>
            <a:ext cx="288000" cy="288000"/>
          </a:xfrm>
          <a:prstGeom prst="rect">
            <a:avLst/>
          </a:prstGeom>
        </p:spPr>
      </p:pic>
      <p:pic>
        <p:nvPicPr>
          <p:cNvPr id="128" name="Graphic 5">
            <a:hlinkClick r:id="" action="ppaction://noaction"/>
            <a:extLst>
              <a:ext uri="{FF2B5EF4-FFF2-40B4-BE49-F238E27FC236}">
                <a16:creationId xmlns:a16="http://schemas.microsoft.com/office/drawing/2014/main" id="{4E21D2F2-06D1-B2CB-07C6-26D1DCB49A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893565" y="4791780"/>
            <a:ext cx="288000" cy="288000"/>
          </a:xfrm>
          <a:prstGeom prst="rect">
            <a:avLst/>
          </a:prstGeom>
        </p:spPr>
      </p:pic>
      <p:sp>
        <p:nvSpPr>
          <p:cNvPr id="2609" name="TextBox 2608">
            <a:extLst>
              <a:ext uri="{FF2B5EF4-FFF2-40B4-BE49-F238E27FC236}">
                <a16:creationId xmlns:a16="http://schemas.microsoft.com/office/drawing/2014/main" id="{CEBADBB4-9B3C-65C6-230F-C1C17D3A4246}"/>
              </a:ext>
            </a:extLst>
          </p:cNvPr>
          <p:cNvSpPr txBox="1"/>
          <p:nvPr/>
        </p:nvSpPr>
        <p:spPr>
          <a:xfrm>
            <a:off x="9713589" y="1522180"/>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2623" name="TextBox 2622">
            <a:extLst>
              <a:ext uri="{FF2B5EF4-FFF2-40B4-BE49-F238E27FC236}">
                <a16:creationId xmlns:a16="http://schemas.microsoft.com/office/drawing/2014/main" id="{9A8D8897-33C1-AAC6-372E-702C5AC8CFBD}"/>
              </a:ext>
            </a:extLst>
          </p:cNvPr>
          <p:cNvSpPr txBox="1"/>
          <p:nvPr/>
        </p:nvSpPr>
        <p:spPr>
          <a:xfrm>
            <a:off x="5354691" y="1501472"/>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3" name="Rectangle 2">
            <a:extLst>
              <a:ext uri="{FF2B5EF4-FFF2-40B4-BE49-F238E27FC236}">
                <a16:creationId xmlns:a16="http://schemas.microsoft.com/office/drawing/2014/main" id="{7F871B54-9605-DE27-6748-4769E6B9A336}"/>
              </a:ext>
            </a:extLst>
          </p:cNvPr>
          <p:cNvSpPr/>
          <p:nvPr/>
        </p:nvSpPr>
        <p:spPr>
          <a:xfrm>
            <a:off x="2865" y="1157906"/>
            <a:ext cx="12195702" cy="5705905"/>
          </a:xfrm>
          <a:prstGeom prst="rect">
            <a:avLst/>
          </a:prstGeom>
          <a:solidFill>
            <a:schemeClr val="bg1">
              <a:lumMod val="75000"/>
              <a:alpha val="81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C52E62D5-B1CB-5565-7F17-0D29AB379168}"/>
              </a:ext>
            </a:extLst>
          </p:cNvPr>
          <p:cNvSpPr txBox="1"/>
          <p:nvPr/>
        </p:nvSpPr>
        <p:spPr>
          <a:xfrm>
            <a:off x="280902" y="1400405"/>
            <a:ext cx="11730788" cy="1431938"/>
          </a:xfrm>
          <a:prstGeom prst="roundRect">
            <a:avLst>
              <a:gd name="adj" fmla="val 4368"/>
            </a:avLst>
          </a:prstGeom>
          <a:solidFill>
            <a:schemeClr val="bg1"/>
          </a:solidFill>
          <a:ln w="19050">
            <a:solidFill>
              <a:schemeClr val="tx1"/>
            </a:solidFill>
          </a:ln>
        </p:spPr>
        <p:txBody>
          <a:bodyPr wrap="square">
            <a:noAutofit/>
          </a:bodyPr>
          <a:lstStyle/>
          <a:p>
            <a:endParaRPr lang="en-GB" sz="1200" b="1"/>
          </a:p>
        </p:txBody>
      </p:sp>
      <p:graphicFrame>
        <p:nvGraphicFramePr>
          <p:cNvPr id="18" name="Content Placeholder 2">
            <a:extLst>
              <a:ext uri="{FF2B5EF4-FFF2-40B4-BE49-F238E27FC236}">
                <a16:creationId xmlns:a16="http://schemas.microsoft.com/office/drawing/2014/main" id="{AE18E4DD-A863-ADE1-8742-218A52553145}"/>
              </a:ext>
            </a:extLst>
          </p:cNvPr>
          <p:cNvGraphicFramePr>
            <a:graphicFrameLocks noGrp="1"/>
          </p:cNvGraphicFramePr>
          <p:nvPr>
            <p:ph idx="1"/>
            <p:extLst>
              <p:ext uri="{D42A27DB-BD31-4B8C-83A1-F6EECF244321}">
                <p14:modId xmlns:p14="http://schemas.microsoft.com/office/powerpoint/2010/main" val="1486307810"/>
              </p:ext>
            </p:extLst>
          </p:nvPr>
        </p:nvGraphicFramePr>
        <p:xfrm>
          <a:off x="717419" y="1532996"/>
          <a:ext cx="10716712" cy="594360"/>
        </p:xfrm>
        <a:graphic>
          <a:graphicData uri="http://schemas.openxmlformats.org/drawingml/2006/table">
            <a:tbl>
              <a:tblPr firstRow="1" bandRow="1">
                <a:tableStyleId>{2D5ABB26-0587-4C30-8999-92F81FD0307C}</a:tableStyleId>
              </a:tblPr>
              <a:tblGrid>
                <a:gridCol w="376260">
                  <a:extLst>
                    <a:ext uri="{9D8B030D-6E8A-4147-A177-3AD203B41FA5}">
                      <a16:colId xmlns:a16="http://schemas.microsoft.com/office/drawing/2014/main" val="2327762774"/>
                    </a:ext>
                  </a:extLst>
                </a:gridCol>
                <a:gridCol w="1077756">
                  <a:extLst>
                    <a:ext uri="{9D8B030D-6E8A-4147-A177-3AD203B41FA5}">
                      <a16:colId xmlns:a16="http://schemas.microsoft.com/office/drawing/2014/main" val="3087683731"/>
                    </a:ext>
                  </a:extLst>
                </a:gridCol>
                <a:gridCol w="9262696">
                  <a:extLst>
                    <a:ext uri="{9D8B030D-6E8A-4147-A177-3AD203B41FA5}">
                      <a16:colId xmlns:a16="http://schemas.microsoft.com/office/drawing/2014/main" val="3900688893"/>
                    </a:ext>
                  </a:extLst>
                </a:gridCol>
              </a:tblGrid>
              <a:tr h="415836">
                <a:tc>
                  <a:txBody>
                    <a:bodyPr/>
                    <a:lstStyle/>
                    <a:p>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NZ" sz="1100" b="1">
                          <a:solidFill>
                            <a:schemeClr val="tx2"/>
                          </a:solidFill>
                          <a:latin typeface="+mj-lt"/>
                        </a:rPr>
                        <a:t>Antibody</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solidFill>
                        </a:rPr>
                        <a:t>Antibodies are proteins (such as </a:t>
                      </a:r>
                      <a:r>
                        <a:rPr lang="en-GB" sz="1100" err="1">
                          <a:solidFill>
                            <a:schemeClr val="tx1"/>
                          </a:solidFill>
                        </a:rPr>
                        <a:t>IgE</a:t>
                      </a:r>
                      <a:r>
                        <a:rPr lang="en-GB" sz="1100">
                          <a:solidFill>
                            <a:schemeClr val="tx1"/>
                          </a:solidFill>
                        </a:rPr>
                        <a:t> or IgG) </a:t>
                      </a:r>
                      <a:r>
                        <a:rPr lang="en-GB" sz="1100" b="1">
                          <a:solidFill>
                            <a:schemeClr val="tx1"/>
                          </a:solidFill>
                        </a:rPr>
                        <a:t>produced by B cells </a:t>
                      </a:r>
                      <a:r>
                        <a:rPr lang="en-GB" sz="1100">
                          <a:solidFill>
                            <a:schemeClr val="tx1"/>
                          </a:solidFill>
                        </a:rPr>
                        <a:t>that binds specifically to a particular substance (an antigen) and can neutralise it (in the case of an infecting microbe) or prepare it for ingestion and destruction by other cells.</a:t>
                      </a:r>
                      <a:r>
                        <a:rPr lang="en-GB" sz="1100" baseline="30000">
                          <a:solidFill>
                            <a:schemeClr val="tx1"/>
                          </a:solidFill>
                        </a:rPr>
                        <a:t>1 </a:t>
                      </a:r>
                      <a:r>
                        <a:rPr lang="en-GB" sz="1100" baseline="0" err="1">
                          <a:solidFill>
                            <a:schemeClr val="tx1"/>
                          </a:solidFill>
                        </a:rPr>
                        <a:t>IgE</a:t>
                      </a:r>
                      <a:r>
                        <a:rPr lang="en-GB" sz="1100" baseline="0">
                          <a:solidFill>
                            <a:schemeClr val="tx1"/>
                          </a:solidFill>
                        </a:rPr>
                        <a:t> is generally produced in response to an allergic reaction and can bind to receptors located on mast cells and basophils, triggering the release of molecules such as histamine.</a:t>
                      </a:r>
                      <a:r>
                        <a:rPr lang="en-GB" sz="1100" baseline="30000">
                          <a:solidFill>
                            <a:schemeClr val="tx1"/>
                          </a:solidFill>
                        </a:rPr>
                        <a:t>2,3</a:t>
                      </a:r>
                      <a:endParaRPr lang="en-NZ" sz="1100" baseline="30000">
                        <a:solidFill>
                          <a:schemeClr val="tx1"/>
                        </a:solidFill>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446145797"/>
                  </a:ext>
                </a:extLst>
              </a:tr>
            </a:tbl>
          </a:graphicData>
        </a:graphic>
      </p:graphicFrame>
      <p:pic>
        <p:nvPicPr>
          <p:cNvPr id="19" name="Picture 18">
            <a:extLst>
              <a:ext uri="{FF2B5EF4-FFF2-40B4-BE49-F238E27FC236}">
                <a16:creationId xmlns:a16="http://schemas.microsoft.com/office/drawing/2014/main" id="{5A9B640C-C02B-A08C-82EA-3E4961BD12B5}"/>
              </a:ext>
            </a:extLst>
          </p:cNvPr>
          <p:cNvPicPr>
            <a:picLocks noChangeAspect="1"/>
          </p:cNvPicPr>
          <p:nvPr/>
        </p:nvPicPr>
        <p:blipFill>
          <a:blip r:embed="rId15"/>
          <a:stretch>
            <a:fillRect/>
          </a:stretch>
        </p:blipFill>
        <p:spPr>
          <a:xfrm>
            <a:off x="742392" y="1663007"/>
            <a:ext cx="334049" cy="381252"/>
          </a:xfrm>
          <a:prstGeom prst="rect">
            <a:avLst/>
          </a:prstGeom>
        </p:spPr>
      </p:pic>
      <p:sp>
        <p:nvSpPr>
          <p:cNvPr id="20" name="TextBox 19">
            <a:extLst>
              <a:ext uri="{FF2B5EF4-FFF2-40B4-BE49-F238E27FC236}">
                <a16:creationId xmlns:a16="http://schemas.microsoft.com/office/drawing/2014/main" id="{089B3D80-8705-FED6-7E62-5E9F1690AD3A}"/>
              </a:ext>
            </a:extLst>
          </p:cNvPr>
          <p:cNvSpPr txBox="1"/>
          <p:nvPr/>
        </p:nvSpPr>
        <p:spPr>
          <a:xfrm>
            <a:off x="488198" y="2219611"/>
            <a:ext cx="1120820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a:ln>
                  <a:noFill/>
                </a:ln>
                <a:solidFill>
                  <a:srgbClr val="656665"/>
                </a:solidFill>
                <a:effectLst/>
                <a:uLnTx/>
                <a:uFillTx/>
                <a:latin typeface="Calibri"/>
                <a:ea typeface="+mn-ea"/>
                <a:cs typeface="+mn-cs"/>
              </a:rPr>
              <a:t>Abbreviations</a:t>
            </a:r>
            <a:r>
              <a:rPr kumimoji="0" lang="en-GB" sz="800" b="0" i="0" u="none" strike="noStrike" kern="1200" cap="none" spc="20" normalizeH="0" baseline="0" noProof="0">
                <a:ln>
                  <a:noFill/>
                </a:ln>
                <a:solidFill>
                  <a:srgbClr val="656665"/>
                </a:solidFill>
                <a:effectLst/>
                <a:uLnTx/>
                <a:uFillTx/>
                <a:latin typeface="Calibri"/>
                <a:ea typeface="+mn-ea"/>
                <a:cs typeface="+mn-cs"/>
              </a:rPr>
              <a:t>: </a:t>
            </a:r>
            <a:r>
              <a:rPr kumimoji="0" lang="en-GB" sz="800" b="0" i="0" u="none" strike="noStrike" kern="1200" cap="none" spc="20" normalizeH="0" baseline="0" noProof="0" err="1">
                <a:ln>
                  <a:noFill/>
                </a:ln>
                <a:solidFill>
                  <a:srgbClr val="656665"/>
                </a:solidFill>
                <a:effectLst/>
                <a:uLnTx/>
                <a:uFillTx/>
                <a:latin typeface="Calibri"/>
                <a:ea typeface="+mn-ea"/>
                <a:cs typeface="+mn-cs"/>
              </a:rPr>
              <a:t>IgE</a:t>
            </a:r>
            <a:r>
              <a:rPr kumimoji="0" lang="en-GB" sz="800" b="0" i="0" u="none" strike="noStrike" kern="1200" cap="none" spc="20" normalizeH="0" baseline="0" noProof="0">
                <a:ln>
                  <a:noFill/>
                </a:ln>
                <a:solidFill>
                  <a:srgbClr val="656665"/>
                </a:solidFill>
                <a:effectLst/>
                <a:uLnTx/>
                <a:uFillTx/>
                <a:latin typeface="Calibri"/>
                <a:ea typeface="+mn-ea"/>
                <a:cs typeface="+mn-cs"/>
              </a:rPr>
              <a:t>, immunoglobulin E; IgG, immunoglobulin 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a:ln>
                  <a:noFill/>
                </a:ln>
                <a:solidFill>
                  <a:srgbClr val="656665"/>
                </a:solidFill>
                <a:effectLst/>
                <a:uLnTx/>
                <a:uFillTx/>
                <a:latin typeface="Calibri"/>
                <a:ea typeface="+mn-ea"/>
                <a:cs typeface="+mn-cs"/>
              </a:rPr>
              <a:t>References</a:t>
            </a:r>
            <a:r>
              <a:rPr kumimoji="0" lang="en-GB" sz="800" b="0" i="0" u="none" strike="noStrike" kern="1200" cap="none" spc="20" normalizeH="0" baseline="0" noProof="0">
                <a:ln>
                  <a:noFill/>
                </a:ln>
                <a:solidFill>
                  <a:srgbClr val="656665"/>
                </a:solidFill>
                <a:effectLst/>
                <a:uLnTx/>
                <a:uFillTx/>
                <a:latin typeface="Calibri"/>
                <a:ea typeface="+mn-ea"/>
                <a:cs typeface="+mn-cs"/>
              </a:rPr>
              <a:t>: 1. Janeway ICA et al. Immunobiology: The Immune System in Health and Disease. 5th edition. New York: Garland Science; 2001. Glossary. Available from: https://www.ncbi.nlm.nih.gov/books/NBK10759/; 2. Scott-Taylor TH. </a:t>
            </a:r>
            <a:r>
              <a:rPr kumimoji="0" lang="en-GB" sz="800" b="0" i="0" u="none" strike="noStrike" kern="1200" cap="none" spc="20" normalizeH="0" baseline="0" noProof="0" err="1">
                <a:ln>
                  <a:noFill/>
                </a:ln>
                <a:solidFill>
                  <a:srgbClr val="656665"/>
                </a:solidFill>
                <a:effectLst/>
                <a:uLnTx/>
                <a:uFillTx/>
                <a:latin typeface="Calibri"/>
                <a:ea typeface="+mn-ea"/>
                <a:cs typeface="+mn-cs"/>
              </a:rPr>
              <a:t>Immun</a:t>
            </a:r>
            <a:r>
              <a:rPr kumimoji="0" lang="en-GB" sz="800" b="0" i="0" u="none" strike="noStrike" kern="1200" cap="none" spc="20" normalizeH="0" baseline="0" noProof="0">
                <a:ln>
                  <a:noFill/>
                </a:ln>
                <a:solidFill>
                  <a:srgbClr val="656665"/>
                </a:solidFill>
                <a:effectLst/>
                <a:uLnTx/>
                <a:uFillTx/>
                <a:latin typeface="Calibri"/>
                <a:ea typeface="+mn-ea"/>
                <a:cs typeface="+mn-cs"/>
              </a:rPr>
              <a:t> </a:t>
            </a:r>
            <a:r>
              <a:rPr kumimoji="0" lang="en-GB" sz="800" b="0" i="0" u="none" strike="noStrike" kern="1200" cap="none" spc="20" normalizeH="0" baseline="0" noProof="0" err="1">
                <a:ln>
                  <a:noFill/>
                </a:ln>
                <a:solidFill>
                  <a:srgbClr val="656665"/>
                </a:solidFill>
                <a:effectLst/>
                <a:uLnTx/>
                <a:uFillTx/>
                <a:latin typeface="Calibri"/>
                <a:ea typeface="+mn-ea"/>
                <a:cs typeface="+mn-cs"/>
              </a:rPr>
              <a:t>Inflamm</a:t>
            </a:r>
            <a:r>
              <a:rPr kumimoji="0" lang="en-GB" sz="800" b="0" i="0" u="none" strike="noStrike" kern="1200" cap="none" spc="20" normalizeH="0" baseline="0" noProof="0">
                <a:ln>
                  <a:noFill/>
                </a:ln>
                <a:solidFill>
                  <a:srgbClr val="656665"/>
                </a:solidFill>
                <a:effectLst/>
                <a:uLnTx/>
                <a:uFillTx/>
                <a:latin typeface="Calibri"/>
                <a:ea typeface="+mn-ea"/>
                <a:cs typeface="+mn-cs"/>
              </a:rPr>
              <a:t> Dis. 2017;6(1):13–33; </a:t>
            </a:r>
            <a:r>
              <a:rPr lang="en-GB" sz="800" spc="20">
                <a:solidFill>
                  <a:srgbClr val="656665"/>
                </a:solidFill>
                <a:latin typeface="Calibri"/>
              </a:rPr>
              <a:t>3</a:t>
            </a:r>
            <a:r>
              <a:rPr kumimoji="0" lang="en-GB" sz="800" b="0" i="0" u="none" strike="noStrike" kern="1200" cap="none" spc="20" normalizeH="0" baseline="0" noProof="0">
                <a:ln>
                  <a:noFill/>
                </a:ln>
                <a:solidFill>
                  <a:srgbClr val="656665"/>
                </a:solidFill>
                <a:effectLst/>
                <a:uLnTx/>
                <a:uFillTx/>
                <a:latin typeface="Calibri"/>
                <a:ea typeface="+mn-ea"/>
                <a:cs typeface="+mn-cs"/>
              </a:rPr>
              <a:t>. Alberts B, et al. Molecular Biology of the Cell. 4th edition. New York: Garland Science; 2002. B Cells and Antibodies. Available from: https://www.ncbi.nlm.nih.gov/books/NBK26884/</a:t>
            </a:r>
          </a:p>
        </p:txBody>
      </p:sp>
      <p:grpSp>
        <p:nvGrpSpPr>
          <p:cNvPr id="22" name="Group 21">
            <a:extLst>
              <a:ext uri="{FF2B5EF4-FFF2-40B4-BE49-F238E27FC236}">
                <a16:creationId xmlns:a16="http://schemas.microsoft.com/office/drawing/2014/main" id="{7C08DC24-5D39-7C53-8420-856C38BE9B49}"/>
              </a:ext>
            </a:extLst>
          </p:cNvPr>
          <p:cNvGrpSpPr/>
          <p:nvPr/>
        </p:nvGrpSpPr>
        <p:grpSpPr>
          <a:xfrm>
            <a:off x="11465076" y="1157906"/>
            <a:ext cx="621053" cy="621053"/>
            <a:chOff x="8845740" y="1471144"/>
            <a:chExt cx="621053" cy="621053"/>
          </a:xfrm>
        </p:grpSpPr>
        <p:sp>
          <p:nvSpPr>
            <p:cNvPr id="23" name="Oval 22">
              <a:extLst>
                <a:ext uri="{FF2B5EF4-FFF2-40B4-BE49-F238E27FC236}">
                  <a16:creationId xmlns:a16="http://schemas.microsoft.com/office/drawing/2014/main" id="{ED5F7FB7-B2DA-CEB9-C10B-C3B0B46E0971}"/>
                </a:ext>
              </a:extLst>
            </p:cNvPr>
            <p:cNvSpPr>
              <a:spLocks noChangeAspect="1"/>
            </p:cNvSpPr>
            <p:nvPr/>
          </p:nvSpPr>
          <p:spPr>
            <a:xfrm>
              <a:off x="8904267" y="1527003"/>
              <a:ext cx="504000" cy="504000"/>
            </a:xfrm>
            <a:prstGeom prst="ellipse">
              <a:avLst/>
            </a:prstGeom>
            <a:solidFill>
              <a:srgbClr val="59099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Graphic 13">
              <a:hlinkClick r:id="rId12" action="ppaction://hlinksldjump"/>
              <a:extLst>
                <a:ext uri="{FF2B5EF4-FFF2-40B4-BE49-F238E27FC236}">
                  <a16:creationId xmlns:a16="http://schemas.microsoft.com/office/drawing/2014/main" id="{1553F012-A448-B352-C7BF-28BE4C5730F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8845740" y="1471144"/>
              <a:ext cx="621053" cy="621053"/>
            </a:xfrm>
            <a:prstGeom prst="rect">
              <a:avLst/>
            </a:prstGeom>
          </p:spPr>
        </p:pic>
      </p:grpSp>
    </p:spTree>
    <p:extLst>
      <p:ext uri="{BB962C8B-B14F-4D97-AF65-F5344CB8AC3E}">
        <p14:creationId xmlns:p14="http://schemas.microsoft.com/office/powerpoint/2010/main" val="37566677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8E44466F-CA5D-418C-30DE-BE2A17E3DF9F}"/>
              </a:ext>
            </a:extLst>
          </p:cNvPr>
          <p:cNvSpPr txBox="1"/>
          <p:nvPr/>
        </p:nvSpPr>
        <p:spPr>
          <a:xfrm>
            <a:off x="9496222" y="4608408"/>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25" name="TextBox 24">
            <a:extLst>
              <a:ext uri="{FF2B5EF4-FFF2-40B4-BE49-F238E27FC236}">
                <a16:creationId xmlns:a16="http://schemas.microsoft.com/office/drawing/2014/main" id="{2CD8CC6C-961E-3D25-CA1D-2179AB349A17}"/>
              </a:ext>
            </a:extLst>
          </p:cNvPr>
          <p:cNvSpPr txBox="1"/>
          <p:nvPr/>
        </p:nvSpPr>
        <p:spPr>
          <a:xfrm>
            <a:off x="8832419" y="4129627"/>
            <a:ext cx="278923"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sp>
        <p:nvSpPr>
          <p:cNvPr id="8" name="Footer Placeholder 1">
            <a:extLst>
              <a:ext uri="{FF2B5EF4-FFF2-40B4-BE49-F238E27FC236}">
                <a16:creationId xmlns:a16="http://schemas.microsoft.com/office/drawing/2014/main" id="{E5441116-64B2-EDB0-ADD5-237EC3BC4BC9}"/>
              </a:ext>
            </a:extLst>
          </p:cNvPr>
          <p:cNvSpPr>
            <a:spLocks noGrp="1"/>
          </p:cNvSpPr>
          <p:nvPr>
            <p:ph type="ftr" sz="quarter" idx="11"/>
          </p:nvPr>
        </p:nvSpPr>
        <p:spPr>
          <a:xfrm>
            <a:off x="551118" y="5463418"/>
            <a:ext cx="10312790" cy="1335150"/>
          </a:xfrm>
        </p:spPr>
        <p:txBody>
          <a:bodyPr/>
          <a:lstStyle/>
          <a:p>
            <a:pPr>
              <a:lnSpc>
                <a:spcPct val="107000"/>
              </a:lnSpc>
              <a:spcAft>
                <a:spcPts val="800"/>
              </a:spcAft>
            </a:pPr>
            <a:br>
              <a:rPr lang="en-GB" sz="750" b="1" dirty="0"/>
            </a:br>
            <a:br>
              <a:rPr lang="en-GB" sz="750" dirty="0"/>
            </a:br>
            <a:br>
              <a:rPr lang="en-GB" sz="750" b="1" dirty="0"/>
            </a:br>
            <a:br>
              <a:rPr lang="en-GB" sz="750" dirty="0"/>
            </a:br>
            <a:r>
              <a:rPr lang="en-GB" sz="750" b="1" dirty="0"/>
              <a:t>Mechanisms underlying non-eosinophilic inflammation in asthma and the relevance of TSLP in its potential effects on macrophages both require further elucidation. The information presented in this image has been simplified for illustration purposes only and does not imply clinical benefit or relevance. </a:t>
            </a:r>
            <a:r>
              <a:rPr lang="en-GB" sz="750" dirty="0"/>
              <a:t>Figure adapted from Gauvreau GM, et al. Expert </a:t>
            </a:r>
            <a:r>
              <a:rPr lang="en-GB" sz="750" dirty="0" err="1"/>
              <a:t>Opin</a:t>
            </a:r>
            <a:r>
              <a:rPr lang="en-GB" sz="750" dirty="0"/>
              <a:t> </a:t>
            </a:r>
            <a:r>
              <a:rPr lang="en-GB" sz="750" dirty="0" err="1"/>
              <a:t>Ther</a:t>
            </a:r>
            <a:r>
              <a:rPr lang="en-GB" sz="750" dirty="0"/>
              <a:t> Targets. 2020;24:777–792, which was based on </a:t>
            </a:r>
            <a:r>
              <a:rPr lang="en-GB" sz="750" dirty="0" err="1"/>
              <a:t>Brusselle</a:t>
            </a:r>
            <a:r>
              <a:rPr lang="en-GB" sz="750" dirty="0"/>
              <a:t> G, </a:t>
            </a:r>
            <a:r>
              <a:rPr lang="en-GB" sz="750" dirty="0" err="1"/>
              <a:t>Bracke</a:t>
            </a:r>
            <a:r>
              <a:rPr lang="en-GB" sz="750" dirty="0"/>
              <a:t> K. Ann Am </a:t>
            </a:r>
            <a:r>
              <a:rPr lang="en-GB" sz="750" dirty="0" err="1"/>
              <a:t>Thorac</a:t>
            </a:r>
            <a:r>
              <a:rPr lang="en-GB" sz="750" dirty="0"/>
              <a:t> Soc. 2014;11:S322–S328, </a:t>
            </a:r>
            <a:r>
              <a:rPr lang="en-GB" sz="750" dirty="0" err="1"/>
              <a:t>Brusselle</a:t>
            </a:r>
            <a:r>
              <a:rPr lang="en-GB" sz="750" dirty="0"/>
              <a:t> G, et al. Nat Med. 2013;19:977–979; Lambrecht BN, Hammad H. Nat Immunol. 2015;16:45–56; and </a:t>
            </a:r>
            <a:r>
              <a:rPr lang="en-GB" sz="750" dirty="0" err="1">
                <a:effectLst/>
                <a:latin typeface="Calibri"/>
                <a:ea typeface="Calibri" panose="020F0502020204030204" pitchFamily="34" charset="0"/>
                <a:cs typeface="Times New Roman"/>
              </a:rPr>
              <a:t>Brightling</a:t>
            </a:r>
            <a:r>
              <a:rPr lang="en-GB" sz="750" dirty="0">
                <a:effectLst/>
                <a:latin typeface="Calibri"/>
                <a:ea typeface="Calibri" panose="020F0502020204030204" pitchFamily="34" charset="0"/>
                <a:cs typeface="Times New Roman"/>
              </a:rPr>
              <a:t> CE, et al. N </a:t>
            </a:r>
            <a:r>
              <a:rPr lang="en-GB" sz="750" dirty="0" err="1">
                <a:effectLst/>
                <a:latin typeface="Calibri"/>
                <a:ea typeface="Calibri" panose="020F0502020204030204" pitchFamily="34" charset="0"/>
                <a:cs typeface="Times New Roman"/>
              </a:rPr>
              <a:t>Engl</a:t>
            </a:r>
            <a:r>
              <a:rPr lang="en-GB" sz="750" dirty="0">
                <a:effectLst/>
                <a:latin typeface="Calibri"/>
                <a:ea typeface="Calibri" panose="020F0502020204030204" pitchFamily="34" charset="0"/>
                <a:cs typeface="Times New Roman"/>
              </a:rPr>
              <a:t> J Med. 2021;385(18):1669–1679. Additional figure adaptations</a:t>
            </a:r>
            <a:r>
              <a:rPr lang="en-GB" sz="750" dirty="0">
                <a:latin typeface="Calibri"/>
                <a:ea typeface="Calibri" panose="020F0502020204030204" pitchFamily="34" charset="0"/>
                <a:cs typeface="Times New Roman"/>
              </a:rPr>
              <a:t> from Davis JD, et al. Mucosal Immunol. 2021;14:978–990. </a:t>
            </a:r>
            <a:r>
              <a:rPr lang="en-GB" sz="750" dirty="0"/>
              <a:t>*Blockade of TSLP has suggested inhibition of pathways beyond type 2 inflammation. More recent evidence also suggests that Th1/17-driven neutrophilic pathways may not be key drivers of this type of inflammation.</a:t>
            </a:r>
            <a:r>
              <a:rPr lang="en-GB" sz="750" baseline="30000" dirty="0"/>
              <a:t>17–19</a:t>
            </a:r>
            <a:r>
              <a:rPr lang="en-GB" sz="750" dirty="0"/>
              <a:t> </a:t>
            </a:r>
            <a:r>
              <a:rPr lang="en-GB" sz="750" b="1" dirty="0"/>
              <a:t>Abbreviations</a:t>
            </a:r>
            <a:r>
              <a:rPr lang="en-GB" sz="750" dirty="0"/>
              <a:t>: </a:t>
            </a:r>
            <a:r>
              <a:rPr lang="en-GB" sz="750" dirty="0" err="1"/>
              <a:t>IgE</a:t>
            </a:r>
            <a:r>
              <a:rPr lang="en-GB" sz="750" dirty="0"/>
              <a:t>, immunoglobulin E; IL, interleukin; ILC2, type 2 innate lymphoid cell; T2, type 2; Th, T helper; TSLP, thymic stromal lymphopoietin. </a:t>
            </a:r>
            <a:r>
              <a:rPr lang="en-GB" sz="750" b="1" dirty="0"/>
              <a:t>References</a:t>
            </a:r>
            <a:r>
              <a:rPr lang="en-GB" sz="750" dirty="0"/>
              <a:t>: 1. Gauvreau GM, et al. Expert </a:t>
            </a:r>
            <a:r>
              <a:rPr lang="en-GB" sz="750" dirty="0" err="1"/>
              <a:t>Opin</a:t>
            </a:r>
            <a:r>
              <a:rPr lang="en-GB" sz="750" dirty="0"/>
              <a:t> </a:t>
            </a:r>
            <a:r>
              <a:rPr lang="en-GB" sz="750" dirty="0" err="1"/>
              <a:t>Ther</a:t>
            </a:r>
            <a:r>
              <a:rPr lang="en-GB" sz="750" dirty="0"/>
              <a:t> Targets. 2020;24:777–792; 2. </a:t>
            </a:r>
            <a:r>
              <a:rPr lang="en-GB" sz="750" dirty="0" err="1"/>
              <a:t>Porsbjerg</a:t>
            </a:r>
            <a:r>
              <a:rPr lang="en-GB" sz="750" dirty="0"/>
              <a:t> CM, et al. </a:t>
            </a:r>
            <a:r>
              <a:rPr lang="en-GB" sz="750" dirty="0" err="1"/>
              <a:t>Eur</a:t>
            </a:r>
            <a:r>
              <a:rPr lang="en-GB" sz="750" dirty="0"/>
              <a:t> Respir J. 2020;56:2000260; 3. Roan F, et al. J Clin Invest. 2019;129:1441–1451; 4. </a:t>
            </a:r>
            <a:r>
              <a:rPr lang="en-GB" sz="750" dirty="0" err="1"/>
              <a:t>Varricchi</a:t>
            </a:r>
            <a:r>
              <a:rPr lang="en-GB" sz="750" dirty="0"/>
              <a:t> G, et al. Front Immunol. 2018;9:1595; 5. Altman MC, et al. J Clin Invest. 2019;129:4979–4991; 6. </a:t>
            </a:r>
            <a:r>
              <a:rPr lang="en-GB" sz="750" dirty="0" err="1"/>
              <a:t>Allakhverdi</a:t>
            </a:r>
            <a:r>
              <a:rPr lang="en-GB" sz="750" dirty="0"/>
              <a:t> Z, et al. J Exp Med. 2007;204:253–258; 7. Kato A, et al. J Immunol. 2007;179:1080–1087; 8. </a:t>
            </a:r>
            <a:r>
              <a:rPr lang="en-GB" sz="750" dirty="0" err="1"/>
              <a:t>Kouzaki</a:t>
            </a:r>
            <a:r>
              <a:rPr lang="en-GB" sz="750" dirty="0"/>
              <a:t> H, et al. J Immunol. 2009;183(2)1427–1434; 9. Cohn L. J Clin Invest. 2006;116(2):306–308; 10. </a:t>
            </a:r>
            <a:r>
              <a:rPr lang="en-GB" sz="750" dirty="0" err="1"/>
              <a:t>Brusselle</a:t>
            </a:r>
            <a:r>
              <a:rPr lang="en-GB" sz="750" dirty="0"/>
              <a:t> GG and </a:t>
            </a:r>
            <a:r>
              <a:rPr lang="en-GB" sz="750" dirty="0" err="1"/>
              <a:t>Koppelman</a:t>
            </a:r>
            <a:r>
              <a:rPr lang="en-GB" sz="750" dirty="0"/>
              <a:t> GH. N </a:t>
            </a:r>
            <a:r>
              <a:rPr lang="en-GB" sz="750" dirty="0" err="1"/>
              <a:t>Engl</a:t>
            </a:r>
            <a:r>
              <a:rPr lang="en-GB" sz="750" dirty="0"/>
              <a:t> J Med. 2022;386(2):157–171; 11. </a:t>
            </a:r>
            <a:r>
              <a:rPr lang="en-US" sz="750" dirty="0"/>
              <a:t>Janeway ICA et al. Immunobiology: The Immune System in Health and Disease. 5th edition. New York: Garland Science; 2001. Glossary. Available from: https://www.ncbi.nlm.nih.gov/books/NBK10759/; 12. </a:t>
            </a:r>
            <a:r>
              <a:rPr lang="en-GB" sz="750" dirty="0"/>
              <a:t>Davis JD and </a:t>
            </a:r>
            <a:r>
              <a:rPr lang="en-GB" sz="750" dirty="0" err="1"/>
              <a:t>Wypych</a:t>
            </a:r>
            <a:r>
              <a:rPr lang="en-GB" sz="750" dirty="0"/>
              <a:t> TP. Mucosal Immunology. 2021;14:978–990; 13. </a:t>
            </a:r>
            <a:r>
              <a:rPr lang="en-GB" sz="750" dirty="0" err="1">
                <a:effectLst/>
                <a:latin typeface="Calibri"/>
                <a:ea typeface="Calibri" panose="020F0502020204030204" pitchFamily="34" charset="0"/>
                <a:cs typeface="Times New Roman"/>
              </a:rPr>
              <a:t>Brightling</a:t>
            </a:r>
            <a:r>
              <a:rPr lang="en-GB" sz="750" dirty="0">
                <a:effectLst/>
                <a:latin typeface="Calibri"/>
                <a:ea typeface="Calibri" panose="020F0502020204030204" pitchFamily="34" charset="0"/>
                <a:cs typeface="Times New Roman"/>
              </a:rPr>
              <a:t> CE, et al. N </a:t>
            </a:r>
            <a:r>
              <a:rPr lang="en-GB" sz="750" dirty="0" err="1">
                <a:effectLst/>
                <a:latin typeface="Calibri"/>
                <a:ea typeface="Calibri" panose="020F0502020204030204" pitchFamily="34" charset="0"/>
                <a:cs typeface="Times New Roman"/>
              </a:rPr>
              <a:t>Engl</a:t>
            </a:r>
            <a:r>
              <a:rPr lang="en-GB" sz="750" dirty="0">
                <a:effectLst/>
                <a:latin typeface="Calibri"/>
                <a:ea typeface="Calibri" panose="020F0502020204030204" pitchFamily="34" charset="0"/>
                <a:cs typeface="Times New Roman"/>
              </a:rPr>
              <a:t> J Med. 2002; 346:1699–1705; 14. </a:t>
            </a:r>
            <a:r>
              <a:rPr lang="da-DK" sz="750" dirty="0">
                <a:effectLst/>
                <a:latin typeface="Calibri"/>
                <a:ea typeface="Calibri" panose="020F0502020204030204" pitchFamily="34" charset="0"/>
                <a:cs typeface="Times New Roman"/>
              </a:rPr>
              <a:t>Begueret H, et al. Thorax. 2007;62:8–15; 15. Krystel-Whittemore M, et al. Front Immunol. 2016;6:620; 16. </a:t>
            </a:r>
            <a:r>
              <a:rPr kumimoji="0" lang="en-GB" sz="750" b="0" i="0" u="none" strike="noStrike" kern="1200" cap="none" spc="20" normalizeH="0" baseline="0" noProof="0" dirty="0">
                <a:ln>
                  <a:noFill/>
                </a:ln>
                <a:solidFill>
                  <a:srgbClr val="656665"/>
                </a:solidFill>
                <a:effectLst/>
                <a:uLnTx/>
                <a:uFillTx/>
                <a:latin typeface="Calibri"/>
                <a:ea typeface="+mn-ea"/>
                <a:cs typeface="+mn-cs"/>
              </a:rPr>
              <a:t>Gao H et al. J Immunol Res. 2017;3743048; </a:t>
            </a:r>
            <a:r>
              <a:rPr lang="en-GB" sz="750" dirty="0">
                <a:solidFill>
                  <a:srgbClr val="656665"/>
                </a:solidFill>
                <a:latin typeface="Calibri"/>
              </a:rPr>
              <a:t>17. Diver S, et al. Lancet Respir Med. 2021;9(11):1299–1312; 18. </a:t>
            </a:r>
            <a:r>
              <a:rPr lang="en-GB" sz="750" dirty="0" err="1">
                <a:solidFill>
                  <a:srgbClr val="656665"/>
                </a:solidFill>
                <a:latin typeface="Calibri"/>
              </a:rPr>
              <a:t>Sverrild</a:t>
            </a:r>
            <a:r>
              <a:rPr lang="en-GB" sz="750" dirty="0">
                <a:solidFill>
                  <a:srgbClr val="656665"/>
                </a:solidFill>
                <a:latin typeface="Calibri"/>
              </a:rPr>
              <a:t> A, et al. </a:t>
            </a:r>
            <a:r>
              <a:rPr lang="en-GB" sz="750" dirty="0" err="1">
                <a:solidFill>
                  <a:srgbClr val="656665"/>
                </a:solidFill>
                <a:latin typeface="Calibri"/>
              </a:rPr>
              <a:t>Eur</a:t>
            </a:r>
            <a:r>
              <a:rPr lang="en-GB" sz="750" dirty="0">
                <a:solidFill>
                  <a:srgbClr val="656665"/>
                </a:solidFill>
                <a:latin typeface="Calibri"/>
              </a:rPr>
              <a:t> Respir J. 2022;59:2101296; 19. </a:t>
            </a:r>
            <a:r>
              <a:rPr lang="en-GB" sz="750" dirty="0" err="1">
                <a:solidFill>
                  <a:srgbClr val="656665"/>
                </a:solidFill>
                <a:latin typeface="Calibri"/>
              </a:rPr>
              <a:t>Brightling</a:t>
            </a:r>
            <a:r>
              <a:rPr lang="en-GB" sz="750" dirty="0">
                <a:solidFill>
                  <a:srgbClr val="656665"/>
                </a:solidFill>
                <a:latin typeface="Calibri"/>
              </a:rPr>
              <a:t> CE, et al. N Eng J Med. 2021;385:1669-1679. </a:t>
            </a:r>
            <a:br>
              <a:rPr lang="en-GB" sz="750" dirty="0">
                <a:highlight>
                  <a:srgbClr val="FFFF00"/>
                </a:highlight>
              </a:rPr>
            </a:br>
            <a:r>
              <a:rPr lang="en-GB" altLang="zh-CN" sz="700" dirty="0"/>
              <a:t>CN-</a:t>
            </a:r>
            <a:r>
              <a:rPr lang="en-US" altLang="zh-CN" sz="700" dirty="0"/>
              <a:t>142657</a:t>
            </a:r>
            <a:r>
              <a:rPr lang="en-GB" altLang="zh-CN" sz="700" dirty="0"/>
              <a:t> | </a:t>
            </a:r>
            <a:r>
              <a:rPr lang="en-US" altLang="zh-CN" sz="700" dirty="0"/>
              <a:t>DECEMBER</a:t>
            </a:r>
            <a:r>
              <a:rPr lang="en-GB" altLang="zh-CN" sz="700" dirty="0"/>
              <a:t> 2024</a:t>
            </a:r>
          </a:p>
        </p:txBody>
      </p:sp>
      <p:pic>
        <p:nvPicPr>
          <p:cNvPr id="18" name="Picture 17">
            <a:extLst>
              <a:ext uri="{FF2B5EF4-FFF2-40B4-BE49-F238E27FC236}">
                <a16:creationId xmlns:a16="http://schemas.microsoft.com/office/drawing/2014/main" id="{A6DDFBF3-373C-E11C-CDD3-31C37435C21A}"/>
              </a:ext>
            </a:extLst>
          </p:cNvPr>
          <p:cNvPicPr>
            <a:picLocks noChangeAspect="1"/>
          </p:cNvPicPr>
          <p:nvPr/>
        </p:nvPicPr>
        <p:blipFill>
          <a:blip r:embed="rId3"/>
          <a:stretch>
            <a:fillRect/>
          </a:stretch>
        </p:blipFill>
        <p:spPr>
          <a:xfrm>
            <a:off x="1108427" y="1249014"/>
            <a:ext cx="9321592" cy="3444539"/>
          </a:xfrm>
          <a:prstGeom prst="rect">
            <a:avLst/>
          </a:prstGeom>
        </p:spPr>
      </p:pic>
      <p:sp>
        <p:nvSpPr>
          <p:cNvPr id="19" name="TextBox 18">
            <a:extLst>
              <a:ext uri="{FF2B5EF4-FFF2-40B4-BE49-F238E27FC236}">
                <a16:creationId xmlns:a16="http://schemas.microsoft.com/office/drawing/2014/main" id="{5E70D7A2-927E-0288-246E-F861544E45C4}"/>
              </a:ext>
            </a:extLst>
          </p:cNvPr>
          <p:cNvSpPr txBox="1"/>
          <p:nvPr/>
        </p:nvSpPr>
        <p:spPr>
          <a:xfrm>
            <a:off x="8085055" y="2949020"/>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6" name="TextBox 5">
            <a:extLst>
              <a:ext uri="{FF2B5EF4-FFF2-40B4-BE49-F238E27FC236}">
                <a16:creationId xmlns:a16="http://schemas.microsoft.com/office/drawing/2014/main" id="{62C1C494-E79C-376B-C981-EC9223B3141B}"/>
              </a:ext>
            </a:extLst>
          </p:cNvPr>
          <p:cNvSpPr txBox="1"/>
          <p:nvPr/>
        </p:nvSpPr>
        <p:spPr>
          <a:xfrm>
            <a:off x="9576028" y="2181074"/>
            <a:ext cx="51457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Goblet cell</a:t>
            </a:r>
          </a:p>
        </p:txBody>
      </p:sp>
      <p:sp>
        <p:nvSpPr>
          <p:cNvPr id="16" name="TextBox 15">
            <a:extLst>
              <a:ext uri="{FF2B5EF4-FFF2-40B4-BE49-F238E27FC236}">
                <a16:creationId xmlns:a16="http://schemas.microsoft.com/office/drawing/2014/main" id="{3EE84CA0-CC08-D383-8F63-F69AA5F5C8BB}"/>
              </a:ext>
            </a:extLst>
          </p:cNvPr>
          <p:cNvSpPr txBox="1"/>
          <p:nvPr/>
        </p:nvSpPr>
        <p:spPr>
          <a:xfrm>
            <a:off x="8863209" y="2181074"/>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17" name="TextBox 16">
            <a:extLst>
              <a:ext uri="{FF2B5EF4-FFF2-40B4-BE49-F238E27FC236}">
                <a16:creationId xmlns:a16="http://schemas.microsoft.com/office/drawing/2014/main" id="{5F89C9B9-1E2E-4D58-213E-C646C9A75D3D}"/>
              </a:ext>
            </a:extLst>
          </p:cNvPr>
          <p:cNvSpPr txBox="1"/>
          <p:nvPr/>
        </p:nvSpPr>
        <p:spPr>
          <a:xfrm>
            <a:off x="7538482" y="2220830"/>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Tuft cell</a:t>
            </a:r>
          </a:p>
        </p:txBody>
      </p:sp>
      <p:pic>
        <p:nvPicPr>
          <p:cNvPr id="21" name="Picture 12">
            <a:extLst>
              <a:ext uri="{FF2B5EF4-FFF2-40B4-BE49-F238E27FC236}">
                <a16:creationId xmlns:a16="http://schemas.microsoft.com/office/drawing/2014/main" id="{1E825F3C-A05A-F9C5-1546-87EC2AF0BC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556"/>
          <a:stretch/>
        </p:blipFill>
        <p:spPr bwMode="auto">
          <a:xfrm>
            <a:off x="0" y="1951931"/>
            <a:ext cx="1254141" cy="282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a:extLst>
              <a:ext uri="{FF2B5EF4-FFF2-40B4-BE49-F238E27FC236}">
                <a16:creationId xmlns:a16="http://schemas.microsoft.com/office/drawing/2014/main" id="{FA79FF24-2831-88FA-F027-13D2FFFFD5E2}"/>
              </a:ext>
            </a:extLst>
          </p:cNvPr>
          <p:cNvPicPr>
            <a:picLocks noChangeAspect="1"/>
          </p:cNvPicPr>
          <p:nvPr/>
        </p:nvPicPr>
        <p:blipFill>
          <a:blip r:embed="rId5"/>
          <a:stretch>
            <a:fillRect/>
          </a:stretch>
        </p:blipFill>
        <p:spPr>
          <a:xfrm>
            <a:off x="2511903" y="4739941"/>
            <a:ext cx="8061297" cy="426747"/>
          </a:xfrm>
          <a:prstGeom prst="rect">
            <a:avLst/>
          </a:prstGeom>
        </p:spPr>
      </p:pic>
      <p:grpSp>
        <p:nvGrpSpPr>
          <p:cNvPr id="61" name="Group 60">
            <a:extLst>
              <a:ext uri="{FF2B5EF4-FFF2-40B4-BE49-F238E27FC236}">
                <a16:creationId xmlns:a16="http://schemas.microsoft.com/office/drawing/2014/main" id="{36B9BE2B-332A-C6F7-E188-00F53EE2966E}"/>
              </a:ext>
            </a:extLst>
          </p:cNvPr>
          <p:cNvGrpSpPr/>
          <p:nvPr/>
        </p:nvGrpSpPr>
        <p:grpSpPr>
          <a:xfrm>
            <a:off x="1429449" y="3311834"/>
            <a:ext cx="990108" cy="1228226"/>
            <a:chOff x="1340815" y="3354727"/>
            <a:chExt cx="990088" cy="1228201"/>
          </a:xfrm>
        </p:grpSpPr>
        <p:sp>
          <p:nvSpPr>
            <p:cNvPr id="2497" name="Freeform 2436">
              <a:extLst>
                <a:ext uri="{FF2B5EF4-FFF2-40B4-BE49-F238E27FC236}">
                  <a16:creationId xmlns:a16="http://schemas.microsoft.com/office/drawing/2014/main" id="{1EEB372B-D232-53FE-781A-8958E2436234}"/>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8" name="Freeform 2438">
              <a:extLst>
                <a:ext uri="{FF2B5EF4-FFF2-40B4-BE49-F238E27FC236}">
                  <a16:creationId xmlns:a16="http://schemas.microsoft.com/office/drawing/2014/main" id="{2B565085-0676-924A-B74E-A72DE874DBDA}"/>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63" name="Group 62">
            <a:extLst>
              <a:ext uri="{FF2B5EF4-FFF2-40B4-BE49-F238E27FC236}">
                <a16:creationId xmlns:a16="http://schemas.microsoft.com/office/drawing/2014/main" id="{89483CD2-663B-C1FC-5FF4-FE87CAAC5146}"/>
              </a:ext>
            </a:extLst>
          </p:cNvPr>
          <p:cNvGrpSpPr/>
          <p:nvPr/>
        </p:nvGrpSpPr>
        <p:grpSpPr>
          <a:xfrm rot="16200000">
            <a:off x="1429450" y="1949595"/>
            <a:ext cx="990108" cy="1228226"/>
            <a:chOff x="1340815" y="3354727"/>
            <a:chExt cx="990088" cy="1228201"/>
          </a:xfrm>
        </p:grpSpPr>
        <p:sp>
          <p:nvSpPr>
            <p:cNvPr id="2495" name="Freeform 2491">
              <a:extLst>
                <a:ext uri="{FF2B5EF4-FFF2-40B4-BE49-F238E27FC236}">
                  <a16:creationId xmlns:a16="http://schemas.microsoft.com/office/drawing/2014/main" id="{F2BD4B2B-4985-C746-B328-CFB19726DDA6}"/>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6" name="Freeform 2499">
              <a:extLst>
                <a:ext uri="{FF2B5EF4-FFF2-40B4-BE49-F238E27FC236}">
                  <a16:creationId xmlns:a16="http://schemas.microsoft.com/office/drawing/2014/main" id="{23F1DF92-00B6-67EB-50EF-D92CA3427562}"/>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29" name="TextBox 128">
            <a:extLst>
              <a:ext uri="{FF2B5EF4-FFF2-40B4-BE49-F238E27FC236}">
                <a16:creationId xmlns:a16="http://schemas.microsoft.com/office/drawing/2014/main" id="{EAB83B4C-30C8-2D9D-8467-F1893E5E65EB}"/>
              </a:ext>
            </a:extLst>
          </p:cNvPr>
          <p:cNvSpPr txBox="1"/>
          <p:nvPr/>
        </p:nvSpPr>
        <p:spPr>
          <a:xfrm>
            <a:off x="2352788" y="1531477"/>
            <a:ext cx="605947" cy="16158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Epithelium</a:t>
            </a:r>
          </a:p>
        </p:txBody>
      </p:sp>
      <p:sp>
        <p:nvSpPr>
          <p:cNvPr id="130" name="TextBox 129">
            <a:extLst>
              <a:ext uri="{FF2B5EF4-FFF2-40B4-BE49-F238E27FC236}">
                <a16:creationId xmlns:a16="http://schemas.microsoft.com/office/drawing/2014/main" id="{BEB7D6AB-86FA-06F5-F1AC-FB1B877A87B7}"/>
              </a:ext>
            </a:extLst>
          </p:cNvPr>
          <p:cNvSpPr txBox="1"/>
          <p:nvPr/>
        </p:nvSpPr>
        <p:spPr>
          <a:xfrm>
            <a:off x="3240103" y="1149911"/>
            <a:ext cx="4488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Allergens</a:t>
            </a:r>
          </a:p>
        </p:txBody>
      </p:sp>
      <p:sp>
        <p:nvSpPr>
          <p:cNvPr id="131" name="TextBox 130">
            <a:extLst>
              <a:ext uri="{FF2B5EF4-FFF2-40B4-BE49-F238E27FC236}">
                <a16:creationId xmlns:a16="http://schemas.microsoft.com/office/drawing/2014/main" id="{F8911E8A-B2E7-6EC4-26E6-6270572B4745}"/>
              </a:ext>
            </a:extLst>
          </p:cNvPr>
          <p:cNvSpPr txBox="1"/>
          <p:nvPr/>
        </p:nvSpPr>
        <p:spPr>
          <a:xfrm>
            <a:off x="3879365" y="1149911"/>
            <a:ext cx="46969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Cytokines</a:t>
            </a:r>
          </a:p>
        </p:txBody>
      </p:sp>
      <p:sp>
        <p:nvSpPr>
          <p:cNvPr id="132" name="TextBox 131">
            <a:extLst>
              <a:ext uri="{FF2B5EF4-FFF2-40B4-BE49-F238E27FC236}">
                <a16:creationId xmlns:a16="http://schemas.microsoft.com/office/drawing/2014/main" id="{BE056434-2477-FF93-45C9-0E9BF7B49BBF}"/>
              </a:ext>
            </a:extLst>
          </p:cNvPr>
          <p:cNvSpPr txBox="1"/>
          <p:nvPr/>
        </p:nvSpPr>
        <p:spPr>
          <a:xfrm>
            <a:off x="4545877" y="1149911"/>
            <a:ext cx="2612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Fungi</a:t>
            </a:r>
          </a:p>
        </p:txBody>
      </p:sp>
      <p:sp>
        <p:nvSpPr>
          <p:cNvPr id="133" name="TextBox 132">
            <a:extLst>
              <a:ext uri="{FF2B5EF4-FFF2-40B4-BE49-F238E27FC236}">
                <a16:creationId xmlns:a16="http://schemas.microsoft.com/office/drawing/2014/main" id="{54E0F28F-1789-E27F-CB62-8E81ACF13E56}"/>
              </a:ext>
            </a:extLst>
          </p:cNvPr>
          <p:cNvSpPr txBox="1"/>
          <p:nvPr/>
        </p:nvSpPr>
        <p:spPr>
          <a:xfrm>
            <a:off x="2353065" y="2383753"/>
            <a:ext cx="229235"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34" name="TextBox 133">
            <a:extLst>
              <a:ext uri="{FF2B5EF4-FFF2-40B4-BE49-F238E27FC236}">
                <a16:creationId xmlns:a16="http://schemas.microsoft.com/office/drawing/2014/main" id="{7790D845-C1F4-9DC1-64EA-1531AA47C8D2}"/>
              </a:ext>
            </a:extLst>
          </p:cNvPr>
          <p:cNvSpPr txBox="1"/>
          <p:nvPr/>
        </p:nvSpPr>
        <p:spPr>
          <a:xfrm>
            <a:off x="3259300" y="2219072"/>
            <a:ext cx="190762" cy="23083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p:txBody>
      </p:sp>
      <p:sp>
        <p:nvSpPr>
          <p:cNvPr id="135" name="TextBox 134">
            <a:extLst>
              <a:ext uri="{FF2B5EF4-FFF2-40B4-BE49-F238E27FC236}">
                <a16:creationId xmlns:a16="http://schemas.microsoft.com/office/drawing/2014/main" id="{C10D4BB3-1D43-FACB-0A4B-0FB1430E7E8C}"/>
              </a:ext>
            </a:extLst>
          </p:cNvPr>
          <p:cNvSpPr txBox="1"/>
          <p:nvPr/>
        </p:nvSpPr>
        <p:spPr>
          <a:xfrm>
            <a:off x="2901642" y="2649934"/>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36" name="TextBox 135">
            <a:extLst>
              <a:ext uri="{FF2B5EF4-FFF2-40B4-BE49-F238E27FC236}">
                <a16:creationId xmlns:a16="http://schemas.microsoft.com/office/drawing/2014/main" id="{EEBFABFB-BA05-4348-8093-268782D4279F}"/>
              </a:ext>
            </a:extLst>
          </p:cNvPr>
          <p:cNvSpPr txBox="1"/>
          <p:nvPr/>
        </p:nvSpPr>
        <p:spPr>
          <a:xfrm>
            <a:off x="4490892"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IL-25</a:t>
            </a:r>
          </a:p>
        </p:txBody>
      </p:sp>
      <p:sp>
        <p:nvSpPr>
          <p:cNvPr id="138" name="TextBox 137">
            <a:extLst>
              <a:ext uri="{FF2B5EF4-FFF2-40B4-BE49-F238E27FC236}">
                <a16:creationId xmlns:a16="http://schemas.microsoft.com/office/drawing/2014/main" id="{9B33153D-FAB2-C724-353C-D95F6AE4DF1E}"/>
              </a:ext>
            </a:extLst>
          </p:cNvPr>
          <p:cNvSpPr txBox="1"/>
          <p:nvPr/>
        </p:nvSpPr>
        <p:spPr>
          <a:xfrm>
            <a:off x="4152617" y="2757251"/>
            <a:ext cx="3991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Basophil</a:t>
            </a:r>
          </a:p>
        </p:txBody>
      </p:sp>
      <p:sp>
        <p:nvSpPr>
          <p:cNvPr id="139" name="TextBox 138">
            <a:extLst>
              <a:ext uri="{FF2B5EF4-FFF2-40B4-BE49-F238E27FC236}">
                <a16:creationId xmlns:a16="http://schemas.microsoft.com/office/drawing/2014/main" id="{38440A5D-6BC2-6397-B464-D80409700EA9}"/>
              </a:ext>
            </a:extLst>
          </p:cNvPr>
          <p:cNvSpPr txBox="1"/>
          <p:nvPr/>
        </p:nvSpPr>
        <p:spPr>
          <a:xfrm>
            <a:off x="5272911" y="2697503"/>
            <a:ext cx="61717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Dendritic cell</a:t>
            </a:r>
          </a:p>
        </p:txBody>
      </p:sp>
      <p:sp>
        <p:nvSpPr>
          <p:cNvPr id="140" name="TextBox 139">
            <a:extLst>
              <a:ext uri="{FF2B5EF4-FFF2-40B4-BE49-F238E27FC236}">
                <a16:creationId xmlns:a16="http://schemas.microsoft.com/office/drawing/2014/main" id="{7DB8BA8A-3DDA-AC78-E3A1-9637FF9A6A3C}"/>
              </a:ext>
            </a:extLst>
          </p:cNvPr>
          <p:cNvSpPr txBox="1"/>
          <p:nvPr/>
        </p:nvSpPr>
        <p:spPr>
          <a:xfrm>
            <a:off x="5190770" y="2860070"/>
            <a:ext cx="266103"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Naïve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T cell</a:t>
            </a:r>
          </a:p>
        </p:txBody>
      </p:sp>
      <p:sp>
        <p:nvSpPr>
          <p:cNvPr id="141" name="TextBox 140">
            <a:extLst>
              <a:ext uri="{FF2B5EF4-FFF2-40B4-BE49-F238E27FC236}">
                <a16:creationId xmlns:a16="http://schemas.microsoft.com/office/drawing/2014/main" id="{30976C78-C5B3-597B-F785-BF89AE86373A}"/>
              </a:ext>
            </a:extLst>
          </p:cNvPr>
          <p:cNvSpPr txBox="1"/>
          <p:nvPr/>
        </p:nvSpPr>
        <p:spPr>
          <a:xfrm>
            <a:off x="5834612" y="3987181"/>
            <a:ext cx="53220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Eosinophils</a:t>
            </a:r>
          </a:p>
        </p:txBody>
      </p:sp>
      <p:sp>
        <p:nvSpPr>
          <p:cNvPr id="142" name="TextBox 141">
            <a:extLst>
              <a:ext uri="{FF2B5EF4-FFF2-40B4-BE49-F238E27FC236}">
                <a16:creationId xmlns:a16="http://schemas.microsoft.com/office/drawing/2014/main" id="{88954A83-7C4D-EDAC-A4B6-99A024DD8408}"/>
              </a:ext>
            </a:extLst>
          </p:cNvPr>
          <p:cNvSpPr txBox="1"/>
          <p:nvPr/>
        </p:nvSpPr>
        <p:spPr>
          <a:xfrm>
            <a:off x="3012769" y="4119989"/>
            <a:ext cx="2933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 cells</a:t>
            </a:r>
          </a:p>
        </p:txBody>
      </p:sp>
      <p:sp>
        <p:nvSpPr>
          <p:cNvPr id="144" name="TextBox 143">
            <a:extLst>
              <a:ext uri="{FF2B5EF4-FFF2-40B4-BE49-F238E27FC236}">
                <a16:creationId xmlns:a16="http://schemas.microsoft.com/office/drawing/2014/main" id="{400AEB78-494A-0D9D-15B1-CDCAF7AB7CCD}"/>
              </a:ext>
            </a:extLst>
          </p:cNvPr>
          <p:cNvSpPr txBox="1"/>
          <p:nvPr/>
        </p:nvSpPr>
        <p:spPr>
          <a:xfrm>
            <a:off x="3127071" y="3665954"/>
            <a:ext cx="1394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IgE</a:t>
            </a:r>
          </a:p>
        </p:txBody>
      </p:sp>
      <p:sp>
        <p:nvSpPr>
          <p:cNvPr id="145" name="TextBox 144">
            <a:extLst>
              <a:ext uri="{FF2B5EF4-FFF2-40B4-BE49-F238E27FC236}">
                <a16:creationId xmlns:a16="http://schemas.microsoft.com/office/drawing/2014/main" id="{D668B483-3C03-FD1C-ABC6-008C1CFFCAD2}"/>
              </a:ext>
            </a:extLst>
          </p:cNvPr>
          <p:cNvSpPr txBox="1"/>
          <p:nvPr/>
        </p:nvSpPr>
        <p:spPr>
          <a:xfrm>
            <a:off x="2307905" y="3291297"/>
            <a:ext cx="62197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Histamine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Leukotrienes</a:t>
            </a:r>
          </a:p>
        </p:txBody>
      </p:sp>
      <p:sp>
        <p:nvSpPr>
          <p:cNvPr id="146" name="TextBox 145">
            <a:extLst>
              <a:ext uri="{FF2B5EF4-FFF2-40B4-BE49-F238E27FC236}">
                <a16:creationId xmlns:a16="http://schemas.microsoft.com/office/drawing/2014/main" id="{36B84444-7D81-89DB-DD9D-B004991F0472}"/>
              </a:ext>
            </a:extLst>
          </p:cNvPr>
          <p:cNvSpPr txBox="1"/>
          <p:nvPr/>
        </p:nvSpPr>
        <p:spPr>
          <a:xfrm>
            <a:off x="3820740" y="3094390"/>
            <a:ext cx="184350" cy="11541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p:txBody>
      </p:sp>
      <p:sp>
        <p:nvSpPr>
          <p:cNvPr id="147" name="TextBox 146">
            <a:extLst>
              <a:ext uri="{FF2B5EF4-FFF2-40B4-BE49-F238E27FC236}">
                <a16:creationId xmlns:a16="http://schemas.microsoft.com/office/drawing/2014/main" id="{E9A3007D-A74B-0A0F-F1B5-EF3571A88B08}"/>
              </a:ext>
            </a:extLst>
          </p:cNvPr>
          <p:cNvSpPr txBox="1"/>
          <p:nvPr/>
        </p:nvSpPr>
        <p:spPr>
          <a:xfrm rot="19568916">
            <a:off x="4148277" y="3800744"/>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8" name="TextBox 147">
            <a:extLst>
              <a:ext uri="{FF2B5EF4-FFF2-40B4-BE49-F238E27FC236}">
                <a16:creationId xmlns:a16="http://schemas.microsoft.com/office/drawing/2014/main" id="{04B7C501-9AFC-4C91-85A5-B2932AEBE345}"/>
              </a:ext>
            </a:extLst>
          </p:cNvPr>
          <p:cNvSpPr txBox="1"/>
          <p:nvPr/>
        </p:nvSpPr>
        <p:spPr>
          <a:xfrm rot="18326695">
            <a:off x="3739837" y="3393029"/>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9" name="TextBox 148">
            <a:extLst>
              <a:ext uri="{FF2B5EF4-FFF2-40B4-BE49-F238E27FC236}">
                <a16:creationId xmlns:a16="http://schemas.microsoft.com/office/drawing/2014/main" id="{D911F860-5691-B0CE-BB72-EF0646E6BF7A}"/>
              </a:ext>
            </a:extLst>
          </p:cNvPr>
          <p:cNvSpPr txBox="1"/>
          <p:nvPr/>
        </p:nvSpPr>
        <p:spPr>
          <a:xfrm>
            <a:off x="4397698" y="4118600"/>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endParaRPr kumimoji="0" lang="en-US" sz="8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endParaRPr>
          </a:p>
        </p:txBody>
      </p:sp>
      <p:sp>
        <p:nvSpPr>
          <p:cNvPr id="150" name="TextBox 149">
            <a:extLst>
              <a:ext uri="{FF2B5EF4-FFF2-40B4-BE49-F238E27FC236}">
                <a16:creationId xmlns:a16="http://schemas.microsoft.com/office/drawing/2014/main" id="{75ED537C-0097-A31E-F5C6-58DF3218A922}"/>
              </a:ext>
            </a:extLst>
          </p:cNvPr>
          <p:cNvSpPr txBox="1"/>
          <p:nvPr/>
        </p:nvSpPr>
        <p:spPr>
          <a:xfrm>
            <a:off x="4643458" y="3318538"/>
            <a:ext cx="20518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cells</a:t>
            </a:r>
          </a:p>
        </p:txBody>
      </p:sp>
      <p:sp>
        <p:nvSpPr>
          <p:cNvPr id="151" name="TextBox 150">
            <a:extLst>
              <a:ext uri="{FF2B5EF4-FFF2-40B4-BE49-F238E27FC236}">
                <a16:creationId xmlns:a16="http://schemas.microsoft.com/office/drawing/2014/main" id="{C358ACB1-1AB8-F32B-31A5-A6FB3093AF58}"/>
              </a:ext>
            </a:extLst>
          </p:cNvPr>
          <p:cNvSpPr txBox="1"/>
          <p:nvPr/>
        </p:nvSpPr>
        <p:spPr>
          <a:xfrm rot="2099857">
            <a:off x="5445883" y="350753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IL-5</a:t>
            </a:r>
          </a:p>
        </p:txBody>
      </p:sp>
      <p:sp>
        <p:nvSpPr>
          <p:cNvPr id="152" name="TextBox 151">
            <a:extLst>
              <a:ext uri="{FF2B5EF4-FFF2-40B4-BE49-F238E27FC236}">
                <a16:creationId xmlns:a16="http://schemas.microsoft.com/office/drawing/2014/main" id="{1A362EFF-D3B6-12DF-8318-650FB26E4275}"/>
              </a:ext>
            </a:extLst>
          </p:cNvPr>
          <p:cNvSpPr txBox="1"/>
          <p:nvPr/>
        </p:nvSpPr>
        <p:spPr>
          <a:xfrm rot="19585287">
            <a:off x="5592192" y="297338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3" name="TextBox 152">
            <a:extLst>
              <a:ext uri="{FF2B5EF4-FFF2-40B4-BE49-F238E27FC236}">
                <a16:creationId xmlns:a16="http://schemas.microsoft.com/office/drawing/2014/main" id="{00A62D6E-50F3-4034-29B6-F124818F3202}"/>
              </a:ext>
            </a:extLst>
          </p:cNvPr>
          <p:cNvSpPr txBox="1"/>
          <p:nvPr/>
        </p:nvSpPr>
        <p:spPr>
          <a:xfrm rot="1721568">
            <a:off x="5229446" y="4266257"/>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4" name="TextBox 153">
            <a:extLst>
              <a:ext uri="{FF2B5EF4-FFF2-40B4-BE49-F238E27FC236}">
                <a16:creationId xmlns:a16="http://schemas.microsoft.com/office/drawing/2014/main" id="{C2FE5A82-7E21-C1CF-D87E-BA92CC3F01BB}"/>
              </a:ext>
            </a:extLst>
          </p:cNvPr>
          <p:cNvSpPr txBox="1"/>
          <p:nvPr/>
        </p:nvSpPr>
        <p:spPr>
          <a:xfrm rot="19476609">
            <a:off x="6618670" y="350980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IL-5</a:t>
            </a:r>
          </a:p>
        </p:txBody>
      </p:sp>
      <p:sp>
        <p:nvSpPr>
          <p:cNvPr id="155" name="TextBox 154">
            <a:extLst>
              <a:ext uri="{FF2B5EF4-FFF2-40B4-BE49-F238E27FC236}">
                <a16:creationId xmlns:a16="http://schemas.microsoft.com/office/drawing/2014/main" id="{9643C610-F222-F945-67C7-EADE65930604}"/>
              </a:ext>
            </a:extLst>
          </p:cNvPr>
          <p:cNvSpPr txBox="1"/>
          <p:nvPr/>
        </p:nvSpPr>
        <p:spPr>
          <a:xfrm rot="2077529">
            <a:off x="6376152" y="2953478"/>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6" name="TextBox 155">
            <a:extLst>
              <a:ext uri="{FF2B5EF4-FFF2-40B4-BE49-F238E27FC236}">
                <a16:creationId xmlns:a16="http://schemas.microsoft.com/office/drawing/2014/main" id="{6DF598F2-CC1F-BC51-7053-039BE078BC62}"/>
              </a:ext>
            </a:extLst>
          </p:cNvPr>
          <p:cNvSpPr txBox="1"/>
          <p:nvPr/>
        </p:nvSpPr>
        <p:spPr>
          <a:xfrm rot="19935994">
            <a:off x="6695353" y="426686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7" name="TextBox 156">
            <a:extLst>
              <a:ext uri="{FF2B5EF4-FFF2-40B4-BE49-F238E27FC236}">
                <a16:creationId xmlns:a16="http://schemas.microsoft.com/office/drawing/2014/main" id="{AD7521A3-C761-7FED-D22F-9CE5BEDBBDDB}"/>
              </a:ext>
            </a:extLst>
          </p:cNvPr>
          <p:cNvSpPr txBox="1"/>
          <p:nvPr/>
        </p:nvSpPr>
        <p:spPr>
          <a:xfrm>
            <a:off x="7047204" y="305939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158" name="TextBox 157">
            <a:extLst>
              <a:ext uri="{FF2B5EF4-FFF2-40B4-BE49-F238E27FC236}">
                <a16:creationId xmlns:a16="http://schemas.microsoft.com/office/drawing/2014/main" id="{DBEC77BB-542C-C107-044B-2E94568786ED}"/>
              </a:ext>
            </a:extLst>
          </p:cNvPr>
          <p:cNvSpPr txBox="1"/>
          <p:nvPr/>
        </p:nvSpPr>
        <p:spPr>
          <a:xfrm>
            <a:off x="6752640"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IL-25</a:t>
            </a:r>
          </a:p>
        </p:txBody>
      </p:sp>
      <p:sp>
        <p:nvSpPr>
          <p:cNvPr id="159" name="TextBox 158">
            <a:extLst>
              <a:ext uri="{FF2B5EF4-FFF2-40B4-BE49-F238E27FC236}">
                <a16:creationId xmlns:a16="http://schemas.microsoft.com/office/drawing/2014/main" id="{2C13EB76-B508-31A9-5A26-22E5C303711C}"/>
              </a:ext>
            </a:extLst>
          </p:cNvPr>
          <p:cNvSpPr txBox="1"/>
          <p:nvPr/>
        </p:nvSpPr>
        <p:spPr>
          <a:xfrm>
            <a:off x="8274547" y="2256850"/>
            <a:ext cx="321169" cy="226591"/>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35FAC">
                    <a:lumMod val="75000"/>
                  </a:srgbClr>
                </a:solidFill>
                <a:effectLst/>
                <a:uLnTx/>
                <a:uFillTx/>
                <a:latin typeface="Calibri"/>
                <a:ea typeface="+mn-ea"/>
                <a:cs typeface="Calibri"/>
              </a:rPr>
              <a:t>TSLP</a:t>
            </a:r>
          </a:p>
        </p:txBody>
      </p:sp>
      <p:sp>
        <p:nvSpPr>
          <p:cNvPr id="161" name="TextBox 160">
            <a:extLst>
              <a:ext uri="{FF2B5EF4-FFF2-40B4-BE49-F238E27FC236}">
                <a16:creationId xmlns:a16="http://schemas.microsoft.com/office/drawing/2014/main" id="{86A5E76A-7E60-8958-6A1D-C9ED5201C4EB}"/>
              </a:ext>
            </a:extLst>
          </p:cNvPr>
          <p:cNvSpPr txBox="1"/>
          <p:nvPr/>
        </p:nvSpPr>
        <p:spPr>
          <a:xfrm>
            <a:off x="7048944" y="4260513"/>
            <a:ext cx="724572"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Smooth muscle</a:t>
            </a:r>
          </a:p>
        </p:txBody>
      </p:sp>
      <p:sp>
        <p:nvSpPr>
          <p:cNvPr id="164" name="TextBox 163">
            <a:extLst>
              <a:ext uri="{FF2B5EF4-FFF2-40B4-BE49-F238E27FC236}">
                <a16:creationId xmlns:a16="http://schemas.microsoft.com/office/drawing/2014/main" id="{854BBB09-2639-DC71-3C1B-DB92A42AAF15}"/>
              </a:ext>
            </a:extLst>
          </p:cNvPr>
          <p:cNvSpPr txBox="1"/>
          <p:nvPr/>
        </p:nvSpPr>
        <p:spPr>
          <a:xfrm>
            <a:off x="9610310" y="4129627"/>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IL-6</a:t>
            </a:r>
          </a:p>
        </p:txBody>
      </p:sp>
      <p:sp>
        <p:nvSpPr>
          <p:cNvPr id="165" name="TextBox 164">
            <a:extLst>
              <a:ext uri="{FF2B5EF4-FFF2-40B4-BE49-F238E27FC236}">
                <a16:creationId xmlns:a16="http://schemas.microsoft.com/office/drawing/2014/main" id="{3CBED91A-B912-93F3-BA79-F08D54B3390D}"/>
              </a:ext>
            </a:extLst>
          </p:cNvPr>
          <p:cNvSpPr txBox="1"/>
          <p:nvPr/>
        </p:nvSpPr>
        <p:spPr>
          <a:xfrm>
            <a:off x="9267706" y="3337769"/>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Fibroblast</a:t>
            </a:r>
          </a:p>
        </p:txBody>
      </p:sp>
      <p:sp>
        <p:nvSpPr>
          <p:cNvPr id="166" name="TextBox 165">
            <a:extLst>
              <a:ext uri="{FF2B5EF4-FFF2-40B4-BE49-F238E27FC236}">
                <a16:creationId xmlns:a16="http://schemas.microsoft.com/office/drawing/2014/main" id="{FB1E327C-0197-FA35-937D-3CA4D101C7D1}"/>
              </a:ext>
            </a:extLst>
          </p:cNvPr>
          <p:cNvSpPr txBox="1"/>
          <p:nvPr/>
        </p:nvSpPr>
        <p:spPr>
          <a:xfrm>
            <a:off x="9093828" y="2542446"/>
            <a:ext cx="4039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Collagen</a:t>
            </a:r>
          </a:p>
        </p:txBody>
      </p:sp>
      <p:sp>
        <p:nvSpPr>
          <p:cNvPr id="168" name="TextBox 167">
            <a:extLst>
              <a:ext uri="{FF2B5EF4-FFF2-40B4-BE49-F238E27FC236}">
                <a16:creationId xmlns:a16="http://schemas.microsoft.com/office/drawing/2014/main" id="{2C4BCB92-4A53-CBFB-F841-B70F998EA530}"/>
              </a:ext>
            </a:extLst>
          </p:cNvPr>
          <p:cNvSpPr txBox="1"/>
          <p:nvPr/>
        </p:nvSpPr>
        <p:spPr>
          <a:xfrm>
            <a:off x="7945735" y="3407020"/>
            <a:ext cx="248471" cy="15389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grpSp>
        <p:nvGrpSpPr>
          <p:cNvPr id="169" name="Graphic 2442">
            <a:extLst>
              <a:ext uri="{FF2B5EF4-FFF2-40B4-BE49-F238E27FC236}">
                <a16:creationId xmlns:a16="http://schemas.microsoft.com/office/drawing/2014/main" id="{64BA3ED3-9446-0537-C3E7-C1D0E7C62347}"/>
              </a:ext>
            </a:extLst>
          </p:cNvPr>
          <p:cNvGrpSpPr/>
          <p:nvPr/>
        </p:nvGrpSpPr>
        <p:grpSpPr>
          <a:xfrm rot="401577">
            <a:off x="3880668" y="3315678"/>
            <a:ext cx="257941" cy="478206"/>
            <a:chOff x="7388833" y="5476246"/>
            <a:chExt cx="373677" cy="630032"/>
          </a:xfrm>
          <a:solidFill>
            <a:srgbClr val="A21383"/>
          </a:solidFill>
        </p:grpSpPr>
        <p:sp>
          <p:nvSpPr>
            <p:cNvPr id="2493" name="Freeform 2445">
              <a:extLst>
                <a:ext uri="{FF2B5EF4-FFF2-40B4-BE49-F238E27FC236}">
                  <a16:creationId xmlns:a16="http://schemas.microsoft.com/office/drawing/2014/main" id="{DAD6A2E2-FEFF-BA1C-FC71-342A11688F75}"/>
                </a:ext>
              </a:extLst>
            </p:cNvPr>
            <p:cNvSpPr/>
            <p:nvPr/>
          </p:nvSpPr>
          <p:spPr>
            <a:xfrm>
              <a:off x="7411227" y="5476246"/>
              <a:ext cx="351283" cy="592220"/>
            </a:xfrm>
            <a:custGeom>
              <a:avLst/>
              <a:gdLst>
                <a:gd name="connsiteX0" fmla="*/ 351285 w 351284"/>
                <a:gd name="connsiteY0" fmla="*/ 0 h 592224"/>
                <a:gd name="connsiteX1" fmla="*/ 0 w 351284"/>
                <a:gd name="connsiteY1" fmla="*/ 592224 h 592224"/>
              </a:gdLst>
              <a:ahLst/>
              <a:cxnLst>
                <a:cxn ang="0">
                  <a:pos x="connsiteX0" y="connsiteY0"/>
                </a:cxn>
                <a:cxn ang="0">
                  <a:pos x="connsiteX1" y="connsiteY1"/>
                </a:cxn>
              </a:cxnLst>
              <a:rect l="l" t="t" r="r" b="b"/>
              <a:pathLst>
                <a:path w="351284" h="592224">
                  <a:moveTo>
                    <a:pt x="351285" y="0"/>
                  </a:moveTo>
                  <a:lnTo>
                    <a:pt x="0" y="592224"/>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4" name="Freeform 2446">
              <a:extLst>
                <a:ext uri="{FF2B5EF4-FFF2-40B4-BE49-F238E27FC236}">
                  <a16:creationId xmlns:a16="http://schemas.microsoft.com/office/drawing/2014/main" id="{87CC8198-2681-1490-8319-61BC2973F085}"/>
                </a:ext>
              </a:extLst>
            </p:cNvPr>
            <p:cNvSpPr/>
            <p:nvPr/>
          </p:nvSpPr>
          <p:spPr>
            <a:xfrm>
              <a:off x="7388833" y="6045244"/>
              <a:ext cx="53261" cy="61034"/>
            </a:xfrm>
            <a:custGeom>
              <a:avLst/>
              <a:gdLst>
                <a:gd name="connsiteX0" fmla="*/ 735 w 53261"/>
                <a:gd name="connsiteY0" fmla="*/ 0 h 61034"/>
                <a:gd name="connsiteX1" fmla="*/ 0 w 53261"/>
                <a:gd name="connsiteY1" fmla="*/ 61034 h 61034"/>
                <a:gd name="connsiteX2" fmla="*/ 53262 w 53261"/>
                <a:gd name="connsiteY2" fmla="*/ 31160 h 61034"/>
                <a:gd name="connsiteX3" fmla="*/ 735 w 53261"/>
                <a:gd name="connsiteY3" fmla="*/ 0 h 61034"/>
              </a:gdLst>
              <a:ahLst/>
              <a:cxnLst>
                <a:cxn ang="0">
                  <a:pos x="connsiteX0" y="connsiteY0"/>
                </a:cxn>
                <a:cxn ang="0">
                  <a:pos x="connsiteX1" y="connsiteY1"/>
                </a:cxn>
                <a:cxn ang="0">
                  <a:pos x="connsiteX2" y="connsiteY2"/>
                </a:cxn>
                <a:cxn ang="0">
                  <a:pos x="connsiteX3" y="connsiteY3"/>
                </a:cxn>
              </a:cxnLst>
              <a:rect l="l" t="t" r="r" b="b"/>
              <a:pathLst>
                <a:path w="53261" h="61034">
                  <a:moveTo>
                    <a:pt x="735" y="0"/>
                  </a:moveTo>
                  <a:lnTo>
                    <a:pt x="0" y="61034"/>
                  </a:lnTo>
                  <a:lnTo>
                    <a:pt x="53262" y="31160"/>
                  </a:lnTo>
                  <a:lnTo>
                    <a:pt x="735"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0" name="Group 169">
            <a:extLst>
              <a:ext uri="{FF2B5EF4-FFF2-40B4-BE49-F238E27FC236}">
                <a16:creationId xmlns:a16="http://schemas.microsoft.com/office/drawing/2014/main" id="{CEB2A609-E194-E0FF-B2A5-1092FD8353A7}"/>
              </a:ext>
            </a:extLst>
          </p:cNvPr>
          <p:cNvGrpSpPr/>
          <p:nvPr/>
        </p:nvGrpSpPr>
        <p:grpSpPr>
          <a:xfrm>
            <a:off x="3958667" y="3665104"/>
            <a:ext cx="880704" cy="577321"/>
            <a:chOff x="3869982" y="3713634"/>
            <a:chExt cx="880686" cy="577309"/>
          </a:xfrm>
        </p:grpSpPr>
        <p:sp>
          <p:nvSpPr>
            <p:cNvPr id="2490" name="Freeform 2448">
              <a:extLst>
                <a:ext uri="{FF2B5EF4-FFF2-40B4-BE49-F238E27FC236}">
                  <a16:creationId xmlns:a16="http://schemas.microsoft.com/office/drawing/2014/main" id="{7D135CD5-3A11-85C7-A8B2-7D2B09D8B463}"/>
                </a:ext>
              </a:extLst>
            </p:cNvPr>
            <p:cNvSpPr/>
            <p:nvPr/>
          </p:nvSpPr>
          <p:spPr>
            <a:xfrm>
              <a:off x="3906774" y="3713634"/>
              <a:ext cx="843894" cy="553210"/>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1" name="Freeform 2449">
              <a:extLst>
                <a:ext uri="{FF2B5EF4-FFF2-40B4-BE49-F238E27FC236}">
                  <a16:creationId xmlns:a16="http://schemas.microsoft.com/office/drawing/2014/main" id="{63BF1CFA-C4F7-7460-E921-0CE7B7F11F4D}"/>
                </a:ext>
              </a:extLst>
            </p:cNvPr>
            <p:cNvSpPr/>
            <p:nvPr/>
          </p:nvSpPr>
          <p:spPr>
            <a:xfrm>
              <a:off x="3869982" y="4236370"/>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1" name="Graphic 2442">
            <a:extLst>
              <a:ext uri="{FF2B5EF4-FFF2-40B4-BE49-F238E27FC236}">
                <a16:creationId xmlns:a16="http://schemas.microsoft.com/office/drawing/2014/main" id="{B9BE2857-561E-9417-4A5D-13E54C5AB7E1}"/>
              </a:ext>
            </a:extLst>
          </p:cNvPr>
          <p:cNvGrpSpPr/>
          <p:nvPr/>
        </p:nvGrpSpPr>
        <p:grpSpPr>
          <a:xfrm>
            <a:off x="4325109" y="4042216"/>
            <a:ext cx="61137" cy="392465"/>
            <a:chOff x="7893108" y="6127558"/>
            <a:chExt cx="61036" cy="391820"/>
          </a:xfrm>
          <a:solidFill>
            <a:srgbClr val="A21383"/>
          </a:solidFill>
        </p:grpSpPr>
        <p:sp>
          <p:nvSpPr>
            <p:cNvPr id="2487" name="Freeform 2451">
              <a:extLst>
                <a:ext uri="{FF2B5EF4-FFF2-40B4-BE49-F238E27FC236}">
                  <a16:creationId xmlns:a16="http://schemas.microsoft.com/office/drawing/2014/main" id="{9A9911A8-5604-1521-F3A7-79F1D8D6271F}"/>
                </a:ext>
              </a:extLst>
            </p:cNvPr>
            <p:cNvSpPr/>
            <p:nvPr/>
          </p:nvSpPr>
          <p:spPr>
            <a:xfrm>
              <a:off x="7923553" y="6127558"/>
              <a:ext cx="6122" cy="347904"/>
            </a:xfrm>
            <a:custGeom>
              <a:avLst/>
              <a:gdLst>
                <a:gd name="connsiteX0" fmla="*/ 0 w 6122"/>
                <a:gd name="connsiteY0" fmla="*/ 0 h 347902"/>
                <a:gd name="connsiteX1" fmla="*/ 0 w 6122"/>
                <a:gd name="connsiteY1" fmla="*/ 347903 h 347902"/>
              </a:gdLst>
              <a:ahLst/>
              <a:cxnLst>
                <a:cxn ang="0">
                  <a:pos x="connsiteX0" y="connsiteY0"/>
                </a:cxn>
                <a:cxn ang="0">
                  <a:pos x="connsiteX1" y="connsiteY1"/>
                </a:cxn>
              </a:cxnLst>
              <a:rect l="l" t="t" r="r" b="b"/>
              <a:pathLst>
                <a:path w="6122" h="347902">
                  <a:moveTo>
                    <a:pt x="0" y="0"/>
                  </a:moveTo>
                  <a:lnTo>
                    <a:pt x="0" y="347903"/>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8" name="Freeform 2452">
              <a:extLst>
                <a:ext uri="{FF2B5EF4-FFF2-40B4-BE49-F238E27FC236}">
                  <a16:creationId xmlns:a16="http://schemas.microsoft.com/office/drawing/2014/main" id="{3E209F00-BF18-9F13-FE23-0A75B103D310}"/>
                </a:ext>
              </a:extLst>
            </p:cNvPr>
            <p:cNvSpPr/>
            <p:nvPr/>
          </p:nvSpPr>
          <p:spPr>
            <a:xfrm>
              <a:off x="7893108" y="6466486"/>
              <a:ext cx="61036" cy="52892"/>
            </a:xfrm>
            <a:custGeom>
              <a:avLst/>
              <a:gdLst>
                <a:gd name="connsiteX0" fmla="*/ 0 w 61036"/>
                <a:gd name="connsiteY0" fmla="*/ 0 h 52892"/>
                <a:gd name="connsiteX1" fmla="*/ 30488 w 61036"/>
                <a:gd name="connsiteY1" fmla="*/ 52892 h 52892"/>
                <a:gd name="connsiteX2" fmla="*/ 61037 w 61036"/>
                <a:gd name="connsiteY2" fmla="*/ 0 h 52892"/>
                <a:gd name="connsiteX3" fmla="*/ 0 w 61036"/>
                <a:gd name="connsiteY3" fmla="*/ 0 h 52892"/>
              </a:gdLst>
              <a:ahLst/>
              <a:cxnLst>
                <a:cxn ang="0">
                  <a:pos x="connsiteX0" y="connsiteY0"/>
                </a:cxn>
                <a:cxn ang="0">
                  <a:pos x="connsiteX1" y="connsiteY1"/>
                </a:cxn>
                <a:cxn ang="0">
                  <a:pos x="connsiteX2" y="connsiteY2"/>
                </a:cxn>
                <a:cxn ang="0">
                  <a:pos x="connsiteX3" y="connsiteY3"/>
                </a:cxn>
              </a:cxnLst>
              <a:rect l="l" t="t" r="r" b="b"/>
              <a:pathLst>
                <a:path w="61036" h="52892">
                  <a:moveTo>
                    <a:pt x="0" y="0"/>
                  </a:moveTo>
                  <a:lnTo>
                    <a:pt x="30488" y="52892"/>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72" name="Freeform 2453">
            <a:extLst>
              <a:ext uri="{FF2B5EF4-FFF2-40B4-BE49-F238E27FC236}">
                <a16:creationId xmlns:a16="http://schemas.microsoft.com/office/drawing/2014/main" id="{BD4BE16C-A1B5-4173-0B0E-6B30DACCFEAA}"/>
              </a:ext>
            </a:extLst>
          </p:cNvPr>
          <p:cNvSpPr/>
          <p:nvPr/>
        </p:nvSpPr>
        <p:spPr>
          <a:xfrm>
            <a:off x="4355605" y="3312947"/>
            <a:ext cx="6132" cy="364972"/>
          </a:xfrm>
          <a:custGeom>
            <a:avLst/>
            <a:gdLst>
              <a:gd name="connsiteX0" fmla="*/ 0 w 6122"/>
              <a:gd name="connsiteY0" fmla="*/ 0 h 364370"/>
              <a:gd name="connsiteX1" fmla="*/ 0 w 6122"/>
              <a:gd name="connsiteY1" fmla="*/ 364370 h 364370"/>
            </a:gdLst>
            <a:ahLst/>
            <a:cxnLst>
              <a:cxn ang="0">
                <a:pos x="connsiteX0" y="connsiteY0"/>
              </a:cxn>
              <a:cxn ang="0">
                <a:pos x="connsiteX1" y="connsiteY1"/>
              </a:cxn>
            </a:cxnLst>
            <a:rect l="l" t="t" r="r" b="b"/>
            <a:pathLst>
              <a:path w="6122" h="364370">
                <a:moveTo>
                  <a:pt x="0" y="0"/>
                </a:moveTo>
                <a:lnTo>
                  <a:pt x="0" y="36437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nvGrpSpPr>
          <p:cNvPr id="173" name="Graphic 2442">
            <a:extLst>
              <a:ext uri="{FF2B5EF4-FFF2-40B4-BE49-F238E27FC236}">
                <a16:creationId xmlns:a16="http://schemas.microsoft.com/office/drawing/2014/main" id="{B1AABD42-D4D2-C91E-DE13-10E9969BF9B7}"/>
              </a:ext>
            </a:extLst>
          </p:cNvPr>
          <p:cNvGrpSpPr/>
          <p:nvPr/>
        </p:nvGrpSpPr>
        <p:grpSpPr>
          <a:xfrm>
            <a:off x="5344098" y="3549028"/>
            <a:ext cx="307834" cy="204233"/>
            <a:chOff x="8910534" y="5635163"/>
            <a:chExt cx="307329" cy="203897"/>
          </a:xfrm>
          <a:solidFill>
            <a:srgbClr val="A21383"/>
          </a:solidFill>
        </p:grpSpPr>
        <p:sp>
          <p:nvSpPr>
            <p:cNvPr id="2485" name="Freeform 2461">
              <a:extLst>
                <a:ext uri="{FF2B5EF4-FFF2-40B4-BE49-F238E27FC236}">
                  <a16:creationId xmlns:a16="http://schemas.microsoft.com/office/drawing/2014/main" id="{FCE7EE6F-FAEA-4494-A727-790C07A2D30E}"/>
                </a:ext>
              </a:extLst>
            </p:cNvPr>
            <p:cNvSpPr/>
            <p:nvPr/>
          </p:nvSpPr>
          <p:spPr>
            <a:xfrm>
              <a:off x="8910534" y="5635163"/>
              <a:ext cx="270781" cy="179614"/>
            </a:xfrm>
            <a:custGeom>
              <a:avLst/>
              <a:gdLst>
                <a:gd name="connsiteX0" fmla="*/ 270779 w 270779"/>
                <a:gd name="connsiteY0" fmla="*/ 179614 h 179613"/>
                <a:gd name="connsiteX1" fmla="*/ 0 w 270779"/>
                <a:gd name="connsiteY1" fmla="*/ 0 h 179613"/>
              </a:gdLst>
              <a:ahLst/>
              <a:cxnLst>
                <a:cxn ang="0">
                  <a:pos x="connsiteX0" y="connsiteY0"/>
                </a:cxn>
                <a:cxn ang="0">
                  <a:pos x="connsiteX1" y="connsiteY1"/>
                </a:cxn>
              </a:cxnLst>
              <a:rect l="l" t="t" r="r" b="b"/>
              <a:pathLst>
                <a:path w="270779" h="179613">
                  <a:moveTo>
                    <a:pt x="270779" y="179614"/>
                  </a:moveTo>
                  <a:lnTo>
                    <a:pt x="0"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6" name="Freeform 2462">
              <a:extLst>
                <a:ext uri="{FF2B5EF4-FFF2-40B4-BE49-F238E27FC236}">
                  <a16:creationId xmlns:a16="http://schemas.microsoft.com/office/drawing/2014/main" id="{0202CBB5-53AB-4669-8BB1-0B1EDF8652C0}"/>
                </a:ext>
              </a:extLst>
            </p:cNvPr>
            <p:cNvSpPr/>
            <p:nvPr/>
          </p:nvSpPr>
          <p:spPr>
            <a:xfrm>
              <a:off x="9156949" y="5784393"/>
              <a:ext cx="60914" cy="54667"/>
            </a:xfrm>
            <a:custGeom>
              <a:avLst/>
              <a:gdLst>
                <a:gd name="connsiteX0" fmla="*/ 33733 w 60914"/>
                <a:gd name="connsiteY0" fmla="*/ 0 h 54667"/>
                <a:gd name="connsiteX1" fmla="*/ 60915 w 60914"/>
                <a:gd name="connsiteY1" fmla="*/ 54668 h 54667"/>
                <a:gd name="connsiteX2" fmla="*/ 0 w 60914"/>
                <a:gd name="connsiteY2" fmla="*/ 50872 h 54667"/>
                <a:gd name="connsiteX3" fmla="*/ 33733 w 60914"/>
                <a:gd name="connsiteY3" fmla="*/ 0 h 54667"/>
              </a:gdLst>
              <a:ahLst/>
              <a:cxnLst>
                <a:cxn ang="0">
                  <a:pos x="connsiteX0" y="connsiteY0"/>
                </a:cxn>
                <a:cxn ang="0">
                  <a:pos x="connsiteX1" y="connsiteY1"/>
                </a:cxn>
                <a:cxn ang="0">
                  <a:pos x="connsiteX2" y="connsiteY2"/>
                </a:cxn>
                <a:cxn ang="0">
                  <a:pos x="connsiteX3" y="connsiteY3"/>
                </a:cxn>
              </a:cxnLst>
              <a:rect l="l" t="t" r="r" b="b"/>
              <a:pathLst>
                <a:path w="60914" h="54667">
                  <a:moveTo>
                    <a:pt x="33733" y="0"/>
                  </a:moveTo>
                  <a:lnTo>
                    <a:pt x="60915" y="54668"/>
                  </a:lnTo>
                  <a:lnTo>
                    <a:pt x="0" y="50872"/>
                  </a:lnTo>
                  <a:lnTo>
                    <a:pt x="33733"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4" name="Graphic 2442">
            <a:extLst>
              <a:ext uri="{FF2B5EF4-FFF2-40B4-BE49-F238E27FC236}">
                <a16:creationId xmlns:a16="http://schemas.microsoft.com/office/drawing/2014/main" id="{733A77EC-BE23-6CCA-5F97-F28FA344784C}"/>
              </a:ext>
            </a:extLst>
          </p:cNvPr>
          <p:cNvGrpSpPr/>
          <p:nvPr/>
        </p:nvGrpSpPr>
        <p:grpSpPr>
          <a:xfrm>
            <a:off x="5066742" y="3139242"/>
            <a:ext cx="88671" cy="165411"/>
            <a:chOff x="8633512" y="5226050"/>
            <a:chExt cx="88524" cy="165139"/>
          </a:xfrm>
          <a:solidFill>
            <a:srgbClr val="A21383"/>
          </a:solidFill>
        </p:grpSpPr>
        <p:sp>
          <p:nvSpPr>
            <p:cNvPr id="2483" name="Freeform 2464">
              <a:extLst>
                <a:ext uri="{FF2B5EF4-FFF2-40B4-BE49-F238E27FC236}">
                  <a16:creationId xmlns:a16="http://schemas.microsoft.com/office/drawing/2014/main" id="{0E9C77F4-E566-9E35-FEF5-7C5CBDD503E1}"/>
                </a:ext>
              </a:extLst>
            </p:cNvPr>
            <p:cNvSpPr/>
            <p:nvPr/>
          </p:nvSpPr>
          <p:spPr>
            <a:xfrm>
              <a:off x="8677725" y="5226050"/>
              <a:ext cx="6122" cy="126844"/>
            </a:xfrm>
            <a:custGeom>
              <a:avLst/>
              <a:gdLst>
                <a:gd name="connsiteX0" fmla="*/ 0 w 6122"/>
                <a:gd name="connsiteY0" fmla="*/ 126844 h 126843"/>
                <a:gd name="connsiteX1" fmla="*/ 0 w 6122"/>
                <a:gd name="connsiteY1" fmla="*/ 0 h 126843"/>
              </a:gdLst>
              <a:ahLst/>
              <a:cxnLst>
                <a:cxn ang="0">
                  <a:pos x="connsiteX0" y="connsiteY0"/>
                </a:cxn>
                <a:cxn ang="0">
                  <a:pos x="connsiteX1" y="connsiteY1"/>
                </a:cxn>
              </a:cxnLst>
              <a:rect l="l" t="t" r="r" b="b"/>
              <a:pathLst>
                <a:path w="6122" h="126843">
                  <a:moveTo>
                    <a:pt x="0" y="126844"/>
                  </a:moveTo>
                  <a:lnTo>
                    <a:pt x="0" y="0"/>
                  </a:lnTo>
                </a:path>
              </a:pathLst>
            </a:custGeom>
            <a:ln w="444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4" name="Freeform 2465">
              <a:extLst>
                <a:ext uri="{FF2B5EF4-FFF2-40B4-BE49-F238E27FC236}">
                  <a16:creationId xmlns:a16="http://schemas.microsoft.com/office/drawing/2014/main" id="{6FDD8C30-BB7D-544E-11C3-B2130FA76F61}"/>
                </a:ext>
              </a:extLst>
            </p:cNvPr>
            <p:cNvSpPr/>
            <p:nvPr/>
          </p:nvSpPr>
          <p:spPr>
            <a:xfrm>
              <a:off x="8633512" y="5346929"/>
              <a:ext cx="88524" cy="44260"/>
            </a:xfrm>
            <a:custGeom>
              <a:avLst/>
              <a:gdLst>
                <a:gd name="connsiteX0" fmla="*/ 0 w 88524"/>
                <a:gd name="connsiteY0" fmla="*/ 0 h 44260"/>
                <a:gd name="connsiteX1" fmla="*/ 88525 w 88524"/>
                <a:gd name="connsiteY1" fmla="*/ 0 h 44260"/>
                <a:gd name="connsiteX2" fmla="*/ 44262 w 88524"/>
                <a:gd name="connsiteY2" fmla="*/ 44261 h 44260"/>
                <a:gd name="connsiteX3" fmla="*/ 0 w 88524"/>
                <a:gd name="connsiteY3" fmla="*/ 0 h 44260"/>
              </a:gdLst>
              <a:ahLst/>
              <a:cxnLst>
                <a:cxn ang="0">
                  <a:pos x="connsiteX0" y="connsiteY0"/>
                </a:cxn>
                <a:cxn ang="0">
                  <a:pos x="connsiteX1" y="connsiteY1"/>
                </a:cxn>
                <a:cxn ang="0">
                  <a:pos x="connsiteX2" y="connsiteY2"/>
                </a:cxn>
                <a:cxn ang="0">
                  <a:pos x="connsiteX3" y="connsiteY3"/>
                </a:cxn>
              </a:cxnLst>
              <a:rect l="l" t="t" r="r" b="b"/>
              <a:pathLst>
                <a:path w="88524" h="44260">
                  <a:moveTo>
                    <a:pt x="0" y="0"/>
                  </a:moveTo>
                  <a:lnTo>
                    <a:pt x="88525" y="0"/>
                  </a:lnTo>
                  <a:lnTo>
                    <a:pt x="44262" y="44261"/>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5" name="Graphic 2442">
            <a:extLst>
              <a:ext uri="{FF2B5EF4-FFF2-40B4-BE49-F238E27FC236}">
                <a16:creationId xmlns:a16="http://schemas.microsoft.com/office/drawing/2014/main" id="{B0F86DCB-B5CE-1009-0DB4-4FD48BE58239}"/>
              </a:ext>
            </a:extLst>
          </p:cNvPr>
          <p:cNvGrpSpPr/>
          <p:nvPr/>
        </p:nvGrpSpPr>
        <p:grpSpPr>
          <a:xfrm>
            <a:off x="7996110" y="3697949"/>
            <a:ext cx="236051" cy="639113"/>
            <a:chOff x="11812378" y="5783858"/>
            <a:chExt cx="235661" cy="638063"/>
          </a:xfrm>
        </p:grpSpPr>
        <p:sp>
          <p:nvSpPr>
            <p:cNvPr id="2481" name="Freeform 2473">
              <a:extLst>
                <a:ext uri="{FF2B5EF4-FFF2-40B4-BE49-F238E27FC236}">
                  <a16:creationId xmlns:a16="http://schemas.microsoft.com/office/drawing/2014/main" id="{EFF0DC84-22BE-F7E4-7246-847A8B43DBB2}"/>
                </a:ext>
              </a:extLst>
            </p:cNvPr>
            <p:cNvSpPr/>
            <p:nvPr/>
          </p:nvSpPr>
          <p:spPr>
            <a:xfrm>
              <a:off x="11812378" y="5814083"/>
              <a:ext cx="203680" cy="607838"/>
            </a:xfrm>
            <a:custGeom>
              <a:avLst/>
              <a:gdLst>
                <a:gd name="connsiteX0" fmla="*/ 203682 w 203681"/>
                <a:gd name="connsiteY0" fmla="*/ 0 h 607834"/>
                <a:gd name="connsiteX1" fmla="*/ 0 w 203681"/>
                <a:gd name="connsiteY1" fmla="*/ 192164 h 607834"/>
                <a:gd name="connsiteX2" fmla="*/ 0 w 203681"/>
                <a:gd name="connsiteY2" fmla="*/ 607835 h 607834"/>
              </a:gdLst>
              <a:ahLst/>
              <a:cxnLst>
                <a:cxn ang="0">
                  <a:pos x="connsiteX0" y="connsiteY0"/>
                </a:cxn>
                <a:cxn ang="0">
                  <a:pos x="connsiteX1" y="connsiteY1"/>
                </a:cxn>
                <a:cxn ang="0">
                  <a:pos x="connsiteX2" y="connsiteY2"/>
                </a:cxn>
              </a:cxnLst>
              <a:rect l="l" t="t" r="r" b="b"/>
              <a:pathLst>
                <a:path w="203681" h="607834">
                  <a:moveTo>
                    <a:pt x="203682" y="0"/>
                  </a:moveTo>
                  <a:lnTo>
                    <a:pt x="0" y="192164"/>
                  </a:lnTo>
                  <a:lnTo>
                    <a:pt x="0" y="607835"/>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2" name="Freeform 2474">
              <a:extLst>
                <a:ext uri="{FF2B5EF4-FFF2-40B4-BE49-F238E27FC236}">
                  <a16:creationId xmlns:a16="http://schemas.microsoft.com/office/drawing/2014/main" id="{6BE49460-6BE9-C63A-F74B-719427BAF837}"/>
                </a:ext>
              </a:extLst>
            </p:cNvPr>
            <p:cNvSpPr/>
            <p:nvPr/>
          </p:nvSpPr>
          <p:spPr>
            <a:xfrm>
              <a:off x="11988656" y="5783858"/>
              <a:ext cx="59383" cy="58463"/>
            </a:xfrm>
            <a:custGeom>
              <a:avLst/>
              <a:gdLst>
                <a:gd name="connsiteX0" fmla="*/ 0 w 59383"/>
                <a:gd name="connsiteY0" fmla="*/ 14080 h 58463"/>
                <a:gd name="connsiteX1" fmla="*/ 59384 w 59383"/>
                <a:gd name="connsiteY1" fmla="*/ 0 h 58463"/>
                <a:gd name="connsiteX2" fmla="*/ 41875 w 59383"/>
                <a:gd name="connsiteY2" fmla="*/ 58463 h 58463"/>
                <a:gd name="connsiteX3" fmla="*/ 0 w 59383"/>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3" h="58463">
                  <a:moveTo>
                    <a:pt x="0" y="14080"/>
                  </a:moveTo>
                  <a:lnTo>
                    <a:pt x="59384"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6" name="Graphic 2442">
            <a:extLst>
              <a:ext uri="{FF2B5EF4-FFF2-40B4-BE49-F238E27FC236}">
                <a16:creationId xmlns:a16="http://schemas.microsoft.com/office/drawing/2014/main" id="{08821CDF-EDBC-2017-79C0-07AB19639924}"/>
              </a:ext>
            </a:extLst>
          </p:cNvPr>
          <p:cNvGrpSpPr/>
          <p:nvPr/>
        </p:nvGrpSpPr>
        <p:grpSpPr>
          <a:xfrm>
            <a:off x="8730274" y="3155882"/>
            <a:ext cx="163341" cy="154090"/>
            <a:chOff x="12462647" y="5280128"/>
            <a:chExt cx="163072" cy="153837"/>
          </a:xfrm>
          <a:solidFill>
            <a:srgbClr val="A21383"/>
          </a:solidFill>
        </p:grpSpPr>
        <p:sp>
          <p:nvSpPr>
            <p:cNvPr id="2479" name="Freeform 2476">
              <a:extLst>
                <a:ext uri="{FF2B5EF4-FFF2-40B4-BE49-F238E27FC236}">
                  <a16:creationId xmlns:a16="http://schemas.microsoft.com/office/drawing/2014/main" id="{313165CA-A6E5-DDD0-07A6-0E76A0603555}"/>
                </a:ext>
              </a:extLst>
            </p:cNvPr>
            <p:cNvSpPr/>
            <p:nvPr/>
          </p:nvSpPr>
          <p:spPr>
            <a:xfrm>
              <a:off x="12462647" y="5310304"/>
              <a:ext cx="131073" cy="123661"/>
            </a:xfrm>
            <a:custGeom>
              <a:avLst/>
              <a:gdLst>
                <a:gd name="connsiteX0" fmla="*/ 131073 w 131073"/>
                <a:gd name="connsiteY0" fmla="*/ 0 h 123660"/>
                <a:gd name="connsiteX1" fmla="*/ 0 w 131073"/>
                <a:gd name="connsiteY1" fmla="*/ 123661 h 123660"/>
              </a:gdLst>
              <a:ahLst/>
              <a:cxnLst>
                <a:cxn ang="0">
                  <a:pos x="connsiteX0" y="connsiteY0"/>
                </a:cxn>
                <a:cxn ang="0">
                  <a:pos x="connsiteX1" y="connsiteY1"/>
                </a:cxn>
              </a:cxnLst>
              <a:rect l="l" t="t" r="r" b="b"/>
              <a:pathLst>
                <a:path w="131073" h="123660">
                  <a:moveTo>
                    <a:pt x="131073" y="0"/>
                  </a:moveTo>
                  <a:lnTo>
                    <a:pt x="0" y="123661"/>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0" name="Freeform 2477">
              <a:extLst>
                <a:ext uri="{FF2B5EF4-FFF2-40B4-BE49-F238E27FC236}">
                  <a16:creationId xmlns:a16="http://schemas.microsoft.com/office/drawing/2014/main" id="{1F025361-FC01-FAA6-5713-424C1FEFB89D}"/>
                </a:ext>
              </a:extLst>
            </p:cNvPr>
            <p:cNvSpPr/>
            <p:nvPr/>
          </p:nvSpPr>
          <p:spPr>
            <a:xfrm>
              <a:off x="12566335" y="5280128"/>
              <a:ext cx="59384" cy="58463"/>
            </a:xfrm>
            <a:custGeom>
              <a:avLst/>
              <a:gdLst>
                <a:gd name="connsiteX0" fmla="*/ 0 w 59384"/>
                <a:gd name="connsiteY0" fmla="*/ 14080 h 58463"/>
                <a:gd name="connsiteX1" fmla="*/ 59385 w 59384"/>
                <a:gd name="connsiteY1" fmla="*/ 0 h 58463"/>
                <a:gd name="connsiteX2" fmla="*/ 41875 w 59384"/>
                <a:gd name="connsiteY2" fmla="*/ 58463 h 58463"/>
                <a:gd name="connsiteX3" fmla="*/ 0 w 59384"/>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4" h="58463">
                  <a:moveTo>
                    <a:pt x="0" y="14080"/>
                  </a:moveTo>
                  <a:lnTo>
                    <a:pt x="59385"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7" name="Graphic 2442">
            <a:extLst>
              <a:ext uri="{FF2B5EF4-FFF2-40B4-BE49-F238E27FC236}">
                <a16:creationId xmlns:a16="http://schemas.microsoft.com/office/drawing/2014/main" id="{0053F936-EE15-A7B3-1345-6B0A2EB06555}"/>
              </a:ext>
            </a:extLst>
          </p:cNvPr>
          <p:cNvGrpSpPr/>
          <p:nvPr/>
        </p:nvGrpSpPr>
        <p:grpSpPr>
          <a:xfrm>
            <a:off x="8058556" y="3763657"/>
            <a:ext cx="248342" cy="573377"/>
            <a:chOff x="11874675" y="5849441"/>
            <a:chExt cx="247931" cy="572433"/>
          </a:xfrm>
        </p:grpSpPr>
        <p:sp>
          <p:nvSpPr>
            <p:cNvPr id="2477" name="Freeform 2479">
              <a:extLst>
                <a:ext uri="{FF2B5EF4-FFF2-40B4-BE49-F238E27FC236}">
                  <a16:creationId xmlns:a16="http://schemas.microsoft.com/office/drawing/2014/main" id="{661C7D19-7145-59E4-B28B-FAF003371BED}"/>
                </a:ext>
              </a:extLst>
            </p:cNvPr>
            <p:cNvSpPr/>
            <p:nvPr/>
          </p:nvSpPr>
          <p:spPr>
            <a:xfrm>
              <a:off x="11905090" y="5849441"/>
              <a:ext cx="217516" cy="528559"/>
            </a:xfrm>
            <a:custGeom>
              <a:avLst/>
              <a:gdLst>
                <a:gd name="connsiteX0" fmla="*/ 217518 w 217517"/>
                <a:gd name="connsiteY0" fmla="*/ 0 h 528557"/>
                <a:gd name="connsiteX1" fmla="*/ 0 w 217517"/>
                <a:gd name="connsiteY1" fmla="*/ 205203 h 528557"/>
                <a:gd name="connsiteX2" fmla="*/ 0 w 217517"/>
                <a:gd name="connsiteY2" fmla="*/ 528557 h 528557"/>
              </a:gdLst>
              <a:ahLst/>
              <a:cxnLst>
                <a:cxn ang="0">
                  <a:pos x="connsiteX0" y="connsiteY0"/>
                </a:cxn>
                <a:cxn ang="0">
                  <a:pos x="connsiteX1" y="connsiteY1"/>
                </a:cxn>
                <a:cxn ang="0">
                  <a:pos x="connsiteX2" y="connsiteY2"/>
                </a:cxn>
              </a:cxnLst>
              <a:rect l="l" t="t" r="r" b="b"/>
              <a:pathLst>
                <a:path w="217517" h="528557">
                  <a:moveTo>
                    <a:pt x="217518" y="0"/>
                  </a:moveTo>
                  <a:lnTo>
                    <a:pt x="0" y="205203"/>
                  </a:lnTo>
                  <a:lnTo>
                    <a:pt x="0" y="528557"/>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8" name="Freeform 2480">
              <a:extLst>
                <a:ext uri="{FF2B5EF4-FFF2-40B4-BE49-F238E27FC236}">
                  <a16:creationId xmlns:a16="http://schemas.microsoft.com/office/drawing/2014/main" id="{58023FD1-16E1-0747-6BDF-8FD233B0C70A}"/>
                </a:ext>
              </a:extLst>
            </p:cNvPr>
            <p:cNvSpPr/>
            <p:nvPr/>
          </p:nvSpPr>
          <p:spPr>
            <a:xfrm>
              <a:off x="11874675" y="6369044"/>
              <a:ext cx="61036" cy="52830"/>
            </a:xfrm>
            <a:custGeom>
              <a:avLst/>
              <a:gdLst>
                <a:gd name="connsiteX0" fmla="*/ 0 w 61036"/>
                <a:gd name="connsiteY0" fmla="*/ 0 h 52830"/>
                <a:gd name="connsiteX1" fmla="*/ 30488 w 61036"/>
                <a:gd name="connsiteY1" fmla="*/ 52831 h 52830"/>
                <a:gd name="connsiteX2" fmla="*/ 61037 w 61036"/>
                <a:gd name="connsiteY2" fmla="*/ 0 h 52830"/>
                <a:gd name="connsiteX3" fmla="*/ 0 w 61036"/>
                <a:gd name="connsiteY3" fmla="*/ 0 h 52830"/>
              </a:gdLst>
              <a:ahLst/>
              <a:cxnLst>
                <a:cxn ang="0">
                  <a:pos x="connsiteX0" y="connsiteY0"/>
                </a:cxn>
                <a:cxn ang="0">
                  <a:pos x="connsiteX1" y="connsiteY1"/>
                </a:cxn>
                <a:cxn ang="0">
                  <a:pos x="connsiteX2" y="connsiteY2"/>
                </a:cxn>
                <a:cxn ang="0">
                  <a:pos x="connsiteX3" y="connsiteY3"/>
                </a:cxn>
              </a:cxnLst>
              <a:rect l="l" t="t" r="r" b="b"/>
              <a:pathLst>
                <a:path w="61036" h="52830">
                  <a:moveTo>
                    <a:pt x="0" y="0"/>
                  </a:moveTo>
                  <a:lnTo>
                    <a:pt x="30488" y="52831"/>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8" name="Group 177">
            <a:extLst>
              <a:ext uri="{FF2B5EF4-FFF2-40B4-BE49-F238E27FC236}">
                <a16:creationId xmlns:a16="http://schemas.microsoft.com/office/drawing/2014/main" id="{FDF02F01-796B-6C04-819F-F0E7A359B1B7}"/>
              </a:ext>
            </a:extLst>
          </p:cNvPr>
          <p:cNvGrpSpPr/>
          <p:nvPr/>
        </p:nvGrpSpPr>
        <p:grpSpPr>
          <a:xfrm>
            <a:off x="5387652" y="2303815"/>
            <a:ext cx="678650" cy="1047275"/>
            <a:chOff x="5298937" y="2308102"/>
            <a:chExt cx="678636" cy="1091509"/>
          </a:xfrm>
        </p:grpSpPr>
        <p:sp>
          <p:nvSpPr>
            <p:cNvPr id="2475" name="Freeform 2458">
              <a:extLst>
                <a:ext uri="{FF2B5EF4-FFF2-40B4-BE49-F238E27FC236}">
                  <a16:creationId xmlns:a16="http://schemas.microsoft.com/office/drawing/2014/main" id="{B41BBBE3-8C96-F5DE-69B9-99A147E3695D}"/>
                </a:ext>
              </a:extLst>
            </p:cNvPr>
            <p:cNvSpPr/>
            <p:nvPr/>
          </p:nvSpPr>
          <p:spPr>
            <a:xfrm>
              <a:off x="5298937" y="2352119"/>
              <a:ext cx="648098" cy="1047492"/>
            </a:xfrm>
            <a:custGeom>
              <a:avLst/>
              <a:gdLst>
                <a:gd name="connsiteX0" fmla="*/ 647042 w 647042"/>
                <a:gd name="connsiteY0" fmla="*/ 0 h 1045789"/>
                <a:gd name="connsiteX1" fmla="*/ 647042 w 647042"/>
                <a:gd name="connsiteY1" fmla="*/ 618854 h 1045789"/>
                <a:gd name="connsiteX2" fmla="*/ 0 w 647042"/>
                <a:gd name="connsiteY2" fmla="*/ 1045789 h 1045789"/>
              </a:gdLst>
              <a:ahLst/>
              <a:cxnLst>
                <a:cxn ang="0">
                  <a:pos x="connsiteX0" y="connsiteY0"/>
                </a:cxn>
                <a:cxn ang="0">
                  <a:pos x="connsiteX1" y="connsiteY1"/>
                </a:cxn>
                <a:cxn ang="0">
                  <a:pos x="connsiteX2" y="connsiteY2"/>
                </a:cxn>
              </a:cxnLst>
              <a:rect l="l" t="t" r="r" b="b"/>
              <a:pathLst>
                <a:path w="647042" h="1045789">
                  <a:moveTo>
                    <a:pt x="647042" y="0"/>
                  </a:moveTo>
                  <a:lnTo>
                    <a:pt x="647042" y="618854"/>
                  </a:lnTo>
                  <a:lnTo>
                    <a:pt x="0"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6" name="Freeform 2459">
              <a:extLst>
                <a:ext uri="{FF2B5EF4-FFF2-40B4-BE49-F238E27FC236}">
                  <a16:creationId xmlns:a16="http://schemas.microsoft.com/office/drawing/2014/main" id="{3EE6EF8D-2F7E-5E9F-532B-D6CDCDD8DD2E}"/>
                </a:ext>
              </a:extLst>
            </p:cNvPr>
            <p:cNvSpPr/>
            <p:nvPr/>
          </p:nvSpPr>
          <p:spPr>
            <a:xfrm>
              <a:off x="5916436" y="2308102"/>
              <a:ext cx="61137" cy="52978"/>
            </a:xfrm>
            <a:custGeom>
              <a:avLst/>
              <a:gdLst>
                <a:gd name="connsiteX0" fmla="*/ 0 w 61037"/>
                <a:gd name="connsiteY0" fmla="*/ 52893 h 52892"/>
                <a:gd name="connsiteX1" fmla="*/ 30549 w 61037"/>
                <a:gd name="connsiteY1" fmla="*/ 0 h 52892"/>
                <a:gd name="connsiteX2" fmla="*/ 61037 w 61037"/>
                <a:gd name="connsiteY2" fmla="*/ 52893 h 52892"/>
                <a:gd name="connsiteX3" fmla="*/ 0 w 61037"/>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37" h="52892">
                  <a:moveTo>
                    <a:pt x="0" y="52893"/>
                  </a:moveTo>
                  <a:lnTo>
                    <a:pt x="30549" y="0"/>
                  </a:lnTo>
                  <a:lnTo>
                    <a:pt x="61037"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9" name="Group 178">
            <a:extLst>
              <a:ext uri="{FF2B5EF4-FFF2-40B4-BE49-F238E27FC236}">
                <a16:creationId xmlns:a16="http://schemas.microsoft.com/office/drawing/2014/main" id="{6176435A-8804-F2A4-7B66-09B41F298EFC}"/>
              </a:ext>
            </a:extLst>
          </p:cNvPr>
          <p:cNvGrpSpPr/>
          <p:nvPr/>
        </p:nvGrpSpPr>
        <p:grpSpPr>
          <a:xfrm>
            <a:off x="6172715" y="2303812"/>
            <a:ext cx="678711" cy="1047278"/>
            <a:chOff x="5999036" y="2308102"/>
            <a:chExt cx="678697" cy="1091512"/>
          </a:xfrm>
        </p:grpSpPr>
        <p:sp>
          <p:nvSpPr>
            <p:cNvPr id="2473" name="Freeform 2482">
              <a:extLst>
                <a:ext uri="{FF2B5EF4-FFF2-40B4-BE49-F238E27FC236}">
                  <a16:creationId xmlns:a16="http://schemas.microsoft.com/office/drawing/2014/main" id="{64BE081A-74FB-A23C-DD7F-DAB2D18B4B4F}"/>
                </a:ext>
              </a:extLst>
            </p:cNvPr>
            <p:cNvSpPr/>
            <p:nvPr/>
          </p:nvSpPr>
          <p:spPr>
            <a:xfrm>
              <a:off x="6029635" y="2352121"/>
              <a:ext cx="648098" cy="1047493"/>
            </a:xfrm>
            <a:custGeom>
              <a:avLst/>
              <a:gdLst>
                <a:gd name="connsiteX0" fmla="*/ 0 w 647042"/>
                <a:gd name="connsiteY0" fmla="*/ 0 h 1045789"/>
                <a:gd name="connsiteX1" fmla="*/ 0 w 647042"/>
                <a:gd name="connsiteY1" fmla="*/ 618854 h 1045789"/>
                <a:gd name="connsiteX2" fmla="*/ 647042 w 647042"/>
                <a:gd name="connsiteY2" fmla="*/ 1045789 h 1045789"/>
              </a:gdLst>
              <a:ahLst/>
              <a:cxnLst>
                <a:cxn ang="0">
                  <a:pos x="connsiteX0" y="connsiteY0"/>
                </a:cxn>
                <a:cxn ang="0">
                  <a:pos x="connsiteX1" y="connsiteY1"/>
                </a:cxn>
                <a:cxn ang="0">
                  <a:pos x="connsiteX2" y="connsiteY2"/>
                </a:cxn>
              </a:cxnLst>
              <a:rect l="l" t="t" r="r" b="b"/>
              <a:pathLst>
                <a:path w="647042" h="1045789">
                  <a:moveTo>
                    <a:pt x="0" y="0"/>
                  </a:moveTo>
                  <a:lnTo>
                    <a:pt x="0" y="618854"/>
                  </a:lnTo>
                  <a:lnTo>
                    <a:pt x="647042"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4" name="Freeform 2483">
              <a:extLst>
                <a:ext uri="{FF2B5EF4-FFF2-40B4-BE49-F238E27FC236}">
                  <a16:creationId xmlns:a16="http://schemas.microsoft.com/office/drawing/2014/main" id="{169AEC75-0E67-D38E-0550-D7F1A5FCF3B3}"/>
                </a:ext>
              </a:extLst>
            </p:cNvPr>
            <p:cNvSpPr/>
            <p:nvPr/>
          </p:nvSpPr>
          <p:spPr>
            <a:xfrm>
              <a:off x="5999036" y="2308102"/>
              <a:ext cx="61198" cy="52978"/>
            </a:xfrm>
            <a:custGeom>
              <a:avLst/>
              <a:gdLst>
                <a:gd name="connsiteX0" fmla="*/ 0 w 61098"/>
                <a:gd name="connsiteY0" fmla="*/ 52893 h 52892"/>
                <a:gd name="connsiteX1" fmla="*/ 30549 w 61098"/>
                <a:gd name="connsiteY1" fmla="*/ 0 h 52892"/>
                <a:gd name="connsiteX2" fmla="*/ 61098 w 61098"/>
                <a:gd name="connsiteY2" fmla="*/ 52893 h 52892"/>
                <a:gd name="connsiteX3" fmla="*/ 0 w 61098"/>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98" h="52892">
                  <a:moveTo>
                    <a:pt x="0" y="52893"/>
                  </a:moveTo>
                  <a:lnTo>
                    <a:pt x="30549" y="0"/>
                  </a:lnTo>
                  <a:lnTo>
                    <a:pt x="61098"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80" name="Graphic 2442">
            <a:extLst>
              <a:ext uri="{FF2B5EF4-FFF2-40B4-BE49-F238E27FC236}">
                <a16:creationId xmlns:a16="http://schemas.microsoft.com/office/drawing/2014/main" id="{FDCDEF54-B447-BD05-9EC5-3E175D3060F6}"/>
              </a:ext>
            </a:extLst>
          </p:cNvPr>
          <p:cNvGrpSpPr/>
          <p:nvPr/>
        </p:nvGrpSpPr>
        <p:grpSpPr>
          <a:xfrm>
            <a:off x="6587008" y="3549028"/>
            <a:ext cx="307965" cy="204233"/>
            <a:chOff x="10066567" y="5635163"/>
            <a:chExt cx="307459" cy="203897"/>
          </a:xfrm>
          <a:solidFill>
            <a:srgbClr val="A21383"/>
          </a:solidFill>
        </p:grpSpPr>
        <p:sp>
          <p:nvSpPr>
            <p:cNvPr id="2471" name="Freeform 2485">
              <a:extLst>
                <a:ext uri="{FF2B5EF4-FFF2-40B4-BE49-F238E27FC236}">
                  <a16:creationId xmlns:a16="http://schemas.microsoft.com/office/drawing/2014/main" id="{F0BE0C36-2CB9-C6C8-5A23-C1346BADA524}"/>
                </a:ext>
              </a:extLst>
            </p:cNvPr>
            <p:cNvSpPr/>
            <p:nvPr/>
          </p:nvSpPr>
          <p:spPr>
            <a:xfrm>
              <a:off x="10103245" y="5635163"/>
              <a:ext cx="270781" cy="179614"/>
            </a:xfrm>
            <a:custGeom>
              <a:avLst/>
              <a:gdLst>
                <a:gd name="connsiteX0" fmla="*/ 0 w 270779"/>
                <a:gd name="connsiteY0" fmla="*/ 179614 h 179613"/>
                <a:gd name="connsiteX1" fmla="*/ 270779 w 270779"/>
                <a:gd name="connsiteY1" fmla="*/ 0 h 179613"/>
              </a:gdLst>
              <a:ahLst/>
              <a:cxnLst>
                <a:cxn ang="0">
                  <a:pos x="connsiteX0" y="connsiteY0"/>
                </a:cxn>
                <a:cxn ang="0">
                  <a:pos x="connsiteX1" y="connsiteY1"/>
                </a:cxn>
              </a:cxnLst>
              <a:rect l="l" t="t" r="r" b="b"/>
              <a:pathLst>
                <a:path w="270779" h="179613">
                  <a:moveTo>
                    <a:pt x="0" y="179614"/>
                  </a:moveTo>
                  <a:lnTo>
                    <a:pt x="270779"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2" name="Freeform 2486">
              <a:extLst>
                <a:ext uri="{FF2B5EF4-FFF2-40B4-BE49-F238E27FC236}">
                  <a16:creationId xmlns:a16="http://schemas.microsoft.com/office/drawing/2014/main" id="{D1B79517-7838-2FD3-D882-6A49D606F5D4}"/>
                </a:ext>
              </a:extLst>
            </p:cNvPr>
            <p:cNvSpPr/>
            <p:nvPr/>
          </p:nvSpPr>
          <p:spPr>
            <a:xfrm>
              <a:off x="10066567" y="5784393"/>
              <a:ext cx="60914" cy="54667"/>
            </a:xfrm>
            <a:custGeom>
              <a:avLst/>
              <a:gdLst>
                <a:gd name="connsiteX0" fmla="*/ 60914 w 60914"/>
                <a:gd name="connsiteY0" fmla="*/ 50872 h 54667"/>
                <a:gd name="connsiteX1" fmla="*/ 0 w 60914"/>
                <a:gd name="connsiteY1" fmla="*/ 54668 h 54667"/>
                <a:gd name="connsiteX2" fmla="*/ 27182 w 60914"/>
                <a:gd name="connsiteY2" fmla="*/ 0 h 54667"/>
                <a:gd name="connsiteX3" fmla="*/ 60914 w 60914"/>
                <a:gd name="connsiteY3" fmla="*/ 50872 h 54667"/>
              </a:gdLst>
              <a:ahLst/>
              <a:cxnLst>
                <a:cxn ang="0">
                  <a:pos x="connsiteX0" y="connsiteY0"/>
                </a:cxn>
                <a:cxn ang="0">
                  <a:pos x="connsiteX1" y="connsiteY1"/>
                </a:cxn>
                <a:cxn ang="0">
                  <a:pos x="connsiteX2" y="connsiteY2"/>
                </a:cxn>
                <a:cxn ang="0">
                  <a:pos x="connsiteX3" y="connsiteY3"/>
                </a:cxn>
              </a:cxnLst>
              <a:rect l="l" t="t" r="r" b="b"/>
              <a:pathLst>
                <a:path w="60914" h="54667">
                  <a:moveTo>
                    <a:pt x="60914" y="50872"/>
                  </a:moveTo>
                  <a:lnTo>
                    <a:pt x="0" y="54668"/>
                  </a:lnTo>
                  <a:lnTo>
                    <a:pt x="27182" y="0"/>
                  </a:lnTo>
                  <a:lnTo>
                    <a:pt x="60914" y="50872"/>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81" name="TextBox 180">
            <a:extLst>
              <a:ext uri="{FF2B5EF4-FFF2-40B4-BE49-F238E27FC236}">
                <a16:creationId xmlns:a16="http://schemas.microsoft.com/office/drawing/2014/main" id="{809116AD-6E9F-6FD5-9927-E6B48405B0CD}"/>
              </a:ext>
            </a:extLst>
          </p:cNvPr>
          <p:cNvSpPr txBox="1"/>
          <p:nvPr/>
        </p:nvSpPr>
        <p:spPr>
          <a:xfrm>
            <a:off x="2504755" y="4860657"/>
            <a:ext cx="265060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Allergic eosinophilic</a:t>
            </a:r>
          </a:p>
        </p:txBody>
      </p:sp>
      <p:sp>
        <p:nvSpPr>
          <p:cNvPr id="182" name="TextBox 181">
            <a:extLst>
              <a:ext uri="{FF2B5EF4-FFF2-40B4-BE49-F238E27FC236}">
                <a16:creationId xmlns:a16="http://schemas.microsoft.com/office/drawing/2014/main" id="{E44B29F9-2EF7-4DED-FD01-9CA070C55179}"/>
              </a:ext>
            </a:extLst>
          </p:cNvPr>
          <p:cNvSpPr txBox="1"/>
          <p:nvPr/>
        </p:nvSpPr>
        <p:spPr>
          <a:xfrm>
            <a:off x="5155363" y="4860657"/>
            <a:ext cx="263675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Non-allergic eosinophilic</a:t>
            </a:r>
          </a:p>
        </p:txBody>
      </p:sp>
      <p:sp>
        <p:nvSpPr>
          <p:cNvPr id="183" name="TextBox 182">
            <a:extLst>
              <a:ext uri="{FF2B5EF4-FFF2-40B4-BE49-F238E27FC236}">
                <a16:creationId xmlns:a16="http://schemas.microsoft.com/office/drawing/2014/main" id="{E9A5E1D5-A3AA-6A71-C0AC-BCC24474A9B3}"/>
              </a:ext>
            </a:extLst>
          </p:cNvPr>
          <p:cNvSpPr txBox="1"/>
          <p:nvPr/>
        </p:nvSpPr>
        <p:spPr>
          <a:xfrm>
            <a:off x="7880123" y="4866357"/>
            <a:ext cx="2662691" cy="1732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Beyond-T2 pathways</a:t>
            </a:r>
          </a:p>
        </p:txBody>
      </p:sp>
      <p:sp>
        <p:nvSpPr>
          <p:cNvPr id="2469" name="TextBox 2468">
            <a:extLst>
              <a:ext uri="{FF2B5EF4-FFF2-40B4-BE49-F238E27FC236}">
                <a16:creationId xmlns:a16="http://schemas.microsoft.com/office/drawing/2014/main" id="{9EBF4E53-5EFB-7536-AAFF-3F59CDD09D6D}"/>
              </a:ext>
            </a:extLst>
          </p:cNvPr>
          <p:cNvSpPr txBox="1"/>
          <p:nvPr/>
        </p:nvSpPr>
        <p:spPr>
          <a:xfrm>
            <a:off x="6309356" y="1149911"/>
            <a:ext cx="3959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Bacteria</a:t>
            </a:r>
          </a:p>
        </p:txBody>
      </p:sp>
      <p:sp>
        <p:nvSpPr>
          <p:cNvPr id="2467" name="TextBox 2466">
            <a:extLst>
              <a:ext uri="{FF2B5EF4-FFF2-40B4-BE49-F238E27FC236}">
                <a16:creationId xmlns:a16="http://schemas.microsoft.com/office/drawing/2014/main" id="{4BAA3476-1C1F-9A2B-CE2B-E9FDA2792114}"/>
              </a:ext>
            </a:extLst>
          </p:cNvPr>
          <p:cNvSpPr txBox="1"/>
          <p:nvPr/>
        </p:nvSpPr>
        <p:spPr>
          <a:xfrm>
            <a:off x="7197357" y="1149911"/>
            <a:ext cx="35266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Viruses</a:t>
            </a:r>
          </a:p>
        </p:txBody>
      </p:sp>
      <p:sp>
        <p:nvSpPr>
          <p:cNvPr id="2465" name="TextBox 2464">
            <a:extLst>
              <a:ext uri="{FF2B5EF4-FFF2-40B4-BE49-F238E27FC236}">
                <a16:creationId xmlns:a16="http://schemas.microsoft.com/office/drawing/2014/main" id="{F257B187-75FE-F665-E3DE-150BC546DE43}"/>
              </a:ext>
            </a:extLst>
          </p:cNvPr>
          <p:cNvSpPr txBox="1"/>
          <p:nvPr/>
        </p:nvSpPr>
        <p:spPr>
          <a:xfrm>
            <a:off x="7982392" y="1149911"/>
            <a:ext cx="32541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Smoke</a:t>
            </a:r>
          </a:p>
        </p:txBody>
      </p:sp>
      <p:sp>
        <p:nvSpPr>
          <p:cNvPr id="2439" name="TextBox 2438">
            <a:extLst>
              <a:ext uri="{FF2B5EF4-FFF2-40B4-BE49-F238E27FC236}">
                <a16:creationId xmlns:a16="http://schemas.microsoft.com/office/drawing/2014/main" id="{A294A3B6-C161-6B45-F7A0-591E58A86BCC}"/>
              </a:ext>
            </a:extLst>
          </p:cNvPr>
          <p:cNvSpPr txBox="1"/>
          <p:nvPr/>
        </p:nvSpPr>
        <p:spPr>
          <a:xfrm>
            <a:off x="6282005" y="2687682"/>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40" name="TextBox 2439">
            <a:extLst>
              <a:ext uri="{FF2B5EF4-FFF2-40B4-BE49-F238E27FC236}">
                <a16:creationId xmlns:a16="http://schemas.microsoft.com/office/drawing/2014/main" id="{5DB6AA45-744E-E441-40B2-F8611C74816C}"/>
              </a:ext>
            </a:extLst>
          </p:cNvPr>
          <p:cNvSpPr txBox="1"/>
          <p:nvPr/>
        </p:nvSpPr>
        <p:spPr>
          <a:xfrm>
            <a:off x="5736892" y="1332535"/>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63" name="TextBox 2462">
            <a:extLst>
              <a:ext uri="{FF2B5EF4-FFF2-40B4-BE49-F238E27FC236}">
                <a16:creationId xmlns:a16="http://schemas.microsoft.com/office/drawing/2014/main" id="{2F8B18E2-74F4-9753-691D-69524164E3ED}"/>
              </a:ext>
            </a:extLst>
          </p:cNvPr>
          <p:cNvSpPr txBox="1"/>
          <p:nvPr/>
        </p:nvSpPr>
        <p:spPr>
          <a:xfrm>
            <a:off x="8908915" y="1149911"/>
            <a:ext cx="437629"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Pollution</a:t>
            </a:r>
          </a:p>
        </p:txBody>
      </p:sp>
      <p:sp>
        <p:nvSpPr>
          <p:cNvPr id="2451" name="TextBox 2450">
            <a:extLst>
              <a:ext uri="{FF2B5EF4-FFF2-40B4-BE49-F238E27FC236}">
                <a16:creationId xmlns:a16="http://schemas.microsoft.com/office/drawing/2014/main" id="{5131B0C8-62AE-3D8F-45C0-18BFF23E3EAE}"/>
              </a:ext>
            </a:extLst>
          </p:cNvPr>
          <p:cNvSpPr txBox="1"/>
          <p:nvPr/>
        </p:nvSpPr>
        <p:spPr>
          <a:xfrm>
            <a:off x="1171124" y="1897703"/>
            <a:ext cx="520025" cy="21544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Airway</a:t>
            </a:r>
          </a:p>
        </p:txBody>
      </p:sp>
      <p:sp>
        <p:nvSpPr>
          <p:cNvPr id="2453" name="TextBox 2452">
            <a:extLst>
              <a:ext uri="{FF2B5EF4-FFF2-40B4-BE49-F238E27FC236}">
                <a16:creationId xmlns:a16="http://schemas.microsoft.com/office/drawing/2014/main" id="{CED43DE0-EB81-7F5F-0FFF-04C66F652355}"/>
              </a:ext>
            </a:extLst>
          </p:cNvPr>
          <p:cNvSpPr txBox="1"/>
          <p:nvPr/>
        </p:nvSpPr>
        <p:spPr>
          <a:xfrm>
            <a:off x="2362153" y="1149911"/>
            <a:ext cx="447247" cy="161586"/>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a:ea typeface="+mn-ea"/>
                <a:cs typeface="Calibri"/>
              </a:rPr>
              <a:t>Triggers</a:t>
            </a:r>
            <a:endPar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cxnSp>
        <p:nvCxnSpPr>
          <p:cNvPr id="49" name="Straight Arrow Connector 48">
            <a:extLst>
              <a:ext uri="{FF2B5EF4-FFF2-40B4-BE49-F238E27FC236}">
                <a16:creationId xmlns:a16="http://schemas.microsoft.com/office/drawing/2014/main" id="{7ABBD019-ED63-D397-8830-EA60769888AB}"/>
              </a:ext>
            </a:extLst>
          </p:cNvPr>
          <p:cNvCxnSpPr>
            <a:cxnSpLocks noChangeAspect="1"/>
          </p:cNvCxnSpPr>
          <p:nvPr/>
        </p:nvCxnSpPr>
        <p:spPr>
          <a:xfrm>
            <a:off x="5155363" y="3994327"/>
            <a:ext cx="564949" cy="37992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3E4E77F-E107-9A5D-C757-99214FE8E744}"/>
              </a:ext>
            </a:extLst>
          </p:cNvPr>
          <p:cNvCxnSpPr>
            <a:cxnSpLocks noChangeAspect="1"/>
          </p:cNvCxnSpPr>
          <p:nvPr/>
        </p:nvCxnSpPr>
        <p:spPr>
          <a:xfrm flipV="1">
            <a:off x="5160387" y="3702884"/>
            <a:ext cx="0" cy="3014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657DA3B-C120-31E3-677B-D83BE0772A71}"/>
              </a:ext>
            </a:extLst>
          </p:cNvPr>
          <p:cNvSpPr txBox="1">
            <a:spLocks noChangeAspect="1"/>
          </p:cNvSpPr>
          <p:nvPr/>
        </p:nvSpPr>
        <p:spPr>
          <a:xfrm>
            <a:off x="5208415" y="367741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2499" name="Rectangle: Rounded Corners 2498">
            <a:extLst>
              <a:ext uri="{FF2B5EF4-FFF2-40B4-BE49-F238E27FC236}">
                <a16:creationId xmlns:a16="http://schemas.microsoft.com/office/drawing/2014/main" id="{FE7C59F2-D15A-09A9-41BA-C2E9674BB4E0}"/>
              </a:ext>
            </a:extLst>
          </p:cNvPr>
          <p:cNvSpPr/>
          <p:nvPr/>
        </p:nvSpPr>
        <p:spPr>
          <a:xfrm>
            <a:off x="289410" y="1236664"/>
            <a:ext cx="1662769" cy="504000"/>
          </a:xfrm>
          <a:prstGeom prst="roundRect">
            <a:avLst>
              <a:gd name="adj" fmla="val 248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NZ" sz="900" b="1">
                <a:solidFill>
                  <a:schemeClr val="bg1"/>
                </a:solidFill>
              </a:rPr>
              <a:t>Click on the cells in the figure to find out more</a:t>
            </a:r>
            <a:endParaRPr lang="en-GB" sz="900" b="1">
              <a:solidFill>
                <a:schemeClr val="bg1"/>
              </a:solidFill>
            </a:endParaRPr>
          </a:p>
        </p:txBody>
      </p:sp>
      <p:sp>
        <p:nvSpPr>
          <p:cNvPr id="2501" name="Rectangle: Rounded Corners 2500">
            <a:hlinkClick r:id="" action="ppaction://noaction"/>
            <a:extLst>
              <a:ext uri="{FF2B5EF4-FFF2-40B4-BE49-F238E27FC236}">
                <a16:creationId xmlns:a16="http://schemas.microsoft.com/office/drawing/2014/main" id="{8BFB42A6-F557-8DC3-75AB-69692BA5927C}"/>
              </a:ext>
            </a:extLst>
          </p:cNvPr>
          <p:cNvSpPr/>
          <p:nvPr/>
        </p:nvSpPr>
        <p:spPr>
          <a:xfrm>
            <a:off x="10392760" y="3109692"/>
            <a:ext cx="1578484" cy="564754"/>
          </a:xfrm>
          <a:prstGeom prst="roundRect">
            <a:avLst>
              <a:gd name="adj" fmla="val 24856"/>
            </a:avLst>
          </a:prstGeom>
          <a:solidFill>
            <a:srgbClr val="59099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algn="ctr"/>
            <a:r>
              <a:rPr lang="en-NZ" sz="900" b="1">
                <a:solidFill>
                  <a:schemeClr val="bg1"/>
                </a:solidFill>
              </a:rPr>
              <a:t>Click here </a:t>
            </a:r>
            <a:r>
              <a:rPr lang="en-NZ" sz="900">
                <a:solidFill>
                  <a:schemeClr val="bg1"/>
                </a:solidFill>
              </a:rPr>
              <a:t>to find </a:t>
            </a:r>
            <a:br>
              <a:rPr lang="en-NZ" sz="900">
                <a:solidFill>
                  <a:schemeClr val="bg1"/>
                </a:solidFill>
              </a:rPr>
            </a:br>
            <a:r>
              <a:rPr lang="en-NZ" sz="900">
                <a:solidFill>
                  <a:schemeClr val="bg1"/>
                </a:solidFill>
              </a:rPr>
              <a:t>out more about innate and adaptive immunity</a:t>
            </a:r>
            <a:endParaRPr lang="en-GB" sz="900"/>
          </a:p>
        </p:txBody>
      </p:sp>
      <p:pic>
        <p:nvPicPr>
          <p:cNvPr id="2503" name="Graphic 5">
            <a:hlinkClick r:id="" action="ppaction://noaction"/>
            <a:extLst>
              <a:ext uri="{FF2B5EF4-FFF2-40B4-BE49-F238E27FC236}">
                <a16:creationId xmlns:a16="http://schemas.microsoft.com/office/drawing/2014/main" id="{B1656712-04AB-C79F-EBFB-FF3715A719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467278" y="3261888"/>
            <a:ext cx="288000" cy="288000"/>
          </a:xfrm>
          <a:prstGeom prst="rect">
            <a:avLst/>
          </a:prstGeom>
        </p:spPr>
      </p:pic>
      <p:pic>
        <p:nvPicPr>
          <p:cNvPr id="2510" name="Graphic 5">
            <a:hlinkClick r:id="" action="ppaction://noaction"/>
            <a:extLst>
              <a:ext uri="{FF2B5EF4-FFF2-40B4-BE49-F238E27FC236}">
                <a16:creationId xmlns:a16="http://schemas.microsoft.com/office/drawing/2014/main" id="{484B0542-B795-712B-8413-967B88CC0D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579827" y="1377673"/>
            <a:ext cx="288000" cy="288000"/>
          </a:xfrm>
          <a:prstGeom prst="rect">
            <a:avLst/>
          </a:prstGeom>
        </p:spPr>
      </p:pic>
      <p:sp>
        <p:nvSpPr>
          <p:cNvPr id="2511" name="Rectangle 2510">
            <a:extLst>
              <a:ext uri="{FF2B5EF4-FFF2-40B4-BE49-F238E27FC236}">
                <a16:creationId xmlns:a16="http://schemas.microsoft.com/office/drawing/2014/main" id="{C30F6D5E-DEA3-075C-D654-468BC0BCA43D}"/>
              </a:ext>
            </a:extLst>
          </p:cNvPr>
          <p:cNvSpPr/>
          <p:nvPr/>
        </p:nvSpPr>
        <p:spPr>
          <a:xfrm>
            <a:off x="486231" y="3099599"/>
            <a:ext cx="800492" cy="27504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a:xfrm>
            <a:off x="548282" y="180000"/>
            <a:ext cx="8640000" cy="720000"/>
          </a:xfrm>
        </p:spPr>
        <p:txBody>
          <a:bodyPr/>
          <a:lstStyle/>
          <a:p>
            <a:r>
              <a:rPr lang="en-GB"/>
              <a:t>Various cells and inflammatory mediators are involved in asthma pathogenesis</a:t>
            </a:r>
            <a:r>
              <a:rPr lang="en-GB" baseline="30000"/>
              <a:t>1–18</a:t>
            </a:r>
            <a:endParaRPr lang="en-GB"/>
          </a:p>
        </p:txBody>
      </p:sp>
      <p:sp>
        <p:nvSpPr>
          <p:cNvPr id="26" name="Slide Number Placeholder 25">
            <a:extLst>
              <a:ext uri="{FF2B5EF4-FFF2-40B4-BE49-F238E27FC236}">
                <a16:creationId xmlns:a16="http://schemas.microsoft.com/office/drawing/2014/main" id="{11D1C138-D639-4113-BCDC-C19607E291D2}"/>
              </a:ext>
            </a:extLst>
          </p:cNvPr>
          <p:cNvSpPr>
            <a:spLocks noGrp="1"/>
          </p:cNvSpPr>
          <p:nvPr>
            <p:ph type="sldNum" sz="quarter" idx="4294967295"/>
          </p:nvPr>
        </p:nvSpPr>
        <p:spPr>
          <a:xfrm>
            <a:off x="11264400" y="6331998"/>
            <a:ext cx="432000" cy="22208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GB" sz="900" b="0" i="0" u="none" strike="noStrike" kern="120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11F9631B-3306-52DA-3FE8-40DB808D72EC}"/>
              </a:ext>
            </a:extLst>
          </p:cNvPr>
          <p:cNvSpPr/>
          <p:nvPr/>
        </p:nvSpPr>
        <p:spPr>
          <a:xfrm>
            <a:off x="548282" y="5197122"/>
            <a:ext cx="10716118" cy="227404"/>
          </a:xfrm>
          <a:prstGeom prst="rect">
            <a:avLst/>
          </a:prstGeom>
          <a:gradFill flip="none" rotWithShape="0">
            <a:gsLst>
              <a:gs pos="0">
                <a:schemeClr val="accent1">
                  <a:lumMod val="5000"/>
                  <a:lumOff val="95000"/>
                </a:schemeClr>
              </a:gs>
              <a:gs pos="0">
                <a:schemeClr val="tx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Airway remodelling describes structural changes related to basement membrane thickening, increased vascular density, airway smooth muscle thickening and subepithelial fibrosis</a:t>
            </a:r>
            <a:r>
              <a:rPr lang="en-US" sz="1050" baseline="30000"/>
              <a:t>1</a:t>
            </a:r>
            <a:endParaRPr lang="en-US" sz="700"/>
          </a:p>
        </p:txBody>
      </p:sp>
      <p:grpSp>
        <p:nvGrpSpPr>
          <p:cNvPr id="14" name="Group 13">
            <a:extLst>
              <a:ext uri="{FF2B5EF4-FFF2-40B4-BE49-F238E27FC236}">
                <a16:creationId xmlns:a16="http://schemas.microsoft.com/office/drawing/2014/main" id="{8622562F-3EAE-F1AA-86C8-8B9903EC0FE5}"/>
              </a:ext>
            </a:extLst>
          </p:cNvPr>
          <p:cNvGrpSpPr/>
          <p:nvPr/>
        </p:nvGrpSpPr>
        <p:grpSpPr>
          <a:xfrm>
            <a:off x="10894587" y="6381538"/>
            <a:ext cx="1099968" cy="287551"/>
            <a:chOff x="10894587" y="6381538"/>
            <a:chExt cx="1099968" cy="287551"/>
          </a:xfrm>
        </p:grpSpPr>
        <p:grpSp>
          <p:nvGrpSpPr>
            <p:cNvPr id="37" name="Group 36">
              <a:extLst>
                <a:ext uri="{FF2B5EF4-FFF2-40B4-BE49-F238E27FC236}">
                  <a16:creationId xmlns:a16="http://schemas.microsoft.com/office/drawing/2014/main" id="{8C2A2DBB-4F94-4187-EA57-077EAC0500A4}"/>
                </a:ext>
              </a:extLst>
            </p:cNvPr>
            <p:cNvGrpSpPr/>
            <p:nvPr/>
          </p:nvGrpSpPr>
          <p:grpSpPr>
            <a:xfrm>
              <a:off x="10894587" y="6381538"/>
              <a:ext cx="1099968" cy="287551"/>
              <a:chOff x="5334172" y="6525312"/>
              <a:chExt cx="1099968" cy="287551"/>
            </a:xfrm>
          </p:grpSpPr>
          <p:sp>
            <p:nvSpPr>
              <p:cNvPr id="50" name="Rectangle: Rounded Corners 49">
                <a:extLst>
                  <a:ext uri="{FF2B5EF4-FFF2-40B4-BE49-F238E27FC236}">
                    <a16:creationId xmlns:a16="http://schemas.microsoft.com/office/drawing/2014/main" id="{93FC431F-7E87-79EC-EC33-5AAC27FD9FA6}"/>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 name="Graphic 3">
                <a:hlinkClick r:id="" action="ppaction://hlinkshowjump?jump=previousslide"/>
                <a:extLst>
                  <a:ext uri="{FF2B5EF4-FFF2-40B4-BE49-F238E27FC236}">
                    <a16:creationId xmlns:a16="http://schemas.microsoft.com/office/drawing/2014/main" id="{299284B0-1202-DAFD-B83F-78FAB15F80F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a:off x="5657217" y="6560801"/>
                <a:ext cx="216000" cy="216000"/>
              </a:xfrm>
              <a:prstGeom prst="rect">
                <a:avLst/>
              </a:prstGeom>
            </p:spPr>
          </p:pic>
          <p:pic>
            <p:nvPicPr>
              <p:cNvPr id="52" name="Graphic 3">
                <a:hlinkClick r:id="" action="ppaction://hlinkshowjump?jump=nextslide"/>
                <a:extLst>
                  <a:ext uri="{FF2B5EF4-FFF2-40B4-BE49-F238E27FC236}">
                    <a16:creationId xmlns:a16="http://schemas.microsoft.com/office/drawing/2014/main" id="{F0A6FD0C-BF14-9FBE-19FB-452ECDFB3C7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flipH="1">
                <a:off x="5922567" y="6560801"/>
                <a:ext cx="216000" cy="216000"/>
              </a:xfrm>
              <a:prstGeom prst="rect">
                <a:avLst/>
              </a:prstGeom>
            </p:spPr>
          </p:pic>
        </p:grpSp>
        <p:pic>
          <p:nvPicPr>
            <p:cNvPr id="47" name="Graphic 14">
              <a:hlinkClick r:id="" action="ppaction://noaction"/>
              <a:extLst>
                <a:ext uri="{FF2B5EF4-FFF2-40B4-BE49-F238E27FC236}">
                  <a16:creationId xmlns:a16="http://schemas.microsoft.com/office/drawing/2014/main" id="{2F619601-CD10-C9C8-221D-DAB2A23BC1C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34234" y="6417528"/>
              <a:ext cx="216000" cy="216000"/>
            </a:xfrm>
            <a:prstGeom prst="rect">
              <a:avLst/>
            </a:prstGeom>
          </p:spPr>
        </p:pic>
        <p:pic>
          <p:nvPicPr>
            <p:cNvPr id="48" name="Graphic 2">
              <a:hlinkClick r:id="rId12" action="ppaction://hlinksldjump"/>
              <a:extLst>
                <a:ext uri="{FF2B5EF4-FFF2-40B4-BE49-F238E27FC236}">
                  <a16:creationId xmlns:a16="http://schemas.microsoft.com/office/drawing/2014/main" id="{A1A0A316-3CB4-E99D-4593-FACB298CB10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951903" y="6416625"/>
              <a:ext cx="216000" cy="216000"/>
            </a:xfrm>
            <a:prstGeom prst="rect">
              <a:avLst/>
            </a:prstGeom>
          </p:spPr>
        </p:pic>
      </p:grpSp>
      <p:pic>
        <p:nvPicPr>
          <p:cNvPr id="58" name="Graphic 5">
            <a:hlinkClick r:id="" action="ppaction://noaction"/>
            <a:extLst>
              <a:ext uri="{FF2B5EF4-FFF2-40B4-BE49-F238E27FC236}">
                <a16:creationId xmlns:a16="http://schemas.microsoft.com/office/drawing/2014/main" id="{717C3D63-A550-D877-88D8-93EB64A218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527425" y="4794089"/>
            <a:ext cx="288000" cy="288000"/>
          </a:xfrm>
          <a:prstGeom prst="rect">
            <a:avLst/>
          </a:prstGeom>
        </p:spPr>
      </p:pic>
      <p:pic>
        <p:nvPicPr>
          <p:cNvPr id="62" name="Graphic 5">
            <a:hlinkClick r:id="" action="ppaction://noaction"/>
            <a:extLst>
              <a:ext uri="{FF2B5EF4-FFF2-40B4-BE49-F238E27FC236}">
                <a16:creationId xmlns:a16="http://schemas.microsoft.com/office/drawing/2014/main" id="{1B70C6CA-F49A-BB2D-EF8A-B96A4B69F9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304808" y="4791780"/>
            <a:ext cx="288000" cy="288000"/>
          </a:xfrm>
          <a:prstGeom prst="rect">
            <a:avLst/>
          </a:prstGeom>
        </p:spPr>
      </p:pic>
      <p:pic>
        <p:nvPicPr>
          <p:cNvPr id="128" name="Graphic 5">
            <a:hlinkClick r:id="" action="ppaction://noaction"/>
            <a:extLst>
              <a:ext uri="{FF2B5EF4-FFF2-40B4-BE49-F238E27FC236}">
                <a16:creationId xmlns:a16="http://schemas.microsoft.com/office/drawing/2014/main" id="{4E21D2F2-06D1-B2CB-07C6-26D1DCB49A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893565" y="4791780"/>
            <a:ext cx="288000" cy="288000"/>
          </a:xfrm>
          <a:prstGeom prst="rect">
            <a:avLst/>
          </a:prstGeom>
        </p:spPr>
      </p:pic>
      <p:sp>
        <p:nvSpPr>
          <p:cNvPr id="2609" name="TextBox 2608">
            <a:extLst>
              <a:ext uri="{FF2B5EF4-FFF2-40B4-BE49-F238E27FC236}">
                <a16:creationId xmlns:a16="http://schemas.microsoft.com/office/drawing/2014/main" id="{CEBADBB4-9B3C-65C6-230F-C1C17D3A4246}"/>
              </a:ext>
            </a:extLst>
          </p:cNvPr>
          <p:cNvSpPr txBox="1"/>
          <p:nvPr/>
        </p:nvSpPr>
        <p:spPr>
          <a:xfrm>
            <a:off x="9713589" y="1522180"/>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2623" name="TextBox 2622">
            <a:extLst>
              <a:ext uri="{FF2B5EF4-FFF2-40B4-BE49-F238E27FC236}">
                <a16:creationId xmlns:a16="http://schemas.microsoft.com/office/drawing/2014/main" id="{9A8D8897-33C1-AAC6-372E-702C5AC8CFBD}"/>
              </a:ext>
            </a:extLst>
          </p:cNvPr>
          <p:cNvSpPr txBox="1"/>
          <p:nvPr/>
        </p:nvSpPr>
        <p:spPr>
          <a:xfrm>
            <a:off x="5354691" y="1501472"/>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3" name="Rectangle 2">
            <a:extLst>
              <a:ext uri="{FF2B5EF4-FFF2-40B4-BE49-F238E27FC236}">
                <a16:creationId xmlns:a16="http://schemas.microsoft.com/office/drawing/2014/main" id="{7F871B54-9605-DE27-6748-4769E6B9A336}"/>
              </a:ext>
            </a:extLst>
          </p:cNvPr>
          <p:cNvSpPr/>
          <p:nvPr/>
        </p:nvSpPr>
        <p:spPr>
          <a:xfrm>
            <a:off x="3463" y="1139027"/>
            <a:ext cx="12194505" cy="5710600"/>
          </a:xfrm>
          <a:prstGeom prst="rect">
            <a:avLst/>
          </a:prstGeom>
          <a:solidFill>
            <a:schemeClr val="bg1">
              <a:lumMod val="75000"/>
              <a:alpha val="81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D07983B0-7A29-8B38-9AAC-77F290949516}"/>
              </a:ext>
            </a:extLst>
          </p:cNvPr>
          <p:cNvSpPr txBox="1"/>
          <p:nvPr/>
        </p:nvSpPr>
        <p:spPr>
          <a:xfrm>
            <a:off x="280902" y="1400405"/>
            <a:ext cx="11730788" cy="1431938"/>
          </a:xfrm>
          <a:prstGeom prst="roundRect">
            <a:avLst>
              <a:gd name="adj" fmla="val 4368"/>
            </a:avLst>
          </a:prstGeom>
          <a:solidFill>
            <a:schemeClr val="bg1"/>
          </a:solidFill>
          <a:ln w="19050">
            <a:solidFill>
              <a:schemeClr val="tx1"/>
            </a:solidFill>
          </a:ln>
        </p:spPr>
        <p:txBody>
          <a:bodyPr wrap="square">
            <a:noAutofit/>
          </a:bodyPr>
          <a:lstStyle/>
          <a:p>
            <a:endParaRPr lang="en-GB" sz="1200" b="1"/>
          </a:p>
        </p:txBody>
      </p:sp>
      <p:graphicFrame>
        <p:nvGraphicFramePr>
          <p:cNvPr id="5" name="Content Placeholder 2">
            <a:extLst>
              <a:ext uri="{FF2B5EF4-FFF2-40B4-BE49-F238E27FC236}">
                <a16:creationId xmlns:a16="http://schemas.microsoft.com/office/drawing/2014/main" id="{7B22AE34-2C4E-C5EA-8B2A-28A78E4B1ACB}"/>
              </a:ext>
            </a:extLst>
          </p:cNvPr>
          <p:cNvGraphicFramePr>
            <a:graphicFrameLocks noGrp="1"/>
          </p:cNvGraphicFramePr>
          <p:nvPr>
            <p:ph idx="1"/>
            <p:extLst>
              <p:ext uri="{D42A27DB-BD31-4B8C-83A1-F6EECF244321}">
                <p14:modId xmlns:p14="http://schemas.microsoft.com/office/powerpoint/2010/main" val="705851657"/>
              </p:ext>
            </p:extLst>
          </p:nvPr>
        </p:nvGraphicFramePr>
        <p:xfrm>
          <a:off x="717419" y="1532996"/>
          <a:ext cx="10716712" cy="762000"/>
        </p:xfrm>
        <a:graphic>
          <a:graphicData uri="http://schemas.openxmlformats.org/drawingml/2006/table">
            <a:tbl>
              <a:tblPr firstRow="1" bandRow="1">
                <a:tableStyleId>{2D5ABB26-0587-4C30-8999-92F81FD0307C}</a:tableStyleId>
              </a:tblPr>
              <a:tblGrid>
                <a:gridCol w="376260">
                  <a:extLst>
                    <a:ext uri="{9D8B030D-6E8A-4147-A177-3AD203B41FA5}">
                      <a16:colId xmlns:a16="http://schemas.microsoft.com/office/drawing/2014/main" val="2327762774"/>
                    </a:ext>
                  </a:extLst>
                </a:gridCol>
                <a:gridCol w="1077756">
                  <a:extLst>
                    <a:ext uri="{9D8B030D-6E8A-4147-A177-3AD203B41FA5}">
                      <a16:colId xmlns:a16="http://schemas.microsoft.com/office/drawing/2014/main" val="3087683731"/>
                    </a:ext>
                  </a:extLst>
                </a:gridCol>
                <a:gridCol w="9262696">
                  <a:extLst>
                    <a:ext uri="{9D8B030D-6E8A-4147-A177-3AD203B41FA5}">
                      <a16:colId xmlns:a16="http://schemas.microsoft.com/office/drawing/2014/main" val="3900688893"/>
                    </a:ext>
                  </a:extLst>
                </a:gridCol>
              </a:tblGrid>
              <a:tr h="415836">
                <a:tc>
                  <a:txBody>
                    <a:bodyPr/>
                    <a:lstStyle/>
                    <a:p>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just"/>
                      <a:r>
                        <a:rPr lang="en-NZ" sz="1100" b="1">
                          <a:solidFill>
                            <a:schemeClr val="tx2"/>
                          </a:solidFill>
                          <a:latin typeface="+mj-lt"/>
                        </a:rPr>
                        <a:t>Airway epithelium</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algn="just" rtl="0"/>
                      <a:r>
                        <a:rPr lang="en-GB" sz="1100">
                          <a:solidFill>
                            <a:schemeClr val="tx1"/>
                          </a:solidFill>
                        </a:rPr>
                        <a:t>Epithelium lines organs and acts as a protective barrier against pathogens.</a:t>
                      </a:r>
                      <a:r>
                        <a:rPr lang="en-GB" sz="1100" baseline="30000">
                          <a:solidFill>
                            <a:schemeClr val="tx1"/>
                          </a:solidFill>
                        </a:rPr>
                        <a:t>1</a:t>
                      </a:r>
                      <a:r>
                        <a:rPr lang="en-GB" sz="1100">
                          <a:solidFill>
                            <a:schemeClr val="tx1"/>
                          </a:solidFill>
                        </a:rPr>
                        <a:t> It is the predominant site of entry for antigens, including the site for asthma triggers at the airway epithelium.</a:t>
                      </a:r>
                      <a:r>
                        <a:rPr lang="en-GB" sz="1100" baseline="30000">
                          <a:solidFill>
                            <a:schemeClr val="tx1"/>
                          </a:solidFill>
                        </a:rPr>
                        <a:t>2,3</a:t>
                      </a:r>
                      <a:r>
                        <a:rPr lang="en-GB" sz="1100" baseline="0">
                          <a:solidFill>
                            <a:schemeClr val="tx1"/>
                          </a:solidFill>
                        </a:rPr>
                        <a:t> The airway epithelium is made up of </a:t>
                      </a:r>
                      <a:r>
                        <a:rPr lang="en-GB" sz="1100" b="1" baseline="0">
                          <a:solidFill>
                            <a:schemeClr val="tx1"/>
                          </a:solidFill>
                        </a:rPr>
                        <a:t>goblet cells</a:t>
                      </a:r>
                      <a:r>
                        <a:rPr lang="en-GB" sz="1100" baseline="0">
                          <a:solidFill>
                            <a:schemeClr val="tx1"/>
                          </a:solidFill>
                        </a:rPr>
                        <a:t>, </a:t>
                      </a:r>
                      <a:r>
                        <a:rPr lang="en-GB" sz="1100" b="1" baseline="0">
                          <a:solidFill>
                            <a:schemeClr val="tx1"/>
                          </a:solidFill>
                        </a:rPr>
                        <a:t>ciliated cells </a:t>
                      </a:r>
                      <a:r>
                        <a:rPr lang="en-GB" sz="1100" baseline="0">
                          <a:solidFill>
                            <a:schemeClr val="tx1"/>
                          </a:solidFill>
                        </a:rPr>
                        <a:t>and </a:t>
                      </a:r>
                      <a:r>
                        <a:rPr lang="en-GB" sz="1100" b="1" baseline="0">
                          <a:solidFill>
                            <a:schemeClr val="tx1"/>
                          </a:solidFill>
                        </a:rPr>
                        <a:t>endocrine cells</a:t>
                      </a:r>
                      <a:r>
                        <a:rPr lang="en-GB" sz="1100" baseline="0">
                          <a:solidFill>
                            <a:schemeClr val="tx1"/>
                          </a:solidFill>
                        </a:rPr>
                        <a:t>. The goblet cells produce </a:t>
                      </a:r>
                      <a:r>
                        <a:rPr lang="en-GB" sz="1100" b="1" baseline="0">
                          <a:solidFill>
                            <a:schemeClr val="tx1"/>
                          </a:solidFill>
                        </a:rPr>
                        <a:t>mucus</a:t>
                      </a:r>
                      <a:r>
                        <a:rPr lang="en-GB" sz="1100" baseline="0">
                          <a:solidFill>
                            <a:schemeClr val="tx1"/>
                          </a:solidFill>
                        </a:rPr>
                        <a:t>, which traps debris, and the ciliated cells sweep mucus upwards, out of the respiratory tract. Endocrine cells secrete various local mediators that regulate functions of </a:t>
                      </a:r>
                      <a:br>
                        <a:rPr lang="en-GB" sz="1100" baseline="0">
                          <a:solidFill>
                            <a:schemeClr val="tx1"/>
                          </a:solidFill>
                        </a:rPr>
                      </a:br>
                      <a:r>
                        <a:rPr lang="en-GB" sz="1100" baseline="0">
                          <a:solidFill>
                            <a:schemeClr val="tx1"/>
                          </a:solidFill>
                        </a:rPr>
                        <a:t>the airway.</a:t>
                      </a:r>
                      <a:r>
                        <a:rPr lang="en-GB" sz="1100" baseline="30000">
                          <a:solidFill>
                            <a:schemeClr val="tx1"/>
                          </a:solidFill>
                        </a:rPr>
                        <a:t>3</a:t>
                      </a:r>
                      <a:endParaRPr lang="en-US" sz="1100" kern="1200" baseline="30000">
                        <a:solidFill>
                          <a:schemeClr val="tx1"/>
                        </a:solidFill>
                        <a:latin typeface="+mn-lt"/>
                        <a:ea typeface="+mn-ea"/>
                        <a:cs typeface="+mn-cs"/>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446145797"/>
                  </a:ext>
                </a:extLst>
              </a:tr>
            </a:tbl>
          </a:graphicData>
        </a:graphic>
      </p:graphicFrame>
      <p:sp>
        <p:nvSpPr>
          <p:cNvPr id="9" name="TextBox 8">
            <a:extLst>
              <a:ext uri="{FF2B5EF4-FFF2-40B4-BE49-F238E27FC236}">
                <a16:creationId xmlns:a16="http://schemas.microsoft.com/office/drawing/2014/main" id="{D969272C-1893-171A-967B-C4C6FFF668FF}"/>
              </a:ext>
            </a:extLst>
          </p:cNvPr>
          <p:cNvSpPr txBox="1"/>
          <p:nvPr/>
        </p:nvSpPr>
        <p:spPr>
          <a:xfrm>
            <a:off x="488198" y="2335113"/>
            <a:ext cx="11208201"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a:ln>
                  <a:noFill/>
                </a:ln>
                <a:solidFill>
                  <a:srgbClr val="656665"/>
                </a:solidFill>
                <a:effectLst/>
                <a:uLnTx/>
                <a:uFillTx/>
                <a:latin typeface="Calibri"/>
                <a:ea typeface="+mn-ea"/>
                <a:cs typeface="+mn-cs"/>
              </a:rPr>
              <a:t>References</a:t>
            </a:r>
            <a:r>
              <a:rPr kumimoji="0" lang="en-GB" sz="800" b="0" i="0" u="none" strike="noStrike" kern="1200" cap="none" spc="20" normalizeH="0" baseline="0" noProof="0">
                <a:ln>
                  <a:noFill/>
                </a:ln>
                <a:solidFill>
                  <a:srgbClr val="656665"/>
                </a:solidFill>
                <a:effectLst/>
                <a:uLnTx/>
                <a:uFillTx/>
                <a:latin typeface="Calibri"/>
                <a:ea typeface="+mn-ea"/>
                <a:cs typeface="+mn-cs"/>
              </a:rPr>
              <a:t>: </a:t>
            </a:r>
            <a:r>
              <a:rPr lang="da-DK" sz="800" spc="20">
                <a:solidFill>
                  <a:srgbClr val="656665"/>
                </a:solidFill>
                <a:latin typeface="Calibri"/>
              </a:rPr>
              <a:t>1</a:t>
            </a:r>
            <a:r>
              <a:rPr kumimoji="0" lang="en-GB" sz="800" b="0" i="0" u="none" strike="noStrike" kern="1200" cap="none" spc="20" normalizeH="0" baseline="0" noProof="0">
                <a:ln>
                  <a:noFill/>
                </a:ln>
                <a:solidFill>
                  <a:srgbClr val="656665"/>
                </a:solidFill>
                <a:effectLst/>
                <a:uLnTx/>
                <a:uFillTx/>
                <a:latin typeface="Calibri"/>
                <a:ea typeface="+mn-ea"/>
                <a:cs typeface="+mn-cs"/>
              </a:rPr>
              <a:t>. Roan F, et al. J Clin Invest. 2019;129:1441–1451; 2. Janeway ICA et al. Immunobiology: The Immune System in Health and Disease. 5th edition. New York: Garland Science; 2001. Glossary. Available from: https://www.ncbi.nlm.nih.gov/books/NBK10759/; 3</a:t>
            </a:r>
            <a:r>
              <a:rPr kumimoji="0" lang="en-GB" sz="800" b="0" i="0" u="none" strike="noStrike" kern="1200" cap="none" spc="20" normalizeH="0" baseline="0" noProof="0">
                <a:ln>
                  <a:noFill/>
                </a:ln>
                <a:solidFill>
                  <a:srgbClr val="656665"/>
                </a:solidFill>
                <a:effectLst/>
                <a:uLnTx/>
                <a:uFillTx/>
                <a:latin typeface="Calibri" panose="020F0502020204030204" pitchFamily="34" charset="0"/>
                <a:ea typeface="+mn-ea"/>
                <a:cs typeface="+mn-cs"/>
              </a:rPr>
              <a:t>. </a:t>
            </a:r>
            <a:r>
              <a:rPr kumimoji="0" lang="en-GB" sz="800" b="0" i="0" u="none" strike="noStrike" kern="1200" cap="none" spc="20" normalizeH="0" baseline="0" noProof="0">
                <a:ln>
                  <a:noFill/>
                </a:ln>
                <a:solidFill>
                  <a:srgbClr val="656665"/>
                </a:solidFill>
                <a:effectLst/>
                <a:uLnTx/>
                <a:uFillTx/>
                <a:latin typeface="Calibri"/>
                <a:ea typeface="+mn-ea"/>
                <a:cs typeface="+mn-cs"/>
              </a:rPr>
              <a:t>Alberts B, et al. Molecular Biology of the Cell. 4th edition. New York: Garland Science; 2002. The Airways and the Gut. Available from: https://www.ncbi.nlm.nih.gov/books/NBK26875/</a:t>
            </a:r>
          </a:p>
        </p:txBody>
      </p:sp>
      <p:pic>
        <p:nvPicPr>
          <p:cNvPr id="10" name="Picture 9">
            <a:extLst>
              <a:ext uri="{FF2B5EF4-FFF2-40B4-BE49-F238E27FC236}">
                <a16:creationId xmlns:a16="http://schemas.microsoft.com/office/drawing/2014/main" id="{B8149EEF-3250-B2B7-3C74-45E5607B4D59}"/>
              </a:ext>
            </a:extLst>
          </p:cNvPr>
          <p:cNvPicPr>
            <a:picLocks noChangeAspect="1"/>
          </p:cNvPicPr>
          <p:nvPr/>
        </p:nvPicPr>
        <p:blipFill rotWithShape="1">
          <a:blip r:embed="rId15"/>
          <a:srcRect l="9083" t="1" r="85379" b="5620"/>
          <a:stretch/>
        </p:blipFill>
        <p:spPr>
          <a:xfrm>
            <a:off x="642980" y="1726924"/>
            <a:ext cx="373900" cy="360000"/>
          </a:xfrm>
          <a:prstGeom prst="rect">
            <a:avLst/>
          </a:prstGeom>
        </p:spPr>
      </p:pic>
      <p:grpSp>
        <p:nvGrpSpPr>
          <p:cNvPr id="12" name="Group 11">
            <a:extLst>
              <a:ext uri="{FF2B5EF4-FFF2-40B4-BE49-F238E27FC236}">
                <a16:creationId xmlns:a16="http://schemas.microsoft.com/office/drawing/2014/main" id="{10588D01-3968-F341-BDA6-F0D0E5DF75E2}"/>
              </a:ext>
            </a:extLst>
          </p:cNvPr>
          <p:cNvGrpSpPr/>
          <p:nvPr/>
        </p:nvGrpSpPr>
        <p:grpSpPr>
          <a:xfrm>
            <a:off x="11465076" y="1157906"/>
            <a:ext cx="621053" cy="621053"/>
            <a:chOff x="8845740" y="1471144"/>
            <a:chExt cx="621053" cy="621053"/>
          </a:xfrm>
        </p:grpSpPr>
        <p:sp>
          <p:nvSpPr>
            <p:cNvPr id="13" name="Oval 12">
              <a:extLst>
                <a:ext uri="{FF2B5EF4-FFF2-40B4-BE49-F238E27FC236}">
                  <a16:creationId xmlns:a16="http://schemas.microsoft.com/office/drawing/2014/main" id="{DDD8A6F6-8415-5ECC-A58C-0618BA778FAF}"/>
                </a:ext>
              </a:extLst>
            </p:cNvPr>
            <p:cNvSpPr>
              <a:spLocks noChangeAspect="1"/>
            </p:cNvSpPr>
            <p:nvPr/>
          </p:nvSpPr>
          <p:spPr>
            <a:xfrm>
              <a:off x="8904267" y="1527003"/>
              <a:ext cx="504000" cy="504000"/>
            </a:xfrm>
            <a:prstGeom prst="ellipse">
              <a:avLst/>
            </a:prstGeom>
            <a:solidFill>
              <a:srgbClr val="59099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13">
              <a:hlinkClick r:id="rId12" action="ppaction://hlinksldjump"/>
              <a:extLst>
                <a:ext uri="{FF2B5EF4-FFF2-40B4-BE49-F238E27FC236}">
                  <a16:creationId xmlns:a16="http://schemas.microsoft.com/office/drawing/2014/main" id="{50E1F0B0-A662-2B2E-E0F5-421473A8A0A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8845740" y="1471144"/>
              <a:ext cx="621053" cy="621053"/>
            </a:xfrm>
            <a:prstGeom prst="rect">
              <a:avLst/>
            </a:prstGeom>
          </p:spPr>
        </p:pic>
      </p:grpSp>
    </p:spTree>
    <p:extLst>
      <p:ext uri="{BB962C8B-B14F-4D97-AF65-F5344CB8AC3E}">
        <p14:creationId xmlns:p14="http://schemas.microsoft.com/office/powerpoint/2010/main" val="20425736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0DA16D00-7A25-8CDD-47E8-39B9E13065A3}"/>
              </a:ext>
            </a:extLst>
          </p:cNvPr>
          <p:cNvSpPr/>
          <p:nvPr/>
        </p:nvSpPr>
        <p:spPr>
          <a:xfrm>
            <a:off x="1594362" y="1792571"/>
            <a:ext cx="8896174" cy="4125629"/>
          </a:xfrm>
          <a:prstGeom prst="roundRect">
            <a:avLst>
              <a:gd name="adj" fmla="val 8261"/>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a:xfrm>
            <a:off x="548282" y="180000"/>
            <a:ext cx="8640000" cy="720000"/>
          </a:xfrm>
        </p:spPr>
        <p:txBody>
          <a:bodyPr/>
          <a:lstStyle/>
          <a:p>
            <a:r>
              <a:rPr lang="en-GB"/>
              <a:t>Navigational features of this document</a:t>
            </a:r>
          </a:p>
        </p:txBody>
      </p:sp>
      <p:sp>
        <p:nvSpPr>
          <p:cNvPr id="2" name="Footer Placeholder 1">
            <a:extLst>
              <a:ext uri="{FF2B5EF4-FFF2-40B4-BE49-F238E27FC236}">
                <a16:creationId xmlns:a16="http://schemas.microsoft.com/office/drawing/2014/main" id="{7722FB56-1FB2-0C49-884F-1FF3D5872D06}"/>
              </a:ext>
            </a:extLst>
          </p:cNvPr>
          <p:cNvSpPr>
            <a:spLocks noGrp="1"/>
          </p:cNvSpPr>
          <p:nvPr>
            <p:ph type="ftr" sz="quarter" idx="11"/>
          </p:nvPr>
        </p:nvSpPr>
        <p:spPr>
          <a:xfrm>
            <a:off x="548282" y="6303600"/>
            <a:ext cx="10620000" cy="288000"/>
          </a:xfrm>
        </p:spPr>
        <p:txBody>
          <a:bodyPr/>
          <a:lstStyle/>
          <a:p>
            <a:r>
              <a:rPr lang="en-GB" altLang="zh-CN" sz="800" dirty="0"/>
              <a:t>CN-</a:t>
            </a:r>
            <a:r>
              <a:rPr lang="en-US" altLang="zh-CN" sz="800" dirty="0"/>
              <a:t>142657</a:t>
            </a:r>
            <a:r>
              <a:rPr lang="en-GB" sz="800" dirty="0"/>
              <a:t> | </a:t>
            </a:r>
            <a:r>
              <a:rPr lang="en-US" altLang="zh-CN" sz="800" dirty="0"/>
              <a:t>DECEMBER</a:t>
            </a:r>
            <a:r>
              <a:rPr lang="en-GB" sz="800" dirty="0"/>
              <a:t> 2024</a:t>
            </a:r>
          </a:p>
        </p:txBody>
      </p:sp>
      <p:grpSp>
        <p:nvGrpSpPr>
          <p:cNvPr id="6" name="Group 5">
            <a:extLst>
              <a:ext uri="{FF2B5EF4-FFF2-40B4-BE49-F238E27FC236}">
                <a16:creationId xmlns:a16="http://schemas.microsoft.com/office/drawing/2014/main" id="{2F00F1C2-2140-198D-EAE5-6EF3A8D26A0D}"/>
              </a:ext>
            </a:extLst>
          </p:cNvPr>
          <p:cNvGrpSpPr/>
          <p:nvPr/>
        </p:nvGrpSpPr>
        <p:grpSpPr>
          <a:xfrm>
            <a:off x="2042576" y="2450685"/>
            <a:ext cx="7799408" cy="3275187"/>
            <a:chOff x="1615539" y="2051934"/>
            <a:chExt cx="9042019" cy="3796994"/>
          </a:xfrm>
        </p:grpSpPr>
        <p:pic>
          <p:nvPicPr>
            <p:cNvPr id="9" name="Graphic 2">
              <a:extLst>
                <a:ext uri="{FF2B5EF4-FFF2-40B4-BE49-F238E27FC236}">
                  <a16:creationId xmlns:a16="http://schemas.microsoft.com/office/drawing/2014/main" id="{2585D245-E4D5-F91F-FBF4-1899D0ACC9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615539" y="2062313"/>
              <a:ext cx="720000" cy="720000"/>
            </a:xfrm>
            <a:prstGeom prst="rect">
              <a:avLst/>
            </a:prstGeom>
          </p:spPr>
        </p:pic>
        <p:pic>
          <p:nvPicPr>
            <p:cNvPr id="10" name="Graphic 3">
              <a:extLst>
                <a:ext uri="{FF2B5EF4-FFF2-40B4-BE49-F238E27FC236}">
                  <a16:creationId xmlns:a16="http://schemas.microsoft.com/office/drawing/2014/main" id="{BFBC0ED5-A496-AE6D-A991-600B4251ED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rot="10800000" flipH="1">
              <a:off x="1615539" y="3121580"/>
              <a:ext cx="720000" cy="720000"/>
            </a:xfrm>
            <a:prstGeom prst="rect">
              <a:avLst/>
            </a:prstGeom>
          </p:spPr>
        </p:pic>
        <p:pic>
          <p:nvPicPr>
            <p:cNvPr id="11" name="Graphic 4">
              <a:extLst>
                <a:ext uri="{FF2B5EF4-FFF2-40B4-BE49-F238E27FC236}">
                  <a16:creationId xmlns:a16="http://schemas.microsoft.com/office/drawing/2014/main" id="{3901F34A-639E-F453-D37B-21FC1FAC089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615539" y="4110305"/>
              <a:ext cx="720000" cy="720000"/>
            </a:xfrm>
            <a:prstGeom prst="rect">
              <a:avLst/>
            </a:prstGeom>
          </p:spPr>
        </p:pic>
        <p:pic>
          <p:nvPicPr>
            <p:cNvPr id="12" name="Graphic 5">
              <a:extLst>
                <a:ext uri="{FF2B5EF4-FFF2-40B4-BE49-F238E27FC236}">
                  <a16:creationId xmlns:a16="http://schemas.microsoft.com/office/drawing/2014/main" id="{AE225B61-979E-A9EE-A47B-D65ACAB8031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615539" y="5128928"/>
              <a:ext cx="720000" cy="720000"/>
            </a:xfrm>
            <a:prstGeom prst="rect">
              <a:avLst/>
            </a:prstGeom>
          </p:spPr>
        </p:pic>
        <p:sp>
          <p:nvSpPr>
            <p:cNvPr id="14" name="TextBox 7">
              <a:extLst>
                <a:ext uri="{FF2B5EF4-FFF2-40B4-BE49-F238E27FC236}">
                  <a16:creationId xmlns:a16="http://schemas.microsoft.com/office/drawing/2014/main" id="{66B4F002-67D4-8E47-3966-105B8133DA1A}"/>
                </a:ext>
              </a:extLst>
            </p:cNvPr>
            <p:cNvSpPr txBox="1"/>
            <p:nvPr/>
          </p:nvSpPr>
          <p:spPr>
            <a:xfrm>
              <a:off x="2618330" y="2319190"/>
              <a:ext cx="3557159" cy="392493"/>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solidFill>
                    <a:schemeClr val="tx2"/>
                  </a:solidFill>
                  <a:latin typeface="+mj-lt"/>
                </a:rPr>
                <a:t>Return to executive summary</a:t>
              </a:r>
            </a:p>
          </p:txBody>
        </p:sp>
        <p:sp>
          <p:nvSpPr>
            <p:cNvPr id="15" name="TextBox 8">
              <a:extLst>
                <a:ext uri="{FF2B5EF4-FFF2-40B4-BE49-F238E27FC236}">
                  <a16:creationId xmlns:a16="http://schemas.microsoft.com/office/drawing/2014/main" id="{CDE2A908-941A-A8DF-F20F-3A8590477707}"/>
                </a:ext>
              </a:extLst>
            </p:cNvPr>
            <p:cNvSpPr txBox="1"/>
            <p:nvPr/>
          </p:nvSpPr>
          <p:spPr>
            <a:xfrm>
              <a:off x="2618330" y="3317892"/>
              <a:ext cx="3066783" cy="338554"/>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solidFill>
                    <a:schemeClr val="tx2"/>
                  </a:solidFill>
                  <a:latin typeface="+mj-lt"/>
                </a:rPr>
                <a:t>Navigate to next page</a:t>
              </a:r>
            </a:p>
          </p:txBody>
        </p:sp>
        <p:sp>
          <p:nvSpPr>
            <p:cNvPr id="16" name="TextBox 9">
              <a:extLst>
                <a:ext uri="{FF2B5EF4-FFF2-40B4-BE49-F238E27FC236}">
                  <a16:creationId xmlns:a16="http://schemas.microsoft.com/office/drawing/2014/main" id="{BE1A6129-8E78-A239-4B5C-A004BB70517A}"/>
                </a:ext>
              </a:extLst>
            </p:cNvPr>
            <p:cNvSpPr txBox="1"/>
            <p:nvPr/>
          </p:nvSpPr>
          <p:spPr>
            <a:xfrm>
              <a:off x="2618329" y="4305811"/>
              <a:ext cx="3557159" cy="392493"/>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solidFill>
                    <a:schemeClr val="tx2"/>
                  </a:solidFill>
                  <a:latin typeface="+mj-lt"/>
                </a:rPr>
                <a:t>Navigate to previous page</a:t>
              </a:r>
            </a:p>
          </p:txBody>
        </p:sp>
        <p:sp>
          <p:nvSpPr>
            <p:cNvPr id="18" name="TextBox 10">
              <a:extLst>
                <a:ext uri="{FF2B5EF4-FFF2-40B4-BE49-F238E27FC236}">
                  <a16:creationId xmlns:a16="http://schemas.microsoft.com/office/drawing/2014/main" id="{04C28EB3-FF18-D18D-7887-CCD68FF05EE1}"/>
                </a:ext>
              </a:extLst>
            </p:cNvPr>
            <p:cNvSpPr txBox="1"/>
            <p:nvPr/>
          </p:nvSpPr>
          <p:spPr>
            <a:xfrm>
              <a:off x="2603551" y="5292681"/>
              <a:ext cx="3398712" cy="392493"/>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solidFill>
                    <a:schemeClr val="tx2"/>
                  </a:solidFill>
                  <a:latin typeface="+mj-lt"/>
                </a:rPr>
                <a:t>Click for more information</a:t>
              </a:r>
            </a:p>
          </p:txBody>
        </p:sp>
        <p:sp>
          <p:nvSpPr>
            <p:cNvPr id="20" name="TextBox 12">
              <a:extLst>
                <a:ext uri="{FF2B5EF4-FFF2-40B4-BE49-F238E27FC236}">
                  <a16:creationId xmlns:a16="http://schemas.microsoft.com/office/drawing/2014/main" id="{2CD5AFB6-4A92-9CFF-DDD5-88E00367CDE8}"/>
                </a:ext>
              </a:extLst>
            </p:cNvPr>
            <p:cNvSpPr txBox="1"/>
            <p:nvPr/>
          </p:nvSpPr>
          <p:spPr>
            <a:xfrm>
              <a:off x="7600101" y="3292334"/>
              <a:ext cx="3057457" cy="338554"/>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solidFill>
                    <a:schemeClr val="tx2"/>
                  </a:solidFill>
                  <a:latin typeface="+mj-lt"/>
                </a:rPr>
                <a:t>Close pop-up </a:t>
              </a:r>
            </a:p>
          </p:txBody>
        </p:sp>
        <p:pic>
          <p:nvPicPr>
            <p:cNvPr id="21" name="Graphic 13">
              <a:extLst>
                <a:ext uri="{FF2B5EF4-FFF2-40B4-BE49-F238E27FC236}">
                  <a16:creationId xmlns:a16="http://schemas.microsoft.com/office/drawing/2014/main" id="{994EC6FF-8D5B-8842-204F-D8599F8F1CC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6651549" y="3087205"/>
              <a:ext cx="720000" cy="720000"/>
            </a:xfrm>
            <a:prstGeom prst="rect">
              <a:avLst/>
            </a:prstGeom>
          </p:spPr>
        </p:pic>
        <p:pic>
          <p:nvPicPr>
            <p:cNvPr id="22" name="Graphic 14">
              <a:extLst>
                <a:ext uri="{FF2B5EF4-FFF2-40B4-BE49-F238E27FC236}">
                  <a16:creationId xmlns:a16="http://schemas.microsoft.com/office/drawing/2014/main" id="{40133AC2-0D87-0859-D51C-341EDF3FC2B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6630821" y="2051934"/>
              <a:ext cx="720000" cy="720000"/>
            </a:xfrm>
            <a:prstGeom prst="rect">
              <a:avLst/>
            </a:prstGeom>
          </p:spPr>
        </p:pic>
        <p:sp>
          <p:nvSpPr>
            <p:cNvPr id="23" name="TextBox 15">
              <a:extLst>
                <a:ext uri="{FF2B5EF4-FFF2-40B4-BE49-F238E27FC236}">
                  <a16:creationId xmlns:a16="http://schemas.microsoft.com/office/drawing/2014/main" id="{D1D412FD-7F4A-5A63-54FB-9B98ACBE2AD7}"/>
                </a:ext>
              </a:extLst>
            </p:cNvPr>
            <p:cNvSpPr txBox="1"/>
            <p:nvPr/>
          </p:nvSpPr>
          <p:spPr>
            <a:xfrm>
              <a:off x="7600101" y="2318435"/>
              <a:ext cx="3057457" cy="338554"/>
            </a:xfrm>
            <a:prstGeom prst="rect">
              <a:avLst/>
            </a:prstGeom>
            <a:noFill/>
          </p:spPr>
          <p:txBody>
            <a:bodyPr wrap="square" lIns="0" tIns="0" rIns="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a:solidFill>
                    <a:schemeClr val="tx2"/>
                  </a:solidFill>
                  <a:latin typeface="+mj-lt"/>
                </a:rPr>
                <a:t>See full reference list</a:t>
              </a:r>
            </a:p>
          </p:txBody>
        </p:sp>
      </p:grpSp>
      <p:sp>
        <p:nvSpPr>
          <p:cNvPr id="33" name="TextBox 15">
            <a:extLst>
              <a:ext uri="{FF2B5EF4-FFF2-40B4-BE49-F238E27FC236}">
                <a16:creationId xmlns:a16="http://schemas.microsoft.com/office/drawing/2014/main" id="{659B7B36-D0FF-7F2E-FDD4-FFA0C9EA57CA}"/>
              </a:ext>
            </a:extLst>
          </p:cNvPr>
          <p:cNvSpPr txBox="1"/>
          <p:nvPr/>
        </p:nvSpPr>
        <p:spPr>
          <a:xfrm>
            <a:off x="2042575" y="1887310"/>
            <a:ext cx="5162126" cy="351062"/>
          </a:xfrm>
          <a:prstGeom prst="rect">
            <a:avLst/>
          </a:prstGeom>
          <a:no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a:latin typeface="+mj-lt"/>
              </a:rPr>
              <a:t>Click the following icons throughout the slides to:</a:t>
            </a:r>
          </a:p>
        </p:txBody>
      </p:sp>
      <p:grpSp>
        <p:nvGrpSpPr>
          <p:cNvPr id="24" name="Group 23">
            <a:extLst>
              <a:ext uri="{FF2B5EF4-FFF2-40B4-BE49-F238E27FC236}">
                <a16:creationId xmlns:a16="http://schemas.microsoft.com/office/drawing/2014/main" id="{5501EE21-EBD2-3148-CF3D-203A786A3833}"/>
              </a:ext>
            </a:extLst>
          </p:cNvPr>
          <p:cNvGrpSpPr/>
          <p:nvPr/>
        </p:nvGrpSpPr>
        <p:grpSpPr>
          <a:xfrm>
            <a:off x="11131350" y="6381537"/>
            <a:ext cx="661987" cy="287551"/>
            <a:chOff x="5570935" y="6525311"/>
            <a:chExt cx="661987" cy="287551"/>
          </a:xfrm>
        </p:grpSpPr>
        <p:sp>
          <p:nvSpPr>
            <p:cNvPr id="28" name="Rectangle: Rounded Corners 27">
              <a:extLst>
                <a:ext uri="{FF2B5EF4-FFF2-40B4-BE49-F238E27FC236}">
                  <a16:creationId xmlns:a16="http://schemas.microsoft.com/office/drawing/2014/main" id="{4CB56381-2344-18B5-7C0A-BCEDEE03DA02}"/>
                </a:ext>
              </a:extLst>
            </p:cNvPr>
            <p:cNvSpPr/>
            <p:nvPr/>
          </p:nvSpPr>
          <p:spPr>
            <a:xfrm>
              <a:off x="5570935" y="6525311"/>
              <a:ext cx="661987"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Graphic 3">
              <a:hlinkClick r:id="" action="ppaction://hlinkshowjump?jump=previousslide"/>
              <a:extLst>
                <a:ext uri="{FF2B5EF4-FFF2-40B4-BE49-F238E27FC236}">
                  <a16:creationId xmlns:a16="http://schemas.microsoft.com/office/drawing/2014/main" id="{3C640A43-7ED3-A52B-7D24-F69E816E2AF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rot="10800000">
              <a:off x="5657217" y="6560801"/>
              <a:ext cx="216000" cy="216000"/>
            </a:xfrm>
            <a:prstGeom prst="rect">
              <a:avLst/>
            </a:prstGeom>
          </p:spPr>
        </p:pic>
        <p:pic>
          <p:nvPicPr>
            <p:cNvPr id="30" name="Graphic 3">
              <a:hlinkClick r:id="" action="ppaction://hlinkshowjump?jump=nextslide"/>
              <a:extLst>
                <a:ext uri="{FF2B5EF4-FFF2-40B4-BE49-F238E27FC236}">
                  <a16:creationId xmlns:a16="http://schemas.microsoft.com/office/drawing/2014/main" id="{E8A98920-DE71-4160-5FC8-505AEDEDD51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rot="10800000" flipH="1">
              <a:off x="5922567" y="6560801"/>
              <a:ext cx="216000" cy="216000"/>
            </a:xfrm>
            <a:prstGeom prst="rect">
              <a:avLst/>
            </a:prstGeom>
          </p:spPr>
        </p:pic>
      </p:grpSp>
    </p:spTree>
    <p:extLst>
      <p:ext uri="{BB962C8B-B14F-4D97-AF65-F5344CB8AC3E}">
        <p14:creationId xmlns:p14="http://schemas.microsoft.com/office/powerpoint/2010/main" val="12490104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843713EE-5993-2FDA-B51B-6F94DF6E904D}"/>
              </a:ext>
            </a:extLst>
          </p:cNvPr>
          <p:cNvSpPr txBox="1"/>
          <p:nvPr/>
        </p:nvSpPr>
        <p:spPr>
          <a:xfrm>
            <a:off x="9496222" y="4608408"/>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25" name="TextBox 24">
            <a:extLst>
              <a:ext uri="{FF2B5EF4-FFF2-40B4-BE49-F238E27FC236}">
                <a16:creationId xmlns:a16="http://schemas.microsoft.com/office/drawing/2014/main" id="{D925F024-0FAA-8CF0-4921-AF533A25F2FF}"/>
              </a:ext>
            </a:extLst>
          </p:cNvPr>
          <p:cNvSpPr txBox="1"/>
          <p:nvPr/>
        </p:nvSpPr>
        <p:spPr>
          <a:xfrm>
            <a:off x="8832419" y="4129627"/>
            <a:ext cx="278923"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sp>
        <p:nvSpPr>
          <p:cNvPr id="8" name="Footer Placeholder 1">
            <a:extLst>
              <a:ext uri="{FF2B5EF4-FFF2-40B4-BE49-F238E27FC236}">
                <a16:creationId xmlns:a16="http://schemas.microsoft.com/office/drawing/2014/main" id="{D3F0F742-D8F9-A69A-346A-260BBA8E555A}"/>
              </a:ext>
            </a:extLst>
          </p:cNvPr>
          <p:cNvSpPr>
            <a:spLocks noGrp="1"/>
          </p:cNvSpPr>
          <p:nvPr>
            <p:ph type="ftr" sz="quarter" idx="11"/>
          </p:nvPr>
        </p:nvSpPr>
        <p:spPr>
          <a:xfrm>
            <a:off x="551118" y="5463418"/>
            <a:ext cx="10312790" cy="1335150"/>
          </a:xfrm>
        </p:spPr>
        <p:txBody>
          <a:bodyPr/>
          <a:lstStyle/>
          <a:p>
            <a:pPr>
              <a:lnSpc>
                <a:spcPct val="107000"/>
              </a:lnSpc>
              <a:spcAft>
                <a:spcPts val="800"/>
              </a:spcAft>
            </a:pPr>
            <a:br>
              <a:rPr lang="en-GB" sz="750" b="1" dirty="0"/>
            </a:br>
            <a:br>
              <a:rPr lang="en-GB" sz="750" b="1" dirty="0"/>
            </a:br>
            <a:br>
              <a:rPr lang="en-GB" sz="750" dirty="0"/>
            </a:br>
            <a:r>
              <a:rPr lang="en-GB" sz="750" b="1" dirty="0"/>
              <a:t>Mechanisms underlying non-eosinophilic inflammation in asthma and the relevance of TSLP in its potential effects on macrophages both require further elucidation. The information presented in this image has been simplified for illustration purposes only and does not imply clinical benefit or relevance. </a:t>
            </a:r>
            <a:r>
              <a:rPr lang="en-GB" sz="750" dirty="0"/>
              <a:t>Figure adapted from Gauvreau GM, et al. Expert </a:t>
            </a:r>
            <a:r>
              <a:rPr lang="en-GB" sz="750" dirty="0" err="1"/>
              <a:t>Opin</a:t>
            </a:r>
            <a:r>
              <a:rPr lang="en-GB" sz="750" dirty="0"/>
              <a:t> </a:t>
            </a:r>
            <a:r>
              <a:rPr lang="en-GB" sz="750" dirty="0" err="1"/>
              <a:t>Ther</a:t>
            </a:r>
            <a:r>
              <a:rPr lang="en-GB" sz="750" dirty="0"/>
              <a:t> Targets. 2020;24:777–792, which was based on </a:t>
            </a:r>
            <a:r>
              <a:rPr lang="en-GB" sz="750" dirty="0" err="1"/>
              <a:t>Brusselle</a:t>
            </a:r>
            <a:r>
              <a:rPr lang="en-GB" sz="750" dirty="0"/>
              <a:t> G, </a:t>
            </a:r>
            <a:r>
              <a:rPr lang="en-GB" sz="750" dirty="0" err="1"/>
              <a:t>Bracke</a:t>
            </a:r>
            <a:r>
              <a:rPr lang="en-GB" sz="750" dirty="0"/>
              <a:t> K. Ann Am </a:t>
            </a:r>
            <a:r>
              <a:rPr lang="en-GB" sz="750" dirty="0" err="1"/>
              <a:t>Thorac</a:t>
            </a:r>
            <a:r>
              <a:rPr lang="en-GB" sz="750" dirty="0"/>
              <a:t> Soc. 2014;11:S322–S328, </a:t>
            </a:r>
            <a:r>
              <a:rPr lang="en-GB" sz="750" dirty="0" err="1"/>
              <a:t>Brusselle</a:t>
            </a:r>
            <a:r>
              <a:rPr lang="en-GB" sz="750" dirty="0"/>
              <a:t> G, et al. Nat Med. 2013;19:977–979; Lambrecht BN, Hammad H. Nat Immunol. 2015;16:45–56; and </a:t>
            </a:r>
            <a:r>
              <a:rPr lang="en-GB" sz="750" dirty="0" err="1">
                <a:effectLst/>
                <a:latin typeface="Calibri"/>
                <a:ea typeface="Calibri" panose="020F0502020204030204" pitchFamily="34" charset="0"/>
                <a:cs typeface="Times New Roman"/>
              </a:rPr>
              <a:t>Brightling</a:t>
            </a:r>
            <a:r>
              <a:rPr lang="en-GB" sz="750" dirty="0">
                <a:effectLst/>
                <a:latin typeface="Calibri"/>
                <a:ea typeface="Calibri" panose="020F0502020204030204" pitchFamily="34" charset="0"/>
                <a:cs typeface="Times New Roman"/>
              </a:rPr>
              <a:t> CE, et al. N </a:t>
            </a:r>
            <a:r>
              <a:rPr lang="en-GB" sz="750" dirty="0" err="1">
                <a:effectLst/>
                <a:latin typeface="Calibri"/>
                <a:ea typeface="Calibri" panose="020F0502020204030204" pitchFamily="34" charset="0"/>
                <a:cs typeface="Times New Roman"/>
              </a:rPr>
              <a:t>Engl</a:t>
            </a:r>
            <a:r>
              <a:rPr lang="en-GB" sz="750" dirty="0">
                <a:effectLst/>
                <a:latin typeface="Calibri"/>
                <a:ea typeface="Calibri" panose="020F0502020204030204" pitchFamily="34" charset="0"/>
                <a:cs typeface="Times New Roman"/>
              </a:rPr>
              <a:t> J Med. 2021;385(18):1669–1679. Additional figure adaptations</a:t>
            </a:r>
            <a:r>
              <a:rPr lang="en-GB" sz="750" dirty="0">
                <a:latin typeface="Calibri"/>
                <a:ea typeface="Calibri" panose="020F0502020204030204" pitchFamily="34" charset="0"/>
                <a:cs typeface="Times New Roman"/>
              </a:rPr>
              <a:t> from Davis JD, et al. Mucosal Immunol. 2021;14:978–990. </a:t>
            </a:r>
            <a:r>
              <a:rPr lang="en-GB" sz="750" dirty="0"/>
              <a:t>*Blockade of TSLP has suggested inhibition of pathways beyond type 2 inflammation. More recent evidence also suggests that Th1/17-driven neutrophilic pathways may not be key drivers of this type of inflammation.</a:t>
            </a:r>
            <a:r>
              <a:rPr lang="en-GB" sz="750" baseline="30000" dirty="0"/>
              <a:t>17–19</a:t>
            </a:r>
            <a:r>
              <a:rPr lang="en-GB" sz="750" dirty="0"/>
              <a:t> </a:t>
            </a:r>
            <a:r>
              <a:rPr lang="en-GB" sz="750" b="1" dirty="0"/>
              <a:t>Abbreviations</a:t>
            </a:r>
            <a:r>
              <a:rPr lang="en-GB" sz="750" dirty="0"/>
              <a:t>: </a:t>
            </a:r>
            <a:r>
              <a:rPr lang="en-GB" sz="750" dirty="0" err="1"/>
              <a:t>IgE</a:t>
            </a:r>
            <a:r>
              <a:rPr lang="en-GB" sz="750" dirty="0"/>
              <a:t>, immunoglobulin E; IL, interleukin; ILC2, type 2 innate lymphoid cell; T2, type 2; Th, T helper; TSLP, thymic stromal lymphopoietin. </a:t>
            </a:r>
            <a:r>
              <a:rPr lang="en-GB" sz="750" b="1" dirty="0"/>
              <a:t>References</a:t>
            </a:r>
            <a:r>
              <a:rPr lang="en-GB" sz="750" dirty="0"/>
              <a:t>: 1. Gauvreau GM, et al. Expert </a:t>
            </a:r>
            <a:r>
              <a:rPr lang="en-GB" sz="750" dirty="0" err="1"/>
              <a:t>Opin</a:t>
            </a:r>
            <a:r>
              <a:rPr lang="en-GB" sz="750" dirty="0"/>
              <a:t> </a:t>
            </a:r>
            <a:r>
              <a:rPr lang="en-GB" sz="750" dirty="0" err="1"/>
              <a:t>Ther</a:t>
            </a:r>
            <a:r>
              <a:rPr lang="en-GB" sz="750" dirty="0"/>
              <a:t> Targets. 2020;24:777–792; 2. </a:t>
            </a:r>
            <a:r>
              <a:rPr lang="en-GB" sz="750" dirty="0" err="1"/>
              <a:t>Porsbjerg</a:t>
            </a:r>
            <a:r>
              <a:rPr lang="en-GB" sz="750" dirty="0"/>
              <a:t> CM, et al. </a:t>
            </a:r>
            <a:r>
              <a:rPr lang="en-GB" sz="750" dirty="0" err="1"/>
              <a:t>Eur</a:t>
            </a:r>
            <a:r>
              <a:rPr lang="en-GB" sz="750" dirty="0"/>
              <a:t> Respir J. 2020;56:2000260; 3. Roan F, et al. J Clin Invest. 2019;129:1441–1451; 4. </a:t>
            </a:r>
            <a:r>
              <a:rPr lang="en-GB" sz="750" dirty="0" err="1"/>
              <a:t>Varricchi</a:t>
            </a:r>
            <a:r>
              <a:rPr lang="en-GB" sz="750" dirty="0"/>
              <a:t> G, et al. Front Immunol. 2018;9:1595; 5. Altman MC, et al. J Clin Invest. 2019;129:4979–4991; 6. </a:t>
            </a:r>
            <a:r>
              <a:rPr lang="en-GB" sz="750" dirty="0" err="1"/>
              <a:t>Allakhverdi</a:t>
            </a:r>
            <a:r>
              <a:rPr lang="en-GB" sz="750" dirty="0"/>
              <a:t> Z, et al. J Exp Med. 2007;204:253–258; 7. Kato A, et al. J Immunol. 2007;179:1080–1087; 8. </a:t>
            </a:r>
            <a:r>
              <a:rPr lang="en-GB" sz="750" dirty="0" err="1"/>
              <a:t>Kouzaki</a:t>
            </a:r>
            <a:r>
              <a:rPr lang="en-GB" sz="750" dirty="0"/>
              <a:t> H, et al. J Immunol. 2009;183(2)1427–1434; 9. Cohn L. J Clin Invest. 2006;116(2):306–308; 10. </a:t>
            </a:r>
            <a:r>
              <a:rPr lang="en-GB" sz="750" dirty="0" err="1"/>
              <a:t>Brusselle</a:t>
            </a:r>
            <a:r>
              <a:rPr lang="en-GB" sz="750" dirty="0"/>
              <a:t> GG and </a:t>
            </a:r>
            <a:r>
              <a:rPr lang="en-GB" sz="750" dirty="0" err="1"/>
              <a:t>Koppelman</a:t>
            </a:r>
            <a:r>
              <a:rPr lang="en-GB" sz="750" dirty="0"/>
              <a:t> GH. N </a:t>
            </a:r>
            <a:r>
              <a:rPr lang="en-GB" sz="750" dirty="0" err="1"/>
              <a:t>Engl</a:t>
            </a:r>
            <a:r>
              <a:rPr lang="en-GB" sz="750" dirty="0"/>
              <a:t> J Med. 2022;386(2):157–171; 11. </a:t>
            </a:r>
            <a:r>
              <a:rPr lang="en-US" sz="750" dirty="0"/>
              <a:t>Janeway ICA et al. Immunobiology: The Immune System in Health and Disease. 5th edition. New York: Garland Science; 2001. Glossary. Available from: https://www.ncbi.nlm.nih.gov/books/NBK10759/; 12. </a:t>
            </a:r>
            <a:r>
              <a:rPr lang="en-GB" sz="750" dirty="0"/>
              <a:t>Davis JD and </a:t>
            </a:r>
            <a:r>
              <a:rPr lang="en-GB" sz="750" dirty="0" err="1"/>
              <a:t>Wypych</a:t>
            </a:r>
            <a:r>
              <a:rPr lang="en-GB" sz="750" dirty="0"/>
              <a:t> TP. Mucosal Immunology. 2021;14:978–990; 13. </a:t>
            </a:r>
            <a:r>
              <a:rPr lang="en-GB" sz="750" dirty="0" err="1">
                <a:effectLst/>
                <a:latin typeface="Calibri"/>
                <a:ea typeface="Calibri" panose="020F0502020204030204" pitchFamily="34" charset="0"/>
                <a:cs typeface="Times New Roman"/>
              </a:rPr>
              <a:t>Brightling</a:t>
            </a:r>
            <a:r>
              <a:rPr lang="en-GB" sz="750" dirty="0">
                <a:effectLst/>
                <a:latin typeface="Calibri"/>
                <a:ea typeface="Calibri" panose="020F0502020204030204" pitchFamily="34" charset="0"/>
                <a:cs typeface="Times New Roman"/>
              </a:rPr>
              <a:t> CE, et al. N </a:t>
            </a:r>
            <a:r>
              <a:rPr lang="en-GB" sz="750" dirty="0" err="1">
                <a:effectLst/>
                <a:latin typeface="Calibri"/>
                <a:ea typeface="Calibri" panose="020F0502020204030204" pitchFamily="34" charset="0"/>
                <a:cs typeface="Times New Roman"/>
              </a:rPr>
              <a:t>Engl</a:t>
            </a:r>
            <a:r>
              <a:rPr lang="en-GB" sz="750" dirty="0">
                <a:effectLst/>
                <a:latin typeface="Calibri"/>
                <a:ea typeface="Calibri" panose="020F0502020204030204" pitchFamily="34" charset="0"/>
                <a:cs typeface="Times New Roman"/>
              </a:rPr>
              <a:t> J Med. 2002; 346:1699–1705; 14. </a:t>
            </a:r>
            <a:r>
              <a:rPr lang="da-DK" sz="750" dirty="0">
                <a:effectLst/>
                <a:latin typeface="Calibri"/>
                <a:ea typeface="Calibri" panose="020F0502020204030204" pitchFamily="34" charset="0"/>
                <a:cs typeface="Times New Roman"/>
              </a:rPr>
              <a:t>Begueret H, et al. Thorax. 2007;62:8–15; 15. Krystel-Whittemore M, et al. Front Immunol. 2016;6:620; 16. </a:t>
            </a:r>
            <a:r>
              <a:rPr kumimoji="0" lang="en-GB" sz="750" b="0" i="0" u="none" strike="noStrike" kern="1200" cap="none" spc="20" normalizeH="0" baseline="0" noProof="0" dirty="0">
                <a:ln>
                  <a:noFill/>
                </a:ln>
                <a:solidFill>
                  <a:srgbClr val="656665"/>
                </a:solidFill>
                <a:effectLst/>
                <a:uLnTx/>
                <a:uFillTx/>
                <a:latin typeface="Calibri"/>
                <a:ea typeface="+mn-ea"/>
                <a:cs typeface="+mn-cs"/>
              </a:rPr>
              <a:t>Gao H et al. J Immunol Res. 2017;3743048; </a:t>
            </a:r>
            <a:r>
              <a:rPr lang="en-GB" sz="750" dirty="0">
                <a:solidFill>
                  <a:srgbClr val="656665"/>
                </a:solidFill>
                <a:latin typeface="Calibri"/>
              </a:rPr>
              <a:t>17. Diver S, et al. Lancet Respir Med. 2021;9(11):1299–1312; 18. </a:t>
            </a:r>
            <a:r>
              <a:rPr lang="en-GB" sz="750" dirty="0" err="1">
                <a:solidFill>
                  <a:srgbClr val="656665"/>
                </a:solidFill>
                <a:latin typeface="Calibri"/>
              </a:rPr>
              <a:t>Sverrild</a:t>
            </a:r>
            <a:r>
              <a:rPr lang="en-GB" sz="750" dirty="0">
                <a:solidFill>
                  <a:srgbClr val="656665"/>
                </a:solidFill>
                <a:latin typeface="Calibri"/>
              </a:rPr>
              <a:t> A, et al. </a:t>
            </a:r>
            <a:r>
              <a:rPr lang="en-GB" sz="750" dirty="0" err="1">
                <a:solidFill>
                  <a:srgbClr val="656665"/>
                </a:solidFill>
                <a:latin typeface="Calibri"/>
              </a:rPr>
              <a:t>Eur</a:t>
            </a:r>
            <a:r>
              <a:rPr lang="en-GB" sz="750" dirty="0">
                <a:solidFill>
                  <a:srgbClr val="656665"/>
                </a:solidFill>
                <a:latin typeface="Calibri"/>
              </a:rPr>
              <a:t> Respir J. 2022;59:2101296; 19. </a:t>
            </a:r>
            <a:r>
              <a:rPr lang="en-GB" sz="750" dirty="0" err="1">
                <a:solidFill>
                  <a:srgbClr val="656665"/>
                </a:solidFill>
                <a:latin typeface="Calibri"/>
              </a:rPr>
              <a:t>Brightling</a:t>
            </a:r>
            <a:r>
              <a:rPr lang="en-GB" sz="750" dirty="0">
                <a:solidFill>
                  <a:srgbClr val="656665"/>
                </a:solidFill>
                <a:latin typeface="Calibri"/>
              </a:rPr>
              <a:t> CE, et al. N Eng J Med. 2021;385:1669-1679. </a:t>
            </a:r>
            <a:br>
              <a:rPr lang="en-GB" sz="750" dirty="0">
                <a:highlight>
                  <a:srgbClr val="FFFF00"/>
                </a:highlight>
              </a:rPr>
            </a:br>
            <a:r>
              <a:rPr lang="en-GB" altLang="zh-CN" sz="700" dirty="0"/>
              <a:t>CN-</a:t>
            </a:r>
            <a:r>
              <a:rPr lang="en-US" altLang="zh-CN" sz="700" dirty="0"/>
              <a:t>142657</a:t>
            </a:r>
            <a:r>
              <a:rPr lang="en-GB" altLang="zh-CN" sz="700" dirty="0"/>
              <a:t> | </a:t>
            </a:r>
            <a:r>
              <a:rPr lang="en-US" altLang="zh-CN" sz="700" dirty="0"/>
              <a:t>DECEMBER</a:t>
            </a:r>
            <a:r>
              <a:rPr lang="en-GB" altLang="zh-CN" sz="700" dirty="0"/>
              <a:t> 2024</a:t>
            </a:r>
          </a:p>
        </p:txBody>
      </p:sp>
      <p:pic>
        <p:nvPicPr>
          <p:cNvPr id="18" name="Picture 17">
            <a:extLst>
              <a:ext uri="{FF2B5EF4-FFF2-40B4-BE49-F238E27FC236}">
                <a16:creationId xmlns:a16="http://schemas.microsoft.com/office/drawing/2014/main" id="{70D9BAC7-0082-D07D-B9BB-ABF47288834D}"/>
              </a:ext>
            </a:extLst>
          </p:cNvPr>
          <p:cNvPicPr>
            <a:picLocks noChangeAspect="1"/>
          </p:cNvPicPr>
          <p:nvPr/>
        </p:nvPicPr>
        <p:blipFill>
          <a:blip r:embed="rId3"/>
          <a:stretch>
            <a:fillRect/>
          </a:stretch>
        </p:blipFill>
        <p:spPr>
          <a:xfrm>
            <a:off x="1108427" y="1249014"/>
            <a:ext cx="9321592" cy="3444539"/>
          </a:xfrm>
          <a:prstGeom prst="rect">
            <a:avLst/>
          </a:prstGeom>
        </p:spPr>
      </p:pic>
      <p:sp>
        <p:nvSpPr>
          <p:cNvPr id="19" name="TextBox 18">
            <a:extLst>
              <a:ext uri="{FF2B5EF4-FFF2-40B4-BE49-F238E27FC236}">
                <a16:creationId xmlns:a16="http://schemas.microsoft.com/office/drawing/2014/main" id="{04D7EBA7-6D19-E50A-2EB3-330DA9D50C56}"/>
              </a:ext>
            </a:extLst>
          </p:cNvPr>
          <p:cNvSpPr txBox="1"/>
          <p:nvPr/>
        </p:nvSpPr>
        <p:spPr>
          <a:xfrm>
            <a:off x="8085055" y="2949020"/>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6" name="TextBox 5">
            <a:extLst>
              <a:ext uri="{FF2B5EF4-FFF2-40B4-BE49-F238E27FC236}">
                <a16:creationId xmlns:a16="http://schemas.microsoft.com/office/drawing/2014/main" id="{DFCA1290-9F41-B75D-DF10-82075B5D0A87}"/>
              </a:ext>
            </a:extLst>
          </p:cNvPr>
          <p:cNvSpPr txBox="1"/>
          <p:nvPr/>
        </p:nvSpPr>
        <p:spPr>
          <a:xfrm>
            <a:off x="9576028" y="2181074"/>
            <a:ext cx="51457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Goblet cell</a:t>
            </a:r>
          </a:p>
        </p:txBody>
      </p:sp>
      <p:sp>
        <p:nvSpPr>
          <p:cNvPr id="16" name="TextBox 15">
            <a:extLst>
              <a:ext uri="{FF2B5EF4-FFF2-40B4-BE49-F238E27FC236}">
                <a16:creationId xmlns:a16="http://schemas.microsoft.com/office/drawing/2014/main" id="{369B6A97-CA9D-BE68-A847-2463927CB993}"/>
              </a:ext>
            </a:extLst>
          </p:cNvPr>
          <p:cNvSpPr txBox="1"/>
          <p:nvPr/>
        </p:nvSpPr>
        <p:spPr>
          <a:xfrm>
            <a:off x="8863209" y="2181074"/>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17" name="TextBox 16">
            <a:extLst>
              <a:ext uri="{FF2B5EF4-FFF2-40B4-BE49-F238E27FC236}">
                <a16:creationId xmlns:a16="http://schemas.microsoft.com/office/drawing/2014/main" id="{CE23D7F5-75B7-F006-87AB-44E82988EEB9}"/>
              </a:ext>
            </a:extLst>
          </p:cNvPr>
          <p:cNvSpPr txBox="1"/>
          <p:nvPr/>
        </p:nvSpPr>
        <p:spPr>
          <a:xfrm>
            <a:off x="7538482" y="2220830"/>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Tuft cell</a:t>
            </a:r>
          </a:p>
        </p:txBody>
      </p:sp>
      <p:pic>
        <p:nvPicPr>
          <p:cNvPr id="21" name="Picture 12">
            <a:extLst>
              <a:ext uri="{FF2B5EF4-FFF2-40B4-BE49-F238E27FC236}">
                <a16:creationId xmlns:a16="http://schemas.microsoft.com/office/drawing/2014/main" id="{1E825F3C-A05A-F9C5-1546-87EC2AF0BC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556"/>
          <a:stretch/>
        </p:blipFill>
        <p:spPr bwMode="auto">
          <a:xfrm>
            <a:off x="0" y="1951931"/>
            <a:ext cx="1254141" cy="282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a:extLst>
              <a:ext uri="{FF2B5EF4-FFF2-40B4-BE49-F238E27FC236}">
                <a16:creationId xmlns:a16="http://schemas.microsoft.com/office/drawing/2014/main" id="{FA79FF24-2831-88FA-F027-13D2FFFFD5E2}"/>
              </a:ext>
            </a:extLst>
          </p:cNvPr>
          <p:cNvPicPr>
            <a:picLocks noChangeAspect="1"/>
          </p:cNvPicPr>
          <p:nvPr/>
        </p:nvPicPr>
        <p:blipFill>
          <a:blip r:embed="rId5"/>
          <a:stretch>
            <a:fillRect/>
          </a:stretch>
        </p:blipFill>
        <p:spPr>
          <a:xfrm>
            <a:off x="2511903" y="4739941"/>
            <a:ext cx="8061297" cy="426747"/>
          </a:xfrm>
          <a:prstGeom prst="rect">
            <a:avLst/>
          </a:prstGeom>
        </p:spPr>
      </p:pic>
      <p:grpSp>
        <p:nvGrpSpPr>
          <p:cNvPr id="61" name="Group 60">
            <a:extLst>
              <a:ext uri="{FF2B5EF4-FFF2-40B4-BE49-F238E27FC236}">
                <a16:creationId xmlns:a16="http://schemas.microsoft.com/office/drawing/2014/main" id="{36B9BE2B-332A-C6F7-E188-00F53EE2966E}"/>
              </a:ext>
            </a:extLst>
          </p:cNvPr>
          <p:cNvGrpSpPr/>
          <p:nvPr/>
        </p:nvGrpSpPr>
        <p:grpSpPr>
          <a:xfrm>
            <a:off x="1429449" y="3311834"/>
            <a:ext cx="990108" cy="1228226"/>
            <a:chOff x="1340815" y="3354727"/>
            <a:chExt cx="990088" cy="1228201"/>
          </a:xfrm>
        </p:grpSpPr>
        <p:sp>
          <p:nvSpPr>
            <p:cNvPr id="2497" name="Freeform 2436">
              <a:extLst>
                <a:ext uri="{FF2B5EF4-FFF2-40B4-BE49-F238E27FC236}">
                  <a16:creationId xmlns:a16="http://schemas.microsoft.com/office/drawing/2014/main" id="{1EEB372B-D232-53FE-781A-8958E2436234}"/>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8" name="Freeform 2438">
              <a:extLst>
                <a:ext uri="{FF2B5EF4-FFF2-40B4-BE49-F238E27FC236}">
                  <a16:creationId xmlns:a16="http://schemas.microsoft.com/office/drawing/2014/main" id="{2B565085-0676-924A-B74E-A72DE874DBDA}"/>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63" name="Group 62">
            <a:extLst>
              <a:ext uri="{FF2B5EF4-FFF2-40B4-BE49-F238E27FC236}">
                <a16:creationId xmlns:a16="http://schemas.microsoft.com/office/drawing/2014/main" id="{89483CD2-663B-C1FC-5FF4-FE87CAAC5146}"/>
              </a:ext>
            </a:extLst>
          </p:cNvPr>
          <p:cNvGrpSpPr/>
          <p:nvPr/>
        </p:nvGrpSpPr>
        <p:grpSpPr>
          <a:xfrm rot="16200000">
            <a:off x="1429450" y="1949595"/>
            <a:ext cx="990108" cy="1228226"/>
            <a:chOff x="1340815" y="3354727"/>
            <a:chExt cx="990088" cy="1228201"/>
          </a:xfrm>
        </p:grpSpPr>
        <p:sp>
          <p:nvSpPr>
            <p:cNvPr id="2495" name="Freeform 2491">
              <a:extLst>
                <a:ext uri="{FF2B5EF4-FFF2-40B4-BE49-F238E27FC236}">
                  <a16:creationId xmlns:a16="http://schemas.microsoft.com/office/drawing/2014/main" id="{F2BD4B2B-4985-C746-B328-CFB19726DDA6}"/>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6" name="Freeform 2499">
              <a:extLst>
                <a:ext uri="{FF2B5EF4-FFF2-40B4-BE49-F238E27FC236}">
                  <a16:creationId xmlns:a16="http://schemas.microsoft.com/office/drawing/2014/main" id="{23F1DF92-00B6-67EB-50EF-D92CA3427562}"/>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29" name="TextBox 128">
            <a:extLst>
              <a:ext uri="{FF2B5EF4-FFF2-40B4-BE49-F238E27FC236}">
                <a16:creationId xmlns:a16="http://schemas.microsoft.com/office/drawing/2014/main" id="{EAB83B4C-30C8-2D9D-8467-F1893E5E65EB}"/>
              </a:ext>
            </a:extLst>
          </p:cNvPr>
          <p:cNvSpPr txBox="1"/>
          <p:nvPr/>
        </p:nvSpPr>
        <p:spPr>
          <a:xfrm>
            <a:off x="2352788" y="1531477"/>
            <a:ext cx="605947" cy="16158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Epithelium</a:t>
            </a:r>
          </a:p>
        </p:txBody>
      </p:sp>
      <p:sp>
        <p:nvSpPr>
          <p:cNvPr id="130" name="TextBox 129">
            <a:extLst>
              <a:ext uri="{FF2B5EF4-FFF2-40B4-BE49-F238E27FC236}">
                <a16:creationId xmlns:a16="http://schemas.microsoft.com/office/drawing/2014/main" id="{BEB7D6AB-86FA-06F5-F1AC-FB1B877A87B7}"/>
              </a:ext>
            </a:extLst>
          </p:cNvPr>
          <p:cNvSpPr txBox="1"/>
          <p:nvPr/>
        </p:nvSpPr>
        <p:spPr>
          <a:xfrm>
            <a:off x="3240103" y="1149911"/>
            <a:ext cx="4488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Allergens</a:t>
            </a:r>
          </a:p>
        </p:txBody>
      </p:sp>
      <p:sp>
        <p:nvSpPr>
          <p:cNvPr id="131" name="TextBox 130">
            <a:extLst>
              <a:ext uri="{FF2B5EF4-FFF2-40B4-BE49-F238E27FC236}">
                <a16:creationId xmlns:a16="http://schemas.microsoft.com/office/drawing/2014/main" id="{F8911E8A-B2E7-6EC4-26E6-6270572B4745}"/>
              </a:ext>
            </a:extLst>
          </p:cNvPr>
          <p:cNvSpPr txBox="1"/>
          <p:nvPr/>
        </p:nvSpPr>
        <p:spPr>
          <a:xfrm>
            <a:off x="3879365" y="1149911"/>
            <a:ext cx="46969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Cytokines</a:t>
            </a:r>
          </a:p>
        </p:txBody>
      </p:sp>
      <p:sp>
        <p:nvSpPr>
          <p:cNvPr id="132" name="TextBox 131">
            <a:extLst>
              <a:ext uri="{FF2B5EF4-FFF2-40B4-BE49-F238E27FC236}">
                <a16:creationId xmlns:a16="http://schemas.microsoft.com/office/drawing/2014/main" id="{BE056434-2477-FF93-45C9-0E9BF7B49BBF}"/>
              </a:ext>
            </a:extLst>
          </p:cNvPr>
          <p:cNvSpPr txBox="1"/>
          <p:nvPr/>
        </p:nvSpPr>
        <p:spPr>
          <a:xfrm>
            <a:off x="4545877" y="1149911"/>
            <a:ext cx="2612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Fungi</a:t>
            </a:r>
          </a:p>
        </p:txBody>
      </p:sp>
      <p:sp>
        <p:nvSpPr>
          <p:cNvPr id="133" name="TextBox 132">
            <a:extLst>
              <a:ext uri="{FF2B5EF4-FFF2-40B4-BE49-F238E27FC236}">
                <a16:creationId xmlns:a16="http://schemas.microsoft.com/office/drawing/2014/main" id="{54E0F28F-1789-E27F-CB62-8E81ACF13E56}"/>
              </a:ext>
            </a:extLst>
          </p:cNvPr>
          <p:cNvSpPr txBox="1"/>
          <p:nvPr/>
        </p:nvSpPr>
        <p:spPr>
          <a:xfrm>
            <a:off x="2353065" y="2383753"/>
            <a:ext cx="229235"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34" name="TextBox 133">
            <a:extLst>
              <a:ext uri="{FF2B5EF4-FFF2-40B4-BE49-F238E27FC236}">
                <a16:creationId xmlns:a16="http://schemas.microsoft.com/office/drawing/2014/main" id="{7790D845-C1F4-9DC1-64EA-1531AA47C8D2}"/>
              </a:ext>
            </a:extLst>
          </p:cNvPr>
          <p:cNvSpPr txBox="1"/>
          <p:nvPr/>
        </p:nvSpPr>
        <p:spPr>
          <a:xfrm>
            <a:off x="3259300" y="2219072"/>
            <a:ext cx="190762" cy="23083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p:txBody>
      </p:sp>
      <p:sp>
        <p:nvSpPr>
          <p:cNvPr id="135" name="TextBox 134">
            <a:extLst>
              <a:ext uri="{FF2B5EF4-FFF2-40B4-BE49-F238E27FC236}">
                <a16:creationId xmlns:a16="http://schemas.microsoft.com/office/drawing/2014/main" id="{C10D4BB3-1D43-FACB-0A4B-0FB1430E7E8C}"/>
              </a:ext>
            </a:extLst>
          </p:cNvPr>
          <p:cNvSpPr txBox="1"/>
          <p:nvPr/>
        </p:nvSpPr>
        <p:spPr>
          <a:xfrm>
            <a:off x="2901642" y="2649934"/>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36" name="TextBox 135">
            <a:extLst>
              <a:ext uri="{FF2B5EF4-FFF2-40B4-BE49-F238E27FC236}">
                <a16:creationId xmlns:a16="http://schemas.microsoft.com/office/drawing/2014/main" id="{EEBFABFB-BA05-4348-8093-268782D4279F}"/>
              </a:ext>
            </a:extLst>
          </p:cNvPr>
          <p:cNvSpPr txBox="1"/>
          <p:nvPr/>
        </p:nvSpPr>
        <p:spPr>
          <a:xfrm>
            <a:off x="4490892"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IL-25</a:t>
            </a:r>
          </a:p>
        </p:txBody>
      </p:sp>
      <p:sp>
        <p:nvSpPr>
          <p:cNvPr id="138" name="TextBox 137">
            <a:extLst>
              <a:ext uri="{FF2B5EF4-FFF2-40B4-BE49-F238E27FC236}">
                <a16:creationId xmlns:a16="http://schemas.microsoft.com/office/drawing/2014/main" id="{9B33153D-FAB2-C724-353C-D95F6AE4DF1E}"/>
              </a:ext>
            </a:extLst>
          </p:cNvPr>
          <p:cNvSpPr txBox="1"/>
          <p:nvPr/>
        </p:nvSpPr>
        <p:spPr>
          <a:xfrm>
            <a:off x="4152617" y="2757251"/>
            <a:ext cx="3991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Basophil</a:t>
            </a:r>
          </a:p>
        </p:txBody>
      </p:sp>
      <p:sp>
        <p:nvSpPr>
          <p:cNvPr id="139" name="TextBox 138">
            <a:extLst>
              <a:ext uri="{FF2B5EF4-FFF2-40B4-BE49-F238E27FC236}">
                <a16:creationId xmlns:a16="http://schemas.microsoft.com/office/drawing/2014/main" id="{38440A5D-6BC2-6397-B464-D80409700EA9}"/>
              </a:ext>
            </a:extLst>
          </p:cNvPr>
          <p:cNvSpPr txBox="1"/>
          <p:nvPr/>
        </p:nvSpPr>
        <p:spPr>
          <a:xfrm>
            <a:off x="5272911" y="2697503"/>
            <a:ext cx="61717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Dendritic cell</a:t>
            </a:r>
          </a:p>
        </p:txBody>
      </p:sp>
      <p:sp>
        <p:nvSpPr>
          <p:cNvPr id="140" name="TextBox 139">
            <a:extLst>
              <a:ext uri="{FF2B5EF4-FFF2-40B4-BE49-F238E27FC236}">
                <a16:creationId xmlns:a16="http://schemas.microsoft.com/office/drawing/2014/main" id="{7DB8BA8A-3DDA-AC78-E3A1-9637FF9A6A3C}"/>
              </a:ext>
            </a:extLst>
          </p:cNvPr>
          <p:cNvSpPr txBox="1"/>
          <p:nvPr/>
        </p:nvSpPr>
        <p:spPr>
          <a:xfrm>
            <a:off x="5190770" y="2860070"/>
            <a:ext cx="266103"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Naïve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T cell</a:t>
            </a:r>
          </a:p>
        </p:txBody>
      </p:sp>
      <p:sp>
        <p:nvSpPr>
          <p:cNvPr id="141" name="TextBox 140">
            <a:extLst>
              <a:ext uri="{FF2B5EF4-FFF2-40B4-BE49-F238E27FC236}">
                <a16:creationId xmlns:a16="http://schemas.microsoft.com/office/drawing/2014/main" id="{30976C78-C5B3-597B-F785-BF89AE86373A}"/>
              </a:ext>
            </a:extLst>
          </p:cNvPr>
          <p:cNvSpPr txBox="1"/>
          <p:nvPr/>
        </p:nvSpPr>
        <p:spPr>
          <a:xfrm>
            <a:off x="5834612" y="3987181"/>
            <a:ext cx="53220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Eosinophils</a:t>
            </a:r>
          </a:p>
        </p:txBody>
      </p:sp>
      <p:sp>
        <p:nvSpPr>
          <p:cNvPr id="142" name="TextBox 141">
            <a:extLst>
              <a:ext uri="{FF2B5EF4-FFF2-40B4-BE49-F238E27FC236}">
                <a16:creationId xmlns:a16="http://schemas.microsoft.com/office/drawing/2014/main" id="{88954A83-7C4D-EDAC-A4B6-99A024DD8408}"/>
              </a:ext>
            </a:extLst>
          </p:cNvPr>
          <p:cNvSpPr txBox="1"/>
          <p:nvPr/>
        </p:nvSpPr>
        <p:spPr>
          <a:xfrm>
            <a:off x="3012769" y="4119989"/>
            <a:ext cx="2933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 cells</a:t>
            </a:r>
          </a:p>
        </p:txBody>
      </p:sp>
      <p:sp>
        <p:nvSpPr>
          <p:cNvPr id="144" name="TextBox 143">
            <a:extLst>
              <a:ext uri="{FF2B5EF4-FFF2-40B4-BE49-F238E27FC236}">
                <a16:creationId xmlns:a16="http://schemas.microsoft.com/office/drawing/2014/main" id="{400AEB78-494A-0D9D-15B1-CDCAF7AB7CCD}"/>
              </a:ext>
            </a:extLst>
          </p:cNvPr>
          <p:cNvSpPr txBox="1"/>
          <p:nvPr/>
        </p:nvSpPr>
        <p:spPr>
          <a:xfrm>
            <a:off x="3127071" y="3665954"/>
            <a:ext cx="1394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IgE</a:t>
            </a:r>
          </a:p>
        </p:txBody>
      </p:sp>
      <p:sp>
        <p:nvSpPr>
          <p:cNvPr id="145" name="TextBox 144">
            <a:extLst>
              <a:ext uri="{FF2B5EF4-FFF2-40B4-BE49-F238E27FC236}">
                <a16:creationId xmlns:a16="http://schemas.microsoft.com/office/drawing/2014/main" id="{D668B483-3C03-FD1C-ABC6-008C1CFFCAD2}"/>
              </a:ext>
            </a:extLst>
          </p:cNvPr>
          <p:cNvSpPr txBox="1"/>
          <p:nvPr/>
        </p:nvSpPr>
        <p:spPr>
          <a:xfrm>
            <a:off x="2307905" y="3291297"/>
            <a:ext cx="62197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Histamine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Leukotrienes</a:t>
            </a:r>
          </a:p>
        </p:txBody>
      </p:sp>
      <p:sp>
        <p:nvSpPr>
          <p:cNvPr id="146" name="TextBox 145">
            <a:extLst>
              <a:ext uri="{FF2B5EF4-FFF2-40B4-BE49-F238E27FC236}">
                <a16:creationId xmlns:a16="http://schemas.microsoft.com/office/drawing/2014/main" id="{36B84444-7D81-89DB-DD9D-B004991F0472}"/>
              </a:ext>
            </a:extLst>
          </p:cNvPr>
          <p:cNvSpPr txBox="1"/>
          <p:nvPr/>
        </p:nvSpPr>
        <p:spPr>
          <a:xfrm>
            <a:off x="3820740" y="3094390"/>
            <a:ext cx="184350" cy="11541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p:txBody>
      </p:sp>
      <p:sp>
        <p:nvSpPr>
          <p:cNvPr id="147" name="TextBox 146">
            <a:extLst>
              <a:ext uri="{FF2B5EF4-FFF2-40B4-BE49-F238E27FC236}">
                <a16:creationId xmlns:a16="http://schemas.microsoft.com/office/drawing/2014/main" id="{E9A3007D-A74B-0A0F-F1B5-EF3571A88B08}"/>
              </a:ext>
            </a:extLst>
          </p:cNvPr>
          <p:cNvSpPr txBox="1"/>
          <p:nvPr/>
        </p:nvSpPr>
        <p:spPr>
          <a:xfrm rot="19568916">
            <a:off x="4148277" y="3800744"/>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8" name="TextBox 147">
            <a:extLst>
              <a:ext uri="{FF2B5EF4-FFF2-40B4-BE49-F238E27FC236}">
                <a16:creationId xmlns:a16="http://schemas.microsoft.com/office/drawing/2014/main" id="{04B7C501-9AFC-4C91-85A5-B2932AEBE345}"/>
              </a:ext>
            </a:extLst>
          </p:cNvPr>
          <p:cNvSpPr txBox="1"/>
          <p:nvPr/>
        </p:nvSpPr>
        <p:spPr>
          <a:xfrm rot="18326695">
            <a:off x="3739837" y="3393029"/>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9" name="TextBox 148">
            <a:extLst>
              <a:ext uri="{FF2B5EF4-FFF2-40B4-BE49-F238E27FC236}">
                <a16:creationId xmlns:a16="http://schemas.microsoft.com/office/drawing/2014/main" id="{D911F860-5691-B0CE-BB72-EF0646E6BF7A}"/>
              </a:ext>
            </a:extLst>
          </p:cNvPr>
          <p:cNvSpPr txBox="1"/>
          <p:nvPr/>
        </p:nvSpPr>
        <p:spPr>
          <a:xfrm>
            <a:off x="4397698" y="4118600"/>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endParaRPr kumimoji="0" lang="en-US" sz="8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endParaRPr>
          </a:p>
        </p:txBody>
      </p:sp>
      <p:sp>
        <p:nvSpPr>
          <p:cNvPr id="150" name="TextBox 149">
            <a:extLst>
              <a:ext uri="{FF2B5EF4-FFF2-40B4-BE49-F238E27FC236}">
                <a16:creationId xmlns:a16="http://schemas.microsoft.com/office/drawing/2014/main" id="{75ED537C-0097-A31E-F5C6-58DF3218A922}"/>
              </a:ext>
            </a:extLst>
          </p:cNvPr>
          <p:cNvSpPr txBox="1"/>
          <p:nvPr/>
        </p:nvSpPr>
        <p:spPr>
          <a:xfrm>
            <a:off x="4643458" y="3318538"/>
            <a:ext cx="20518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cells</a:t>
            </a:r>
          </a:p>
        </p:txBody>
      </p:sp>
      <p:sp>
        <p:nvSpPr>
          <p:cNvPr id="151" name="TextBox 150">
            <a:extLst>
              <a:ext uri="{FF2B5EF4-FFF2-40B4-BE49-F238E27FC236}">
                <a16:creationId xmlns:a16="http://schemas.microsoft.com/office/drawing/2014/main" id="{C358ACB1-1AB8-F32B-31A5-A6FB3093AF58}"/>
              </a:ext>
            </a:extLst>
          </p:cNvPr>
          <p:cNvSpPr txBox="1"/>
          <p:nvPr/>
        </p:nvSpPr>
        <p:spPr>
          <a:xfrm rot="2099857">
            <a:off x="5445883" y="350753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IL-5</a:t>
            </a:r>
          </a:p>
        </p:txBody>
      </p:sp>
      <p:sp>
        <p:nvSpPr>
          <p:cNvPr id="152" name="TextBox 151">
            <a:extLst>
              <a:ext uri="{FF2B5EF4-FFF2-40B4-BE49-F238E27FC236}">
                <a16:creationId xmlns:a16="http://schemas.microsoft.com/office/drawing/2014/main" id="{1A362EFF-D3B6-12DF-8318-650FB26E4275}"/>
              </a:ext>
            </a:extLst>
          </p:cNvPr>
          <p:cNvSpPr txBox="1"/>
          <p:nvPr/>
        </p:nvSpPr>
        <p:spPr>
          <a:xfrm rot="19585287">
            <a:off x="5592192" y="297338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3" name="TextBox 152">
            <a:extLst>
              <a:ext uri="{FF2B5EF4-FFF2-40B4-BE49-F238E27FC236}">
                <a16:creationId xmlns:a16="http://schemas.microsoft.com/office/drawing/2014/main" id="{00A62D6E-50F3-4034-29B6-F124818F3202}"/>
              </a:ext>
            </a:extLst>
          </p:cNvPr>
          <p:cNvSpPr txBox="1"/>
          <p:nvPr/>
        </p:nvSpPr>
        <p:spPr>
          <a:xfrm rot="1721568">
            <a:off x="5229446" y="4266257"/>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4" name="TextBox 153">
            <a:extLst>
              <a:ext uri="{FF2B5EF4-FFF2-40B4-BE49-F238E27FC236}">
                <a16:creationId xmlns:a16="http://schemas.microsoft.com/office/drawing/2014/main" id="{C2FE5A82-7E21-C1CF-D87E-BA92CC3F01BB}"/>
              </a:ext>
            </a:extLst>
          </p:cNvPr>
          <p:cNvSpPr txBox="1"/>
          <p:nvPr/>
        </p:nvSpPr>
        <p:spPr>
          <a:xfrm rot="19476609">
            <a:off x="6618670" y="350980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IL-5</a:t>
            </a:r>
          </a:p>
        </p:txBody>
      </p:sp>
      <p:sp>
        <p:nvSpPr>
          <p:cNvPr id="155" name="TextBox 154">
            <a:extLst>
              <a:ext uri="{FF2B5EF4-FFF2-40B4-BE49-F238E27FC236}">
                <a16:creationId xmlns:a16="http://schemas.microsoft.com/office/drawing/2014/main" id="{9643C610-F222-F945-67C7-EADE65930604}"/>
              </a:ext>
            </a:extLst>
          </p:cNvPr>
          <p:cNvSpPr txBox="1"/>
          <p:nvPr/>
        </p:nvSpPr>
        <p:spPr>
          <a:xfrm rot="2077529">
            <a:off x="6376152" y="2953478"/>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6" name="TextBox 155">
            <a:extLst>
              <a:ext uri="{FF2B5EF4-FFF2-40B4-BE49-F238E27FC236}">
                <a16:creationId xmlns:a16="http://schemas.microsoft.com/office/drawing/2014/main" id="{6DF598F2-CC1F-BC51-7053-039BE078BC62}"/>
              </a:ext>
            </a:extLst>
          </p:cNvPr>
          <p:cNvSpPr txBox="1"/>
          <p:nvPr/>
        </p:nvSpPr>
        <p:spPr>
          <a:xfrm rot="19935994">
            <a:off x="6695353" y="426686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7" name="TextBox 156">
            <a:extLst>
              <a:ext uri="{FF2B5EF4-FFF2-40B4-BE49-F238E27FC236}">
                <a16:creationId xmlns:a16="http://schemas.microsoft.com/office/drawing/2014/main" id="{AD7521A3-C761-7FED-D22F-9CE5BEDBBDDB}"/>
              </a:ext>
            </a:extLst>
          </p:cNvPr>
          <p:cNvSpPr txBox="1"/>
          <p:nvPr/>
        </p:nvSpPr>
        <p:spPr>
          <a:xfrm>
            <a:off x="7047204" y="305939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158" name="TextBox 157">
            <a:extLst>
              <a:ext uri="{FF2B5EF4-FFF2-40B4-BE49-F238E27FC236}">
                <a16:creationId xmlns:a16="http://schemas.microsoft.com/office/drawing/2014/main" id="{DBEC77BB-542C-C107-044B-2E94568786ED}"/>
              </a:ext>
            </a:extLst>
          </p:cNvPr>
          <p:cNvSpPr txBox="1"/>
          <p:nvPr/>
        </p:nvSpPr>
        <p:spPr>
          <a:xfrm>
            <a:off x="6752640"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IL-25</a:t>
            </a:r>
          </a:p>
        </p:txBody>
      </p:sp>
      <p:sp>
        <p:nvSpPr>
          <p:cNvPr id="159" name="TextBox 158">
            <a:extLst>
              <a:ext uri="{FF2B5EF4-FFF2-40B4-BE49-F238E27FC236}">
                <a16:creationId xmlns:a16="http://schemas.microsoft.com/office/drawing/2014/main" id="{2C13EB76-B508-31A9-5A26-22E5C303711C}"/>
              </a:ext>
            </a:extLst>
          </p:cNvPr>
          <p:cNvSpPr txBox="1"/>
          <p:nvPr/>
        </p:nvSpPr>
        <p:spPr>
          <a:xfrm>
            <a:off x="8274547" y="2256850"/>
            <a:ext cx="321169" cy="226591"/>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35FAC">
                    <a:lumMod val="75000"/>
                  </a:srgbClr>
                </a:solidFill>
                <a:effectLst/>
                <a:uLnTx/>
                <a:uFillTx/>
                <a:latin typeface="Calibri"/>
                <a:ea typeface="+mn-ea"/>
                <a:cs typeface="Calibri"/>
              </a:rPr>
              <a:t>TSLP</a:t>
            </a:r>
          </a:p>
        </p:txBody>
      </p:sp>
      <p:sp>
        <p:nvSpPr>
          <p:cNvPr id="161" name="TextBox 160">
            <a:extLst>
              <a:ext uri="{FF2B5EF4-FFF2-40B4-BE49-F238E27FC236}">
                <a16:creationId xmlns:a16="http://schemas.microsoft.com/office/drawing/2014/main" id="{86A5E76A-7E60-8958-6A1D-C9ED5201C4EB}"/>
              </a:ext>
            </a:extLst>
          </p:cNvPr>
          <p:cNvSpPr txBox="1"/>
          <p:nvPr/>
        </p:nvSpPr>
        <p:spPr>
          <a:xfrm>
            <a:off x="7048944" y="4260513"/>
            <a:ext cx="724572"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Smooth muscle</a:t>
            </a:r>
          </a:p>
        </p:txBody>
      </p:sp>
      <p:sp>
        <p:nvSpPr>
          <p:cNvPr id="164" name="TextBox 163">
            <a:extLst>
              <a:ext uri="{FF2B5EF4-FFF2-40B4-BE49-F238E27FC236}">
                <a16:creationId xmlns:a16="http://schemas.microsoft.com/office/drawing/2014/main" id="{854BBB09-2639-DC71-3C1B-DB92A42AAF15}"/>
              </a:ext>
            </a:extLst>
          </p:cNvPr>
          <p:cNvSpPr txBox="1"/>
          <p:nvPr/>
        </p:nvSpPr>
        <p:spPr>
          <a:xfrm>
            <a:off x="9610310" y="4129627"/>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IL-6</a:t>
            </a:r>
          </a:p>
        </p:txBody>
      </p:sp>
      <p:sp>
        <p:nvSpPr>
          <p:cNvPr id="165" name="TextBox 164">
            <a:extLst>
              <a:ext uri="{FF2B5EF4-FFF2-40B4-BE49-F238E27FC236}">
                <a16:creationId xmlns:a16="http://schemas.microsoft.com/office/drawing/2014/main" id="{3CBED91A-B912-93F3-BA79-F08D54B3390D}"/>
              </a:ext>
            </a:extLst>
          </p:cNvPr>
          <p:cNvSpPr txBox="1"/>
          <p:nvPr/>
        </p:nvSpPr>
        <p:spPr>
          <a:xfrm>
            <a:off x="9267706" y="3337769"/>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Fibroblast</a:t>
            </a:r>
          </a:p>
        </p:txBody>
      </p:sp>
      <p:sp>
        <p:nvSpPr>
          <p:cNvPr id="166" name="TextBox 165">
            <a:extLst>
              <a:ext uri="{FF2B5EF4-FFF2-40B4-BE49-F238E27FC236}">
                <a16:creationId xmlns:a16="http://schemas.microsoft.com/office/drawing/2014/main" id="{FB1E327C-0197-FA35-937D-3CA4D101C7D1}"/>
              </a:ext>
            </a:extLst>
          </p:cNvPr>
          <p:cNvSpPr txBox="1"/>
          <p:nvPr/>
        </p:nvSpPr>
        <p:spPr>
          <a:xfrm>
            <a:off x="9093828" y="2542446"/>
            <a:ext cx="4039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Collagen</a:t>
            </a:r>
          </a:p>
        </p:txBody>
      </p:sp>
      <p:sp>
        <p:nvSpPr>
          <p:cNvPr id="168" name="TextBox 167">
            <a:extLst>
              <a:ext uri="{FF2B5EF4-FFF2-40B4-BE49-F238E27FC236}">
                <a16:creationId xmlns:a16="http://schemas.microsoft.com/office/drawing/2014/main" id="{2C4BCB92-4A53-CBFB-F841-B70F998EA530}"/>
              </a:ext>
            </a:extLst>
          </p:cNvPr>
          <p:cNvSpPr txBox="1"/>
          <p:nvPr/>
        </p:nvSpPr>
        <p:spPr>
          <a:xfrm>
            <a:off x="7945735" y="3407020"/>
            <a:ext cx="248471" cy="15389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grpSp>
        <p:nvGrpSpPr>
          <p:cNvPr id="169" name="Graphic 2442">
            <a:extLst>
              <a:ext uri="{FF2B5EF4-FFF2-40B4-BE49-F238E27FC236}">
                <a16:creationId xmlns:a16="http://schemas.microsoft.com/office/drawing/2014/main" id="{64BA3ED3-9446-0537-C3E7-C1D0E7C62347}"/>
              </a:ext>
            </a:extLst>
          </p:cNvPr>
          <p:cNvGrpSpPr/>
          <p:nvPr/>
        </p:nvGrpSpPr>
        <p:grpSpPr>
          <a:xfrm rot="401577">
            <a:off x="3880668" y="3315678"/>
            <a:ext cx="257941" cy="478206"/>
            <a:chOff x="7388833" y="5476246"/>
            <a:chExt cx="373677" cy="630032"/>
          </a:xfrm>
          <a:solidFill>
            <a:srgbClr val="A21383"/>
          </a:solidFill>
        </p:grpSpPr>
        <p:sp>
          <p:nvSpPr>
            <p:cNvPr id="2493" name="Freeform 2445">
              <a:extLst>
                <a:ext uri="{FF2B5EF4-FFF2-40B4-BE49-F238E27FC236}">
                  <a16:creationId xmlns:a16="http://schemas.microsoft.com/office/drawing/2014/main" id="{DAD6A2E2-FEFF-BA1C-FC71-342A11688F75}"/>
                </a:ext>
              </a:extLst>
            </p:cNvPr>
            <p:cNvSpPr/>
            <p:nvPr/>
          </p:nvSpPr>
          <p:spPr>
            <a:xfrm>
              <a:off x="7411227" y="5476246"/>
              <a:ext cx="351283" cy="592220"/>
            </a:xfrm>
            <a:custGeom>
              <a:avLst/>
              <a:gdLst>
                <a:gd name="connsiteX0" fmla="*/ 351285 w 351284"/>
                <a:gd name="connsiteY0" fmla="*/ 0 h 592224"/>
                <a:gd name="connsiteX1" fmla="*/ 0 w 351284"/>
                <a:gd name="connsiteY1" fmla="*/ 592224 h 592224"/>
              </a:gdLst>
              <a:ahLst/>
              <a:cxnLst>
                <a:cxn ang="0">
                  <a:pos x="connsiteX0" y="connsiteY0"/>
                </a:cxn>
                <a:cxn ang="0">
                  <a:pos x="connsiteX1" y="connsiteY1"/>
                </a:cxn>
              </a:cxnLst>
              <a:rect l="l" t="t" r="r" b="b"/>
              <a:pathLst>
                <a:path w="351284" h="592224">
                  <a:moveTo>
                    <a:pt x="351285" y="0"/>
                  </a:moveTo>
                  <a:lnTo>
                    <a:pt x="0" y="592224"/>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4" name="Freeform 2446">
              <a:extLst>
                <a:ext uri="{FF2B5EF4-FFF2-40B4-BE49-F238E27FC236}">
                  <a16:creationId xmlns:a16="http://schemas.microsoft.com/office/drawing/2014/main" id="{87CC8198-2681-1490-8319-61BC2973F085}"/>
                </a:ext>
              </a:extLst>
            </p:cNvPr>
            <p:cNvSpPr/>
            <p:nvPr/>
          </p:nvSpPr>
          <p:spPr>
            <a:xfrm>
              <a:off x="7388833" y="6045244"/>
              <a:ext cx="53261" cy="61034"/>
            </a:xfrm>
            <a:custGeom>
              <a:avLst/>
              <a:gdLst>
                <a:gd name="connsiteX0" fmla="*/ 735 w 53261"/>
                <a:gd name="connsiteY0" fmla="*/ 0 h 61034"/>
                <a:gd name="connsiteX1" fmla="*/ 0 w 53261"/>
                <a:gd name="connsiteY1" fmla="*/ 61034 h 61034"/>
                <a:gd name="connsiteX2" fmla="*/ 53262 w 53261"/>
                <a:gd name="connsiteY2" fmla="*/ 31160 h 61034"/>
                <a:gd name="connsiteX3" fmla="*/ 735 w 53261"/>
                <a:gd name="connsiteY3" fmla="*/ 0 h 61034"/>
              </a:gdLst>
              <a:ahLst/>
              <a:cxnLst>
                <a:cxn ang="0">
                  <a:pos x="connsiteX0" y="connsiteY0"/>
                </a:cxn>
                <a:cxn ang="0">
                  <a:pos x="connsiteX1" y="connsiteY1"/>
                </a:cxn>
                <a:cxn ang="0">
                  <a:pos x="connsiteX2" y="connsiteY2"/>
                </a:cxn>
                <a:cxn ang="0">
                  <a:pos x="connsiteX3" y="connsiteY3"/>
                </a:cxn>
              </a:cxnLst>
              <a:rect l="l" t="t" r="r" b="b"/>
              <a:pathLst>
                <a:path w="53261" h="61034">
                  <a:moveTo>
                    <a:pt x="735" y="0"/>
                  </a:moveTo>
                  <a:lnTo>
                    <a:pt x="0" y="61034"/>
                  </a:lnTo>
                  <a:lnTo>
                    <a:pt x="53262" y="31160"/>
                  </a:lnTo>
                  <a:lnTo>
                    <a:pt x="735"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0" name="Group 169">
            <a:extLst>
              <a:ext uri="{FF2B5EF4-FFF2-40B4-BE49-F238E27FC236}">
                <a16:creationId xmlns:a16="http://schemas.microsoft.com/office/drawing/2014/main" id="{CEB2A609-E194-E0FF-B2A5-1092FD8353A7}"/>
              </a:ext>
            </a:extLst>
          </p:cNvPr>
          <p:cNvGrpSpPr/>
          <p:nvPr/>
        </p:nvGrpSpPr>
        <p:grpSpPr>
          <a:xfrm>
            <a:off x="3958667" y="3665104"/>
            <a:ext cx="880704" cy="577321"/>
            <a:chOff x="3869982" y="3713634"/>
            <a:chExt cx="880686" cy="577309"/>
          </a:xfrm>
        </p:grpSpPr>
        <p:sp>
          <p:nvSpPr>
            <p:cNvPr id="2490" name="Freeform 2448">
              <a:extLst>
                <a:ext uri="{FF2B5EF4-FFF2-40B4-BE49-F238E27FC236}">
                  <a16:creationId xmlns:a16="http://schemas.microsoft.com/office/drawing/2014/main" id="{7D135CD5-3A11-85C7-A8B2-7D2B09D8B463}"/>
                </a:ext>
              </a:extLst>
            </p:cNvPr>
            <p:cNvSpPr/>
            <p:nvPr/>
          </p:nvSpPr>
          <p:spPr>
            <a:xfrm>
              <a:off x="3906774" y="3713634"/>
              <a:ext cx="843894" cy="553210"/>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1" name="Freeform 2449">
              <a:extLst>
                <a:ext uri="{FF2B5EF4-FFF2-40B4-BE49-F238E27FC236}">
                  <a16:creationId xmlns:a16="http://schemas.microsoft.com/office/drawing/2014/main" id="{63BF1CFA-C4F7-7460-E921-0CE7B7F11F4D}"/>
                </a:ext>
              </a:extLst>
            </p:cNvPr>
            <p:cNvSpPr/>
            <p:nvPr/>
          </p:nvSpPr>
          <p:spPr>
            <a:xfrm>
              <a:off x="3869982" y="4236370"/>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1" name="Graphic 2442">
            <a:extLst>
              <a:ext uri="{FF2B5EF4-FFF2-40B4-BE49-F238E27FC236}">
                <a16:creationId xmlns:a16="http://schemas.microsoft.com/office/drawing/2014/main" id="{B9BE2857-561E-9417-4A5D-13E54C5AB7E1}"/>
              </a:ext>
            </a:extLst>
          </p:cNvPr>
          <p:cNvGrpSpPr/>
          <p:nvPr/>
        </p:nvGrpSpPr>
        <p:grpSpPr>
          <a:xfrm>
            <a:off x="4325109" y="4042216"/>
            <a:ext cx="61137" cy="392465"/>
            <a:chOff x="7893108" y="6127558"/>
            <a:chExt cx="61036" cy="391820"/>
          </a:xfrm>
          <a:solidFill>
            <a:srgbClr val="A21383"/>
          </a:solidFill>
        </p:grpSpPr>
        <p:sp>
          <p:nvSpPr>
            <p:cNvPr id="2487" name="Freeform 2451">
              <a:extLst>
                <a:ext uri="{FF2B5EF4-FFF2-40B4-BE49-F238E27FC236}">
                  <a16:creationId xmlns:a16="http://schemas.microsoft.com/office/drawing/2014/main" id="{9A9911A8-5604-1521-F3A7-79F1D8D6271F}"/>
                </a:ext>
              </a:extLst>
            </p:cNvPr>
            <p:cNvSpPr/>
            <p:nvPr/>
          </p:nvSpPr>
          <p:spPr>
            <a:xfrm>
              <a:off x="7923553" y="6127558"/>
              <a:ext cx="6122" cy="347904"/>
            </a:xfrm>
            <a:custGeom>
              <a:avLst/>
              <a:gdLst>
                <a:gd name="connsiteX0" fmla="*/ 0 w 6122"/>
                <a:gd name="connsiteY0" fmla="*/ 0 h 347902"/>
                <a:gd name="connsiteX1" fmla="*/ 0 w 6122"/>
                <a:gd name="connsiteY1" fmla="*/ 347903 h 347902"/>
              </a:gdLst>
              <a:ahLst/>
              <a:cxnLst>
                <a:cxn ang="0">
                  <a:pos x="connsiteX0" y="connsiteY0"/>
                </a:cxn>
                <a:cxn ang="0">
                  <a:pos x="connsiteX1" y="connsiteY1"/>
                </a:cxn>
              </a:cxnLst>
              <a:rect l="l" t="t" r="r" b="b"/>
              <a:pathLst>
                <a:path w="6122" h="347902">
                  <a:moveTo>
                    <a:pt x="0" y="0"/>
                  </a:moveTo>
                  <a:lnTo>
                    <a:pt x="0" y="347903"/>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8" name="Freeform 2452">
              <a:extLst>
                <a:ext uri="{FF2B5EF4-FFF2-40B4-BE49-F238E27FC236}">
                  <a16:creationId xmlns:a16="http://schemas.microsoft.com/office/drawing/2014/main" id="{3E209F00-BF18-9F13-FE23-0A75B103D310}"/>
                </a:ext>
              </a:extLst>
            </p:cNvPr>
            <p:cNvSpPr/>
            <p:nvPr/>
          </p:nvSpPr>
          <p:spPr>
            <a:xfrm>
              <a:off x="7893108" y="6466486"/>
              <a:ext cx="61036" cy="52892"/>
            </a:xfrm>
            <a:custGeom>
              <a:avLst/>
              <a:gdLst>
                <a:gd name="connsiteX0" fmla="*/ 0 w 61036"/>
                <a:gd name="connsiteY0" fmla="*/ 0 h 52892"/>
                <a:gd name="connsiteX1" fmla="*/ 30488 w 61036"/>
                <a:gd name="connsiteY1" fmla="*/ 52892 h 52892"/>
                <a:gd name="connsiteX2" fmla="*/ 61037 w 61036"/>
                <a:gd name="connsiteY2" fmla="*/ 0 h 52892"/>
                <a:gd name="connsiteX3" fmla="*/ 0 w 61036"/>
                <a:gd name="connsiteY3" fmla="*/ 0 h 52892"/>
              </a:gdLst>
              <a:ahLst/>
              <a:cxnLst>
                <a:cxn ang="0">
                  <a:pos x="connsiteX0" y="connsiteY0"/>
                </a:cxn>
                <a:cxn ang="0">
                  <a:pos x="connsiteX1" y="connsiteY1"/>
                </a:cxn>
                <a:cxn ang="0">
                  <a:pos x="connsiteX2" y="connsiteY2"/>
                </a:cxn>
                <a:cxn ang="0">
                  <a:pos x="connsiteX3" y="connsiteY3"/>
                </a:cxn>
              </a:cxnLst>
              <a:rect l="l" t="t" r="r" b="b"/>
              <a:pathLst>
                <a:path w="61036" h="52892">
                  <a:moveTo>
                    <a:pt x="0" y="0"/>
                  </a:moveTo>
                  <a:lnTo>
                    <a:pt x="30488" y="52892"/>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72" name="Freeform 2453">
            <a:extLst>
              <a:ext uri="{FF2B5EF4-FFF2-40B4-BE49-F238E27FC236}">
                <a16:creationId xmlns:a16="http://schemas.microsoft.com/office/drawing/2014/main" id="{BD4BE16C-A1B5-4173-0B0E-6B30DACCFEAA}"/>
              </a:ext>
            </a:extLst>
          </p:cNvPr>
          <p:cNvSpPr/>
          <p:nvPr/>
        </p:nvSpPr>
        <p:spPr>
          <a:xfrm>
            <a:off x="4355605" y="3312947"/>
            <a:ext cx="6132" cy="364972"/>
          </a:xfrm>
          <a:custGeom>
            <a:avLst/>
            <a:gdLst>
              <a:gd name="connsiteX0" fmla="*/ 0 w 6122"/>
              <a:gd name="connsiteY0" fmla="*/ 0 h 364370"/>
              <a:gd name="connsiteX1" fmla="*/ 0 w 6122"/>
              <a:gd name="connsiteY1" fmla="*/ 364370 h 364370"/>
            </a:gdLst>
            <a:ahLst/>
            <a:cxnLst>
              <a:cxn ang="0">
                <a:pos x="connsiteX0" y="connsiteY0"/>
              </a:cxn>
              <a:cxn ang="0">
                <a:pos x="connsiteX1" y="connsiteY1"/>
              </a:cxn>
            </a:cxnLst>
            <a:rect l="l" t="t" r="r" b="b"/>
            <a:pathLst>
              <a:path w="6122" h="364370">
                <a:moveTo>
                  <a:pt x="0" y="0"/>
                </a:moveTo>
                <a:lnTo>
                  <a:pt x="0" y="36437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nvGrpSpPr>
          <p:cNvPr id="173" name="Graphic 2442">
            <a:extLst>
              <a:ext uri="{FF2B5EF4-FFF2-40B4-BE49-F238E27FC236}">
                <a16:creationId xmlns:a16="http://schemas.microsoft.com/office/drawing/2014/main" id="{B1AABD42-D4D2-C91E-DE13-10E9969BF9B7}"/>
              </a:ext>
            </a:extLst>
          </p:cNvPr>
          <p:cNvGrpSpPr/>
          <p:nvPr/>
        </p:nvGrpSpPr>
        <p:grpSpPr>
          <a:xfrm>
            <a:off x="5344098" y="3549028"/>
            <a:ext cx="307834" cy="204233"/>
            <a:chOff x="8910534" y="5635163"/>
            <a:chExt cx="307329" cy="203897"/>
          </a:xfrm>
          <a:solidFill>
            <a:srgbClr val="A21383"/>
          </a:solidFill>
        </p:grpSpPr>
        <p:sp>
          <p:nvSpPr>
            <p:cNvPr id="2485" name="Freeform 2461">
              <a:extLst>
                <a:ext uri="{FF2B5EF4-FFF2-40B4-BE49-F238E27FC236}">
                  <a16:creationId xmlns:a16="http://schemas.microsoft.com/office/drawing/2014/main" id="{FCE7EE6F-FAEA-4494-A727-790C07A2D30E}"/>
                </a:ext>
              </a:extLst>
            </p:cNvPr>
            <p:cNvSpPr/>
            <p:nvPr/>
          </p:nvSpPr>
          <p:spPr>
            <a:xfrm>
              <a:off x="8910534" y="5635163"/>
              <a:ext cx="270781" cy="179614"/>
            </a:xfrm>
            <a:custGeom>
              <a:avLst/>
              <a:gdLst>
                <a:gd name="connsiteX0" fmla="*/ 270779 w 270779"/>
                <a:gd name="connsiteY0" fmla="*/ 179614 h 179613"/>
                <a:gd name="connsiteX1" fmla="*/ 0 w 270779"/>
                <a:gd name="connsiteY1" fmla="*/ 0 h 179613"/>
              </a:gdLst>
              <a:ahLst/>
              <a:cxnLst>
                <a:cxn ang="0">
                  <a:pos x="connsiteX0" y="connsiteY0"/>
                </a:cxn>
                <a:cxn ang="0">
                  <a:pos x="connsiteX1" y="connsiteY1"/>
                </a:cxn>
              </a:cxnLst>
              <a:rect l="l" t="t" r="r" b="b"/>
              <a:pathLst>
                <a:path w="270779" h="179613">
                  <a:moveTo>
                    <a:pt x="270779" y="179614"/>
                  </a:moveTo>
                  <a:lnTo>
                    <a:pt x="0"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6" name="Freeform 2462">
              <a:extLst>
                <a:ext uri="{FF2B5EF4-FFF2-40B4-BE49-F238E27FC236}">
                  <a16:creationId xmlns:a16="http://schemas.microsoft.com/office/drawing/2014/main" id="{0202CBB5-53AB-4669-8BB1-0B1EDF8652C0}"/>
                </a:ext>
              </a:extLst>
            </p:cNvPr>
            <p:cNvSpPr/>
            <p:nvPr/>
          </p:nvSpPr>
          <p:spPr>
            <a:xfrm>
              <a:off x="9156949" y="5784393"/>
              <a:ext cx="60914" cy="54667"/>
            </a:xfrm>
            <a:custGeom>
              <a:avLst/>
              <a:gdLst>
                <a:gd name="connsiteX0" fmla="*/ 33733 w 60914"/>
                <a:gd name="connsiteY0" fmla="*/ 0 h 54667"/>
                <a:gd name="connsiteX1" fmla="*/ 60915 w 60914"/>
                <a:gd name="connsiteY1" fmla="*/ 54668 h 54667"/>
                <a:gd name="connsiteX2" fmla="*/ 0 w 60914"/>
                <a:gd name="connsiteY2" fmla="*/ 50872 h 54667"/>
                <a:gd name="connsiteX3" fmla="*/ 33733 w 60914"/>
                <a:gd name="connsiteY3" fmla="*/ 0 h 54667"/>
              </a:gdLst>
              <a:ahLst/>
              <a:cxnLst>
                <a:cxn ang="0">
                  <a:pos x="connsiteX0" y="connsiteY0"/>
                </a:cxn>
                <a:cxn ang="0">
                  <a:pos x="connsiteX1" y="connsiteY1"/>
                </a:cxn>
                <a:cxn ang="0">
                  <a:pos x="connsiteX2" y="connsiteY2"/>
                </a:cxn>
                <a:cxn ang="0">
                  <a:pos x="connsiteX3" y="connsiteY3"/>
                </a:cxn>
              </a:cxnLst>
              <a:rect l="l" t="t" r="r" b="b"/>
              <a:pathLst>
                <a:path w="60914" h="54667">
                  <a:moveTo>
                    <a:pt x="33733" y="0"/>
                  </a:moveTo>
                  <a:lnTo>
                    <a:pt x="60915" y="54668"/>
                  </a:lnTo>
                  <a:lnTo>
                    <a:pt x="0" y="50872"/>
                  </a:lnTo>
                  <a:lnTo>
                    <a:pt x="33733"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4" name="Graphic 2442">
            <a:extLst>
              <a:ext uri="{FF2B5EF4-FFF2-40B4-BE49-F238E27FC236}">
                <a16:creationId xmlns:a16="http://schemas.microsoft.com/office/drawing/2014/main" id="{733A77EC-BE23-6CCA-5F97-F28FA344784C}"/>
              </a:ext>
            </a:extLst>
          </p:cNvPr>
          <p:cNvGrpSpPr/>
          <p:nvPr/>
        </p:nvGrpSpPr>
        <p:grpSpPr>
          <a:xfrm>
            <a:off x="5066742" y="3139242"/>
            <a:ext cx="88671" cy="165411"/>
            <a:chOff x="8633512" y="5226050"/>
            <a:chExt cx="88524" cy="165139"/>
          </a:xfrm>
          <a:solidFill>
            <a:srgbClr val="A21383"/>
          </a:solidFill>
        </p:grpSpPr>
        <p:sp>
          <p:nvSpPr>
            <p:cNvPr id="2483" name="Freeform 2464">
              <a:extLst>
                <a:ext uri="{FF2B5EF4-FFF2-40B4-BE49-F238E27FC236}">
                  <a16:creationId xmlns:a16="http://schemas.microsoft.com/office/drawing/2014/main" id="{0E9C77F4-E566-9E35-FEF5-7C5CBDD503E1}"/>
                </a:ext>
              </a:extLst>
            </p:cNvPr>
            <p:cNvSpPr/>
            <p:nvPr/>
          </p:nvSpPr>
          <p:spPr>
            <a:xfrm>
              <a:off x="8677725" y="5226050"/>
              <a:ext cx="6122" cy="126844"/>
            </a:xfrm>
            <a:custGeom>
              <a:avLst/>
              <a:gdLst>
                <a:gd name="connsiteX0" fmla="*/ 0 w 6122"/>
                <a:gd name="connsiteY0" fmla="*/ 126844 h 126843"/>
                <a:gd name="connsiteX1" fmla="*/ 0 w 6122"/>
                <a:gd name="connsiteY1" fmla="*/ 0 h 126843"/>
              </a:gdLst>
              <a:ahLst/>
              <a:cxnLst>
                <a:cxn ang="0">
                  <a:pos x="connsiteX0" y="connsiteY0"/>
                </a:cxn>
                <a:cxn ang="0">
                  <a:pos x="connsiteX1" y="connsiteY1"/>
                </a:cxn>
              </a:cxnLst>
              <a:rect l="l" t="t" r="r" b="b"/>
              <a:pathLst>
                <a:path w="6122" h="126843">
                  <a:moveTo>
                    <a:pt x="0" y="126844"/>
                  </a:moveTo>
                  <a:lnTo>
                    <a:pt x="0" y="0"/>
                  </a:lnTo>
                </a:path>
              </a:pathLst>
            </a:custGeom>
            <a:ln w="444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4" name="Freeform 2465">
              <a:extLst>
                <a:ext uri="{FF2B5EF4-FFF2-40B4-BE49-F238E27FC236}">
                  <a16:creationId xmlns:a16="http://schemas.microsoft.com/office/drawing/2014/main" id="{6FDD8C30-BB7D-544E-11C3-B2130FA76F61}"/>
                </a:ext>
              </a:extLst>
            </p:cNvPr>
            <p:cNvSpPr/>
            <p:nvPr/>
          </p:nvSpPr>
          <p:spPr>
            <a:xfrm>
              <a:off x="8633512" y="5346929"/>
              <a:ext cx="88524" cy="44260"/>
            </a:xfrm>
            <a:custGeom>
              <a:avLst/>
              <a:gdLst>
                <a:gd name="connsiteX0" fmla="*/ 0 w 88524"/>
                <a:gd name="connsiteY0" fmla="*/ 0 h 44260"/>
                <a:gd name="connsiteX1" fmla="*/ 88525 w 88524"/>
                <a:gd name="connsiteY1" fmla="*/ 0 h 44260"/>
                <a:gd name="connsiteX2" fmla="*/ 44262 w 88524"/>
                <a:gd name="connsiteY2" fmla="*/ 44261 h 44260"/>
                <a:gd name="connsiteX3" fmla="*/ 0 w 88524"/>
                <a:gd name="connsiteY3" fmla="*/ 0 h 44260"/>
              </a:gdLst>
              <a:ahLst/>
              <a:cxnLst>
                <a:cxn ang="0">
                  <a:pos x="connsiteX0" y="connsiteY0"/>
                </a:cxn>
                <a:cxn ang="0">
                  <a:pos x="connsiteX1" y="connsiteY1"/>
                </a:cxn>
                <a:cxn ang="0">
                  <a:pos x="connsiteX2" y="connsiteY2"/>
                </a:cxn>
                <a:cxn ang="0">
                  <a:pos x="connsiteX3" y="connsiteY3"/>
                </a:cxn>
              </a:cxnLst>
              <a:rect l="l" t="t" r="r" b="b"/>
              <a:pathLst>
                <a:path w="88524" h="44260">
                  <a:moveTo>
                    <a:pt x="0" y="0"/>
                  </a:moveTo>
                  <a:lnTo>
                    <a:pt x="88525" y="0"/>
                  </a:lnTo>
                  <a:lnTo>
                    <a:pt x="44262" y="44261"/>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5" name="Graphic 2442">
            <a:extLst>
              <a:ext uri="{FF2B5EF4-FFF2-40B4-BE49-F238E27FC236}">
                <a16:creationId xmlns:a16="http://schemas.microsoft.com/office/drawing/2014/main" id="{B0F86DCB-B5CE-1009-0DB4-4FD48BE58239}"/>
              </a:ext>
            </a:extLst>
          </p:cNvPr>
          <p:cNvGrpSpPr/>
          <p:nvPr/>
        </p:nvGrpSpPr>
        <p:grpSpPr>
          <a:xfrm>
            <a:off x="7996110" y="3697949"/>
            <a:ext cx="236051" cy="639113"/>
            <a:chOff x="11812378" y="5783858"/>
            <a:chExt cx="235661" cy="638063"/>
          </a:xfrm>
        </p:grpSpPr>
        <p:sp>
          <p:nvSpPr>
            <p:cNvPr id="2481" name="Freeform 2473">
              <a:extLst>
                <a:ext uri="{FF2B5EF4-FFF2-40B4-BE49-F238E27FC236}">
                  <a16:creationId xmlns:a16="http://schemas.microsoft.com/office/drawing/2014/main" id="{EFF0DC84-22BE-F7E4-7246-847A8B43DBB2}"/>
                </a:ext>
              </a:extLst>
            </p:cNvPr>
            <p:cNvSpPr/>
            <p:nvPr/>
          </p:nvSpPr>
          <p:spPr>
            <a:xfrm>
              <a:off x="11812378" y="5814083"/>
              <a:ext cx="203680" cy="607838"/>
            </a:xfrm>
            <a:custGeom>
              <a:avLst/>
              <a:gdLst>
                <a:gd name="connsiteX0" fmla="*/ 203682 w 203681"/>
                <a:gd name="connsiteY0" fmla="*/ 0 h 607834"/>
                <a:gd name="connsiteX1" fmla="*/ 0 w 203681"/>
                <a:gd name="connsiteY1" fmla="*/ 192164 h 607834"/>
                <a:gd name="connsiteX2" fmla="*/ 0 w 203681"/>
                <a:gd name="connsiteY2" fmla="*/ 607835 h 607834"/>
              </a:gdLst>
              <a:ahLst/>
              <a:cxnLst>
                <a:cxn ang="0">
                  <a:pos x="connsiteX0" y="connsiteY0"/>
                </a:cxn>
                <a:cxn ang="0">
                  <a:pos x="connsiteX1" y="connsiteY1"/>
                </a:cxn>
                <a:cxn ang="0">
                  <a:pos x="connsiteX2" y="connsiteY2"/>
                </a:cxn>
              </a:cxnLst>
              <a:rect l="l" t="t" r="r" b="b"/>
              <a:pathLst>
                <a:path w="203681" h="607834">
                  <a:moveTo>
                    <a:pt x="203682" y="0"/>
                  </a:moveTo>
                  <a:lnTo>
                    <a:pt x="0" y="192164"/>
                  </a:lnTo>
                  <a:lnTo>
                    <a:pt x="0" y="607835"/>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2" name="Freeform 2474">
              <a:extLst>
                <a:ext uri="{FF2B5EF4-FFF2-40B4-BE49-F238E27FC236}">
                  <a16:creationId xmlns:a16="http://schemas.microsoft.com/office/drawing/2014/main" id="{6BE49460-6BE9-C63A-F74B-719427BAF837}"/>
                </a:ext>
              </a:extLst>
            </p:cNvPr>
            <p:cNvSpPr/>
            <p:nvPr/>
          </p:nvSpPr>
          <p:spPr>
            <a:xfrm>
              <a:off x="11988656" y="5783858"/>
              <a:ext cx="59383" cy="58463"/>
            </a:xfrm>
            <a:custGeom>
              <a:avLst/>
              <a:gdLst>
                <a:gd name="connsiteX0" fmla="*/ 0 w 59383"/>
                <a:gd name="connsiteY0" fmla="*/ 14080 h 58463"/>
                <a:gd name="connsiteX1" fmla="*/ 59384 w 59383"/>
                <a:gd name="connsiteY1" fmla="*/ 0 h 58463"/>
                <a:gd name="connsiteX2" fmla="*/ 41875 w 59383"/>
                <a:gd name="connsiteY2" fmla="*/ 58463 h 58463"/>
                <a:gd name="connsiteX3" fmla="*/ 0 w 59383"/>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3" h="58463">
                  <a:moveTo>
                    <a:pt x="0" y="14080"/>
                  </a:moveTo>
                  <a:lnTo>
                    <a:pt x="59384"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6" name="Graphic 2442">
            <a:extLst>
              <a:ext uri="{FF2B5EF4-FFF2-40B4-BE49-F238E27FC236}">
                <a16:creationId xmlns:a16="http://schemas.microsoft.com/office/drawing/2014/main" id="{08821CDF-EDBC-2017-79C0-07AB19639924}"/>
              </a:ext>
            </a:extLst>
          </p:cNvPr>
          <p:cNvGrpSpPr/>
          <p:nvPr/>
        </p:nvGrpSpPr>
        <p:grpSpPr>
          <a:xfrm>
            <a:off x="8730274" y="3155882"/>
            <a:ext cx="163341" cy="154090"/>
            <a:chOff x="12462647" y="5280128"/>
            <a:chExt cx="163072" cy="153837"/>
          </a:xfrm>
          <a:solidFill>
            <a:srgbClr val="A21383"/>
          </a:solidFill>
        </p:grpSpPr>
        <p:sp>
          <p:nvSpPr>
            <p:cNvPr id="2479" name="Freeform 2476">
              <a:extLst>
                <a:ext uri="{FF2B5EF4-FFF2-40B4-BE49-F238E27FC236}">
                  <a16:creationId xmlns:a16="http://schemas.microsoft.com/office/drawing/2014/main" id="{313165CA-A6E5-DDD0-07A6-0E76A0603555}"/>
                </a:ext>
              </a:extLst>
            </p:cNvPr>
            <p:cNvSpPr/>
            <p:nvPr/>
          </p:nvSpPr>
          <p:spPr>
            <a:xfrm>
              <a:off x="12462647" y="5310304"/>
              <a:ext cx="131073" cy="123661"/>
            </a:xfrm>
            <a:custGeom>
              <a:avLst/>
              <a:gdLst>
                <a:gd name="connsiteX0" fmla="*/ 131073 w 131073"/>
                <a:gd name="connsiteY0" fmla="*/ 0 h 123660"/>
                <a:gd name="connsiteX1" fmla="*/ 0 w 131073"/>
                <a:gd name="connsiteY1" fmla="*/ 123661 h 123660"/>
              </a:gdLst>
              <a:ahLst/>
              <a:cxnLst>
                <a:cxn ang="0">
                  <a:pos x="connsiteX0" y="connsiteY0"/>
                </a:cxn>
                <a:cxn ang="0">
                  <a:pos x="connsiteX1" y="connsiteY1"/>
                </a:cxn>
              </a:cxnLst>
              <a:rect l="l" t="t" r="r" b="b"/>
              <a:pathLst>
                <a:path w="131073" h="123660">
                  <a:moveTo>
                    <a:pt x="131073" y="0"/>
                  </a:moveTo>
                  <a:lnTo>
                    <a:pt x="0" y="123661"/>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0" name="Freeform 2477">
              <a:extLst>
                <a:ext uri="{FF2B5EF4-FFF2-40B4-BE49-F238E27FC236}">
                  <a16:creationId xmlns:a16="http://schemas.microsoft.com/office/drawing/2014/main" id="{1F025361-FC01-FAA6-5713-424C1FEFB89D}"/>
                </a:ext>
              </a:extLst>
            </p:cNvPr>
            <p:cNvSpPr/>
            <p:nvPr/>
          </p:nvSpPr>
          <p:spPr>
            <a:xfrm>
              <a:off x="12566335" y="5280128"/>
              <a:ext cx="59384" cy="58463"/>
            </a:xfrm>
            <a:custGeom>
              <a:avLst/>
              <a:gdLst>
                <a:gd name="connsiteX0" fmla="*/ 0 w 59384"/>
                <a:gd name="connsiteY0" fmla="*/ 14080 h 58463"/>
                <a:gd name="connsiteX1" fmla="*/ 59385 w 59384"/>
                <a:gd name="connsiteY1" fmla="*/ 0 h 58463"/>
                <a:gd name="connsiteX2" fmla="*/ 41875 w 59384"/>
                <a:gd name="connsiteY2" fmla="*/ 58463 h 58463"/>
                <a:gd name="connsiteX3" fmla="*/ 0 w 59384"/>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4" h="58463">
                  <a:moveTo>
                    <a:pt x="0" y="14080"/>
                  </a:moveTo>
                  <a:lnTo>
                    <a:pt x="59385"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7" name="Graphic 2442">
            <a:extLst>
              <a:ext uri="{FF2B5EF4-FFF2-40B4-BE49-F238E27FC236}">
                <a16:creationId xmlns:a16="http://schemas.microsoft.com/office/drawing/2014/main" id="{0053F936-EE15-A7B3-1345-6B0A2EB06555}"/>
              </a:ext>
            </a:extLst>
          </p:cNvPr>
          <p:cNvGrpSpPr/>
          <p:nvPr/>
        </p:nvGrpSpPr>
        <p:grpSpPr>
          <a:xfrm>
            <a:off x="8058556" y="3763657"/>
            <a:ext cx="248342" cy="573377"/>
            <a:chOff x="11874675" y="5849441"/>
            <a:chExt cx="247931" cy="572433"/>
          </a:xfrm>
        </p:grpSpPr>
        <p:sp>
          <p:nvSpPr>
            <p:cNvPr id="2477" name="Freeform 2479">
              <a:extLst>
                <a:ext uri="{FF2B5EF4-FFF2-40B4-BE49-F238E27FC236}">
                  <a16:creationId xmlns:a16="http://schemas.microsoft.com/office/drawing/2014/main" id="{661C7D19-7145-59E4-B28B-FAF003371BED}"/>
                </a:ext>
              </a:extLst>
            </p:cNvPr>
            <p:cNvSpPr/>
            <p:nvPr/>
          </p:nvSpPr>
          <p:spPr>
            <a:xfrm>
              <a:off x="11905090" y="5849441"/>
              <a:ext cx="217516" cy="528559"/>
            </a:xfrm>
            <a:custGeom>
              <a:avLst/>
              <a:gdLst>
                <a:gd name="connsiteX0" fmla="*/ 217518 w 217517"/>
                <a:gd name="connsiteY0" fmla="*/ 0 h 528557"/>
                <a:gd name="connsiteX1" fmla="*/ 0 w 217517"/>
                <a:gd name="connsiteY1" fmla="*/ 205203 h 528557"/>
                <a:gd name="connsiteX2" fmla="*/ 0 w 217517"/>
                <a:gd name="connsiteY2" fmla="*/ 528557 h 528557"/>
              </a:gdLst>
              <a:ahLst/>
              <a:cxnLst>
                <a:cxn ang="0">
                  <a:pos x="connsiteX0" y="connsiteY0"/>
                </a:cxn>
                <a:cxn ang="0">
                  <a:pos x="connsiteX1" y="connsiteY1"/>
                </a:cxn>
                <a:cxn ang="0">
                  <a:pos x="connsiteX2" y="connsiteY2"/>
                </a:cxn>
              </a:cxnLst>
              <a:rect l="l" t="t" r="r" b="b"/>
              <a:pathLst>
                <a:path w="217517" h="528557">
                  <a:moveTo>
                    <a:pt x="217518" y="0"/>
                  </a:moveTo>
                  <a:lnTo>
                    <a:pt x="0" y="205203"/>
                  </a:lnTo>
                  <a:lnTo>
                    <a:pt x="0" y="528557"/>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8" name="Freeform 2480">
              <a:extLst>
                <a:ext uri="{FF2B5EF4-FFF2-40B4-BE49-F238E27FC236}">
                  <a16:creationId xmlns:a16="http://schemas.microsoft.com/office/drawing/2014/main" id="{58023FD1-16E1-0747-6BDF-8FD233B0C70A}"/>
                </a:ext>
              </a:extLst>
            </p:cNvPr>
            <p:cNvSpPr/>
            <p:nvPr/>
          </p:nvSpPr>
          <p:spPr>
            <a:xfrm>
              <a:off x="11874675" y="6369044"/>
              <a:ext cx="61036" cy="52830"/>
            </a:xfrm>
            <a:custGeom>
              <a:avLst/>
              <a:gdLst>
                <a:gd name="connsiteX0" fmla="*/ 0 w 61036"/>
                <a:gd name="connsiteY0" fmla="*/ 0 h 52830"/>
                <a:gd name="connsiteX1" fmla="*/ 30488 w 61036"/>
                <a:gd name="connsiteY1" fmla="*/ 52831 h 52830"/>
                <a:gd name="connsiteX2" fmla="*/ 61037 w 61036"/>
                <a:gd name="connsiteY2" fmla="*/ 0 h 52830"/>
                <a:gd name="connsiteX3" fmla="*/ 0 w 61036"/>
                <a:gd name="connsiteY3" fmla="*/ 0 h 52830"/>
              </a:gdLst>
              <a:ahLst/>
              <a:cxnLst>
                <a:cxn ang="0">
                  <a:pos x="connsiteX0" y="connsiteY0"/>
                </a:cxn>
                <a:cxn ang="0">
                  <a:pos x="connsiteX1" y="connsiteY1"/>
                </a:cxn>
                <a:cxn ang="0">
                  <a:pos x="connsiteX2" y="connsiteY2"/>
                </a:cxn>
                <a:cxn ang="0">
                  <a:pos x="connsiteX3" y="connsiteY3"/>
                </a:cxn>
              </a:cxnLst>
              <a:rect l="l" t="t" r="r" b="b"/>
              <a:pathLst>
                <a:path w="61036" h="52830">
                  <a:moveTo>
                    <a:pt x="0" y="0"/>
                  </a:moveTo>
                  <a:lnTo>
                    <a:pt x="30488" y="52831"/>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8" name="Group 177">
            <a:extLst>
              <a:ext uri="{FF2B5EF4-FFF2-40B4-BE49-F238E27FC236}">
                <a16:creationId xmlns:a16="http://schemas.microsoft.com/office/drawing/2014/main" id="{FDF02F01-796B-6C04-819F-F0E7A359B1B7}"/>
              </a:ext>
            </a:extLst>
          </p:cNvPr>
          <p:cNvGrpSpPr/>
          <p:nvPr/>
        </p:nvGrpSpPr>
        <p:grpSpPr>
          <a:xfrm>
            <a:off x="5387652" y="2303815"/>
            <a:ext cx="678650" cy="1047275"/>
            <a:chOff x="5298937" y="2308102"/>
            <a:chExt cx="678636" cy="1091509"/>
          </a:xfrm>
        </p:grpSpPr>
        <p:sp>
          <p:nvSpPr>
            <p:cNvPr id="2475" name="Freeform 2458">
              <a:extLst>
                <a:ext uri="{FF2B5EF4-FFF2-40B4-BE49-F238E27FC236}">
                  <a16:creationId xmlns:a16="http://schemas.microsoft.com/office/drawing/2014/main" id="{B41BBBE3-8C96-F5DE-69B9-99A147E3695D}"/>
                </a:ext>
              </a:extLst>
            </p:cNvPr>
            <p:cNvSpPr/>
            <p:nvPr/>
          </p:nvSpPr>
          <p:spPr>
            <a:xfrm>
              <a:off x="5298937" y="2352119"/>
              <a:ext cx="648098" cy="1047492"/>
            </a:xfrm>
            <a:custGeom>
              <a:avLst/>
              <a:gdLst>
                <a:gd name="connsiteX0" fmla="*/ 647042 w 647042"/>
                <a:gd name="connsiteY0" fmla="*/ 0 h 1045789"/>
                <a:gd name="connsiteX1" fmla="*/ 647042 w 647042"/>
                <a:gd name="connsiteY1" fmla="*/ 618854 h 1045789"/>
                <a:gd name="connsiteX2" fmla="*/ 0 w 647042"/>
                <a:gd name="connsiteY2" fmla="*/ 1045789 h 1045789"/>
              </a:gdLst>
              <a:ahLst/>
              <a:cxnLst>
                <a:cxn ang="0">
                  <a:pos x="connsiteX0" y="connsiteY0"/>
                </a:cxn>
                <a:cxn ang="0">
                  <a:pos x="connsiteX1" y="connsiteY1"/>
                </a:cxn>
                <a:cxn ang="0">
                  <a:pos x="connsiteX2" y="connsiteY2"/>
                </a:cxn>
              </a:cxnLst>
              <a:rect l="l" t="t" r="r" b="b"/>
              <a:pathLst>
                <a:path w="647042" h="1045789">
                  <a:moveTo>
                    <a:pt x="647042" y="0"/>
                  </a:moveTo>
                  <a:lnTo>
                    <a:pt x="647042" y="618854"/>
                  </a:lnTo>
                  <a:lnTo>
                    <a:pt x="0"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6" name="Freeform 2459">
              <a:extLst>
                <a:ext uri="{FF2B5EF4-FFF2-40B4-BE49-F238E27FC236}">
                  <a16:creationId xmlns:a16="http://schemas.microsoft.com/office/drawing/2014/main" id="{3EE6EF8D-2F7E-5E9F-532B-D6CDCDD8DD2E}"/>
                </a:ext>
              </a:extLst>
            </p:cNvPr>
            <p:cNvSpPr/>
            <p:nvPr/>
          </p:nvSpPr>
          <p:spPr>
            <a:xfrm>
              <a:off x="5916436" y="2308102"/>
              <a:ext cx="61137" cy="52978"/>
            </a:xfrm>
            <a:custGeom>
              <a:avLst/>
              <a:gdLst>
                <a:gd name="connsiteX0" fmla="*/ 0 w 61037"/>
                <a:gd name="connsiteY0" fmla="*/ 52893 h 52892"/>
                <a:gd name="connsiteX1" fmla="*/ 30549 w 61037"/>
                <a:gd name="connsiteY1" fmla="*/ 0 h 52892"/>
                <a:gd name="connsiteX2" fmla="*/ 61037 w 61037"/>
                <a:gd name="connsiteY2" fmla="*/ 52893 h 52892"/>
                <a:gd name="connsiteX3" fmla="*/ 0 w 61037"/>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37" h="52892">
                  <a:moveTo>
                    <a:pt x="0" y="52893"/>
                  </a:moveTo>
                  <a:lnTo>
                    <a:pt x="30549" y="0"/>
                  </a:lnTo>
                  <a:lnTo>
                    <a:pt x="61037"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9" name="Group 178">
            <a:extLst>
              <a:ext uri="{FF2B5EF4-FFF2-40B4-BE49-F238E27FC236}">
                <a16:creationId xmlns:a16="http://schemas.microsoft.com/office/drawing/2014/main" id="{6176435A-8804-F2A4-7B66-09B41F298EFC}"/>
              </a:ext>
            </a:extLst>
          </p:cNvPr>
          <p:cNvGrpSpPr/>
          <p:nvPr/>
        </p:nvGrpSpPr>
        <p:grpSpPr>
          <a:xfrm>
            <a:off x="6172715" y="2303812"/>
            <a:ext cx="678711" cy="1047278"/>
            <a:chOff x="5999036" y="2308102"/>
            <a:chExt cx="678697" cy="1091512"/>
          </a:xfrm>
        </p:grpSpPr>
        <p:sp>
          <p:nvSpPr>
            <p:cNvPr id="2473" name="Freeform 2482">
              <a:extLst>
                <a:ext uri="{FF2B5EF4-FFF2-40B4-BE49-F238E27FC236}">
                  <a16:creationId xmlns:a16="http://schemas.microsoft.com/office/drawing/2014/main" id="{64BE081A-74FB-A23C-DD7F-DAB2D18B4B4F}"/>
                </a:ext>
              </a:extLst>
            </p:cNvPr>
            <p:cNvSpPr/>
            <p:nvPr/>
          </p:nvSpPr>
          <p:spPr>
            <a:xfrm>
              <a:off x="6029635" y="2352121"/>
              <a:ext cx="648098" cy="1047493"/>
            </a:xfrm>
            <a:custGeom>
              <a:avLst/>
              <a:gdLst>
                <a:gd name="connsiteX0" fmla="*/ 0 w 647042"/>
                <a:gd name="connsiteY0" fmla="*/ 0 h 1045789"/>
                <a:gd name="connsiteX1" fmla="*/ 0 w 647042"/>
                <a:gd name="connsiteY1" fmla="*/ 618854 h 1045789"/>
                <a:gd name="connsiteX2" fmla="*/ 647042 w 647042"/>
                <a:gd name="connsiteY2" fmla="*/ 1045789 h 1045789"/>
              </a:gdLst>
              <a:ahLst/>
              <a:cxnLst>
                <a:cxn ang="0">
                  <a:pos x="connsiteX0" y="connsiteY0"/>
                </a:cxn>
                <a:cxn ang="0">
                  <a:pos x="connsiteX1" y="connsiteY1"/>
                </a:cxn>
                <a:cxn ang="0">
                  <a:pos x="connsiteX2" y="connsiteY2"/>
                </a:cxn>
              </a:cxnLst>
              <a:rect l="l" t="t" r="r" b="b"/>
              <a:pathLst>
                <a:path w="647042" h="1045789">
                  <a:moveTo>
                    <a:pt x="0" y="0"/>
                  </a:moveTo>
                  <a:lnTo>
                    <a:pt x="0" y="618854"/>
                  </a:lnTo>
                  <a:lnTo>
                    <a:pt x="647042"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4" name="Freeform 2483">
              <a:extLst>
                <a:ext uri="{FF2B5EF4-FFF2-40B4-BE49-F238E27FC236}">
                  <a16:creationId xmlns:a16="http://schemas.microsoft.com/office/drawing/2014/main" id="{169AEC75-0E67-D38E-0550-D7F1A5FCF3B3}"/>
                </a:ext>
              </a:extLst>
            </p:cNvPr>
            <p:cNvSpPr/>
            <p:nvPr/>
          </p:nvSpPr>
          <p:spPr>
            <a:xfrm>
              <a:off x="5999036" y="2308102"/>
              <a:ext cx="61198" cy="52978"/>
            </a:xfrm>
            <a:custGeom>
              <a:avLst/>
              <a:gdLst>
                <a:gd name="connsiteX0" fmla="*/ 0 w 61098"/>
                <a:gd name="connsiteY0" fmla="*/ 52893 h 52892"/>
                <a:gd name="connsiteX1" fmla="*/ 30549 w 61098"/>
                <a:gd name="connsiteY1" fmla="*/ 0 h 52892"/>
                <a:gd name="connsiteX2" fmla="*/ 61098 w 61098"/>
                <a:gd name="connsiteY2" fmla="*/ 52893 h 52892"/>
                <a:gd name="connsiteX3" fmla="*/ 0 w 61098"/>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98" h="52892">
                  <a:moveTo>
                    <a:pt x="0" y="52893"/>
                  </a:moveTo>
                  <a:lnTo>
                    <a:pt x="30549" y="0"/>
                  </a:lnTo>
                  <a:lnTo>
                    <a:pt x="61098"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80" name="Graphic 2442">
            <a:extLst>
              <a:ext uri="{FF2B5EF4-FFF2-40B4-BE49-F238E27FC236}">
                <a16:creationId xmlns:a16="http://schemas.microsoft.com/office/drawing/2014/main" id="{FDCDEF54-B447-BD05-9EC5-3E175D3060F6}"/>
              </a:ext>
            </a:extLst>
          </p:cNvPr>
          <p:cNvGrpSpPr/>
          <p:nvPr/>
        </p:nvGrpSpPr>
        <p:grpSpPr>
          <a:xfrm>
            <a:off x="6587008" y="3549028"/>
            <a:ext cx="307965" cy="204233"/>
            <a:chOff x="10066567" y="5635163"/>
            <a:chExt cx="307459" cy="203897"/>
          </a:xfrm>
          <a:solidFill>
            <a:srgbClr val="A21383"/>
          </a:solidFill>
        </p:grpSpPr>
        <p:sp>
          <p:nvSpPr>
            <p:cNvPr id="2471" name="Freeform 2485">
              <a:extLst>
                <a:ext uri="{FF2B5EF4-FFF2-40B4-BE49-F238E27FC236}">
                  <a16:creationId xmlns:a16="http://schemas.microsoft.com/office/drawing/2014/main" id="{F0BE0C36-2CB9-C6C8-5A23-C1346BADA524}"/>
                </a:ext>
              </a:extLst>
            </p:cNvPr>
            <p:cNvSpPr/>
            <p:nvPr/>
          </p:nvSpPr>
          <p:spPr>
            <a:xfrm>
              <a:off x="10103245" y="5635163"/>
              <a:ext cx="270781" cy="179614"/>
            </a:xfrm>
            <a:custGeom>
              <a:avLst/>
              <a:gdLst>
                <a:gd name="connsiteX0" fmla="*/ 0 w 270779"/>
                <a:gd name="connsiteY0" fmla="*/ 179614 h 179613"/>
                <a:gd name="connsiteX1" fmla="*/ 270779 w 270779"/>
                <a:gd name="connsiteY1" fmla="*/ 0 h 179613"/>
              </a:gdLst>
              <a:ahLst/>
              <a:cxnLst>
                <a:cxn ang="0">
                  <a:pos x="connsiteX0" y="connsiteY0"/>
                </a:cxn>
                <a:cxn ang="0">
                  <a:pos x="connsiteX1" y="connsiteY1"/>
                </a:cxn>
              </a:cxnLst>
              <a:rect l="l" t="t" r="r" b="b"/>
              <a:pathLst>
                <a:path w="270779" h="179613">
                  <a:moveTo>
                    <a:pt x="0" y="179614"/>
                  </a:moveTo>
                  <a:lnTo>
                    <a:pt x="270779"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2" name="Freeform 2486">
              <a:extLst>
                <a:ext uri="{FF2B5EF4-FFF2-40B4-BE49-F238E27FC236}">
                  <a16:creationId xmlns:a16="http://schemas.microsoft.com/office/drawing/2014/main" id="{D1B79517-7838-2FD3-D882-6A49D606F5D4}"/>
                </a:ext>
              </a:extLst>
            </p:cNvPr>
            <p:cNvSpPr/>
            <p:nvPr/>
          </p:nvSpPr>
          <p:spPr>
            <a:xfrm>
              <a:off x="10066567" y="5784393"/>
              <a:ext cx="60914" cy="54667"/>
            </a:xfrm>
            <a:custGeom>
              <a:avLst/>
              <a:gdLst>
                <a:gd name="connsiteX0" fmla="*/ 60914 w 60914"/>
                <a:gd name="connsiteY0" fmla="*/ 50872 h 54667"/>
                <a:gd name="connsiteX1" fmla="*/ 0 w 60914"/>
                <a:gd name="connsiteY1" fmla="*/ 54668 h 54667"/>
                <a:gd name="connsiteX2" fmla="*/ 27182 w 60914"/>
                <a:gd name="connsiteY2" fmla="*/ 0 h 54667"/>
                <a:gd name="connsiteX3" fmla="*/ 60914 w 60914"/>
                <a:gd name="connsiteY3" fmla="*/ 50872 h 54667"/>
              </a:gdLst>
              <a:ahLst/>
              <a:cxnLst>
                <a:cxn ang="0">
                  <a:pos x="connsiteX0" y="connsiteY0"/>
                </a:cxn>
                <a:cxn ang="0">
                  <a:pos x="connsiteX1" y="connsiteY1"/>
                </a:cxn>
                <a:cxn ang="0">
                  <a:pos x="connsiteX2" y="connsiteY2"/>
                </a:cxn>
                <a:cxn ang="0">
                  <a:pos x="connsiteX3" y="connsiteY3"/>
                </a:cxn>
              </a:cxnLst>
              <a:rect l="l" t="t" r="r" b="b"/>
              <a:pathLst>
                <a:path w="60914" h="54667">
                  <a:moveTo>
                    <a:pt x="60914" y="50872"/>
                  </a:moveTo>
                  <a:lnTo>
                    <a:pt x="0" y="54668"/>
                  </a:lnTo>
                  <a:lnTo>
                    <a:pt x="27182" y="0"/>
                  </a:lnTo>
                  <a:lnTo>
                    <a:pt x="60914" y="50872"/>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81" name="TextBox 180">
            <a:extLst>
              <a:ext uri="{FF2B5EF4-FFF2-40B4-BE49-F238E27FC236}">
                <a16:creationId xmlns:a16="http://schemas.microsoft.com/office/drawing/2014/main" id="{809116AD-6E9F-6FD5-9927-E6B48405B0CD}"/>
              </a:ext>
            </a:extLst>
          </p:cNvPr>
          <p:cNvSpPr txBox="1"/>
          <p:nvPr/>
        </p:nvSpPr>
        <p:spPr>
          <a:xfrm>
            <a:off x="2504755" y="4860657"/>
            <a:ext cx="265060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Allergic eosinophilic</a:t>
            </a:r>
          </a:p>
        </p:txBody>
      </p:sp>
      <p:sp>
        <p:nvSpPr>
          <p:cNvPr id="182" name="TextBox 181">
            <a:extLst>
              <a:ext uri="{FF2B5EF4-FFF2-40B4-BE49-F238E27FC236}">
                <a16:creationId xmlns:a16="http://schemas.microsoft.com/office/drawing/2014/main" id="{E44B29F9-2EF7-4DED-FD01-9CA070C55179}"/>
              </a:ext>
            </a:extLst>
          </p:cNvPr>
          <p:cNvSpPr txBox="1"/>
          <p:nvPr/>
        </p:nvSpPr>
        <p:spPr>
          <a:xfrm>
            <a:off x="5155363" y="4860657"/>
            <a:ext cx="263675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Non-allergic eosinophilic</a:t>
            </a:r>
          </a:p>
        </p:txBody>
      </p:sp>
      <p:sp>
        <p:nvSpPr>
          <p:cNvPr id="183" name="TextBox 182">
            <a:extLst>
              <a:ext uri="{FF2B5EF4-FFF2-40B4-BE49-F238E27FC236}">
                <a16:creationId xmlns:a16="http://schemas.microsoft.com/office/drawing/2014/main" id="{E9A5E1D5-A3AA-6A71-C0AC-BCC24474A9B3}"/>
              </a:ext>
            </a:extLst>
          </p:cNvPr>
          <p:cNvSpPr txBox="1"/>
          <p:nvPr/>
        </p:nvSpPr>
        <p:spPr>
          <a:xfrm>
            <a:off x="7880123" y="4866357"/>
            <a:ext cx="2662691" cy="1732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Beyond-T2 pathways</a:t>
            </a:r>
          </a:p>
        </p:txBody>
      </p:sp>
      <p:sp>
        <p:nvSpPr>
          <p:cNvPr id="2469" name="TextBox 2468">
            <a:extLst>
              <a:ext uri="{FF2B5EF4-FFF2-40B4-BE49-F238E27FC236}">
                <a16:creationId xmlns:a16="http://schemas.microsoft.com/office/drawing/2014/main" id="{9EBF4E53-5EFB-7536-AAFF-3F59CDD09D6D}"/>
              </a:ext>
            </a:extLst>
          </p:cNvPr>
          <p:cNvSpPr txBox="1"/>
          <p:nvPr/>
        </p:nvSpPr>
        <p:spPr>
          <a:xfrm>
            <a:off x="6309356" y="1149911"/>
            <a:ext cx="3959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Bacteria</a:t>
            </a:r>
          </a:p>
        </p:txBody>
      </p:sp>
      <p:sp>
        <p:nvSpPr>
          <p:cNvPr id="2467" name="TextBox 2466">
            <a:extLst>
              <a:ext uri="{FF2B5EF4-FFF2-40B4-BE49-F238E27FC236}">
                <a16:creationId xmlns:a16="http://schemas.microsoft.com/office/drawing/2014/main" id="{4BAA3476-1C1F-9A2B-CE2B-E9FDA2792114}"/>
              </a:ext>
            </a:extLst>
          </p:cNvPr>
          <p:cNvSpPr txBox="1"/>
          <p:nvPr/>
        </p:nvSpPr>
        <p:spPr>
          <a:xfrm>
            <a:off x="7197357" y="1149911"/>
            <a:ext cx="35266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Viruses</a:t>
            </a:r>
          </a:p>
        </p:txBody>
      </p:sp>
      <p:sp>
        <p:nvSpPr>
          <p:cNvPr id="2465" name="TextBox 2464">
            <a:extLst>
              <a:ext uri="{FF2B5EF4-FFF2-40B4-BE49-F238E27FC236}">
                <a16:creationId xmlns:a16="http://schemas.microsoft.com/office/drawing/2014/main" id="{F257B187-75FE-F665-E3DE-150BC546DE43}"/>
              </a:ext>
            </a:extLst>
          </p:cNvPr>
          <p:cNvSpPr txBox="1"/>
          <p:nvPr/>
        </p:nvSpPr>
        <p:spPr>
          <a:xfrm>
            <a:off x="7982392" y="1149911"/>
            <a:ext cx="32541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Smoke</a:t>
            </a:r>
          </a:p>
        </p:txBody>
      </p:sp>
      <p:sp>
        <p:nvSpPr>
          <p:cNvPr id="2439" name="TextBox 2438">
            <a:extLst>
              <a:ext uri="{FF2B5EF4-FFF2-40B4-BE49-F238E27FC236}">
                <a16:creationId xmlns:a16="http://schemas.microsoft.com/office/drawing/2014/main" id="{A294A3B6-C161-6B45-F7A0-591E58A86BCC}"/>
              </a:ext>
            </a:extLst>
          </p:cNvPr>
          <p:cNvSpPr txBox="1"/>
          <p:nvPr/>
        </p:nvSpPr>
        <p:spPr>
          <a:xfrm>
            <a:off x="6282005" y="2687682"/>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40" name="TextBox 2439">
            <a:extLst>
              <a:ext uri="{FF2B5EF4-FFF2-40B4-BE49-F238E27FC236}">
                <a16:creationId xmlns:a16="http://schemas.microsoft.com/office/drawing/2014/main" id="{5DB6AA45-744E-E441-40B2-F8611C74816C}"/>
              </a:ext>
            </a:extLst>
          </p:cNvPr>
          <p:cNvSpPr txBox="1"/>
          <p:nvPr/>
        </p:nvSpPr>
        <p:spPr>
          <a:xfrm>
            <a:off x="5736892" y="1332535"/>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63" name="TextBox 2462">
            <a:extLst>
              <a:ext uri="{FF2B5EF4-FFF2-40B4-BE49-F238E27FC236}">
                <a16:creationId xmlns:a16="http://schemas.microsoft.com/office/drawing/2014/main" id="{2F8B18E2-74F4-9753-691D-69524164E3ED}"/>
              </a:ext>
            </a:extLst>
          </p:cNvPr>
          <p:cNvSpPr txBox="1"/>
          <p:nvPr/>
        </p:nvSpPr>
        <p:spPr>
          <a:xfrm>
            <a:off x="8908915" y="1149911"/>
            <a:ext cx="437629"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Pollution</a:t>
            </a:r>
          </a:p>
        </p:txBody>
      </p:sp>
      <p:sp>
        <p:nvSpPr>
          <p:cNvPr id="2451" name="TextBox 2450">
            <a:extLst>
              <a:ext uri="{FF2B5EF4-FFF2-40B4-BE49-F238E27FC236}">
                <a16:creationId xmlns:a16="http://schemas.microsoft.com/office/drawing/2014/main" id="{5131B0C8-62AE-3D8F-45C0-18BFF23E3EAE}"/>
              </a:ext>
            </a:extLst>
          </p:cNvPr>
          <p:cNvSpPr txBox="1"/>
          <p:nvPr/>
        </p:nvSpPr>
        <p:spPr>
          <a:xfrm>
            <a:off x="1171124" y="1897703"/>
            <a:ext cx="520025" cy="21544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Airway</a:t>
            </a:r>
          </a:p>
        </p:txBody>
      </p:sp>
      <p:sp>
        <p:nvSpPr>
          <p:cNvPr id="2453" name="TextBox 2452">
            <a:extLst>
              <a:ext uri="{FF2B5EF4-FFF2-40B4-BE49-F238E27FC236}">
                <a16:creationId xmlns:a16="http://schemas.microsoft.com/office/drawing/2014/main" id="{CED43DE0-EB81-7F5F-0FFF-04C66F652355}"/>
              </a:ext>
            </a:extLst>
          </p:cNvPr>
          <p:cNvSpPr txBox="1"/>
          <p:nvPr/>
        </p:nvSpPr>
        <p:spPr>
          <a:xfrm>
            <a:off x="2362153" y="1149911"/>
            <a:ext cx="447247" cy="161586"/>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a:ea typeface="+mn-ea"/>
                <a:cs typeface="Calibri"/>
              </a:rPr>
              <a:t>Triggers</a:t>
            </a:r>
            <a:endPar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cxnSp>
        <p:nvCxnSpPr>
          <p:cNvPr id="49" name="Straight Arrow Connector 48">
            <a:extLst>
              <a:ext uri="{FF2B5EF4-FFF2-40B4-BE49-F238E27FC236}">
                <a16:creationId xmlns:a16="http://schemas.microsoft.com/office/drawing/2014/main" id="{7ABBD019-ED63-D397-8830-EA60769888AB}"/>
              </a:ext>
            </a:extLst>
          </p:cNvPr>
          <p:cNvCxnSpPr>
            <a:cxnSpLocks noChangeAspect="1"/>
          </p:cNvCxnSpPr>
          <p:nvPr/>
        </p:nvCxnSpPr>
        <p:spPr>
          <a:xfrm>
            <a:off x="5155363" y="3994327"/>
            <a:ext cx="564949" cy="37992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3E4E77F-E107-9A5D-C757-99214FE8E744}"/>
              </a:ext>
            </a:extLst>
          </p:cNvPr>
          <p:cNvCxnSpPr>
            <a:cxnSpLocks noChangeAspect="1"/>
          </p:cNvCxnSpPr>
          <p:nvPr/>
        </p:nvCxnSpPr>
        <p:spPr>
          <a:xfrm flipV="1">
            <a:off x="5160387" y="3702884"/>
            <a:ext cx="0" cy="3014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657DA3B-C120-31E3-677B-D83BE0772A71}"/>
              </a:ext>
            </a:extLst>
          </p:cNvPr>
          <p:cNvSpPr txBox="1">
            <a:spLocks noChangeAspect="1"/>
          </p:cNvSpPr>
          <p:nvPr/>
        </p:nvSpPr>
        <p:spPr>
          <a:xfrm>
            <a:off x="5208415" y="367741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2499" name="Rectangle: Rounded Corners 2498">
            <a:extLst>
              <a:ext uri="{FF2B5EF4-FFF2-40B4-BE49-F238E27FC236}">
                <a16:creationId xmlns:a16="http://schemas.microsoft.com/office/drawing/2014/main" id="{FE7C59F2-D15A-09A9-41BA-C2E9674BB4E0}"/>
              </a:ext>
            </a:extLst>
          </p:cNvPr>
          <p:cNvSpPr/>
          <p:nvPr/>
        </p:nvSpPr>
        <p:spPr>
          <a:xfrm>
            <a:off x="289410" y="1236664"/>
            <a:ext cx="1662769" cy="504000"/>
          </a:xfrm>
          <a:prstGeom prst="roundRect">
            <a:avLst>
              <a:gd name="adj" fmla="val 248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NZ" sz="900" b="1">
                <a:solidFill>
                  <a:schemeClr val="bg1"/>
                </a:solidFill>
              </a:rPr>
              <a:t>Click on the cells in the figure to find out more</a:t>
            </a:r>
            <a:endParaRPr lang="en-GB" sz="900" b="1">
              <a:solidFill>
                <a:schemeClr val="bg1"/>
              </a:solidFill>
            </a:endParaRPr>
          </a:p>
        </p:txBody>
      </p:sp>
      <p:sp>
        <p:nvSpPr>
          <p:cNvPr id="2501" name="Rectangle: Rounded Corners 2500">
            <a:hlinkClick r:id="" action="ppaction://noaction"/>
            <a:extLst>
              <a:ext uri="{FF2B5EF4-FFF2-40B4-BE49-F238E27FC236}">
                <a16:creationId xmlns:a16="http://schemas.microsoft.com/office/drawing/2014/main" id="{8BFB42A6-F557-8DC3-75AB-69692BA5927C}"/>
              </a:ext>
            </a:extLst>
          </p:cNvPr>
          <p:cNvSpPr/>
          <p:nvPr/>
        </p:nvSpPr>
        <p:spPr>
          <a:xfrm>
            <a:off x="10392760" y="3109692"/>
            <a:ext cx="1578484" cy="564754"/>
          </a:xfrm>
          <a:prstGeom prst="roundRect">
            <a:avLst>
              <a:gd name="adj" fmla="val 24856"/>
            </a:avLst>
          </a:prstGeom>
          <a:solidFill>
            <a:srgbClr val="59099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algn="ctr"/>
            <a:r>
              <a:rPr lang="en-NZ" sz="900" b="1">
                <a:solidFill>
                  <a:schemeClr val="bg1"/>
                </a:solidFill>
              </a:rPr>
              <a:t>Click here </a:t>
            </a:r>
            <a:r>
              <a:rPr lang="en-NZ" sz="900">
                <a:solidFill>
                  <a:schemeClr val="bg1"/>
                </a:solidFill>
              </a:rPr>
              <a:t>to find </a:t>
            </a:r>
            <a:br>
              <a:rPr lang="en-NZ" sz="900">
                <a:solidFill>
                  <a:schemeClr val="bg1"/>
                </a:solidFill>
              </a:rPr>
            </a:br>
            <a:r>
              <a:rPr lang="en-NZ" sz="900">
                <a:solidFill>
                  <a:schemeClr val="bg1"/>
                </a:solidFill>
              </a:rPr>
              <a:t>out more about innate and adaptive immunity</a:t>
            </a:r>
            <a:endParaRPr lang="en-GB" sz="900"/>
          </a:p>
        </p:txBody>
      </p:sp>
      <p:pic>
        <p:nvPicPr>
          <p:cNvPr id="2503" name="Graphic 5">
            <a:hlinkClick r:id="" action="ppaction://noaction"/>
            <a:extLst>
              <a:ext uri="{FF2B5EF4-FFF2-40B4-BE49-F238E27FC236}">
                <a16:creationId xmlns:a16="http://schemas.microsoft.com/office/drawing/2014/main" id="{B1656712-04AB-C79F-EBFB-FF3715A719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467278" y="3261888"/>
            <a:ext cx="288000" cy="288000"/>
          </a:xfrm>
          <a:prstGeom prst="rect">
            <a:avLst/>
          </a:prstGeom>
        </p:spPr>
      </p:pic>
      <p:pic>
        <p:nvPicPr>
          <p:cNvPr id="2510" name="Graphic 5">
            <a:hlinkClick r:id="" action="ppaction://noaction"/>
            <a:extLst>
              <a:ext uri="{FF2B5EF4-FFF2-40B4-BE49-F238E27FC236}">
                <a16:creationId xmlns:a16="http://schemas.microsoft.com/office/drawing/2014/main" id="{484B0542-B795-712B-8413-967B88CC0D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579827" y="1377673"/>
            <a:ext cx="288000" cy="288000"/>
          </a:xfrm>
          <a:prstGeom prst="rect">
            <a:avLst/>
          </a:prstGeom>
        </p:spPr>
      </p:pic>
      <p:sp>
        <p:nvSpPr>
          <p:cNvPr id="2511" name="Rectangle 2510">
            <a:extLst>
              <a:ext uri="{FF2B5EF4-FFF2-40B4-BE49-F238E27FC236}">
                <a16:creationId xmlns:a16="http://schemas.microsoft.com/office/drawing/2014/main" id="{C30F6D5E-DEA3-075C-D654-468BC0BCA43D}"/>
              </a:ext>
            </a:extLst>
          </p:cNvPr>
          <p:cNvSpPr/>
          <p:nvPr/>
        </p:nvSpPr>
        <p:spPr>
          <a:xfrm>
            <a:off x="486231" y="3099599"/>
            <a:ext cx="800492" cy="27504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a:xfrm>
            <a:off x="548282" y="180000"/>
            <a:ext cx="8640000" cy="720000"/>
          </a:xfrm>
        </p:spPr>
        <p:txBody>
          <a:bodyPr/>
          <a:lstStyle/>
          <a:p>
            <a:r>
              <a:rPr lang="en-GB"/>
              <a:t>Various cells and inflammatory mediators are involved in asthma pathogenesis</a:t>
            </a:r>
            <a:r>
              <a:rPr lang="en-GB" baseline="30000"/>
              <a:t>1–18</a:t>
            </a:r>
            <a:endParaRPr lang="en-GB"/>
          </a:p>
        </p:txBody>
      </p:sp>
      <p:sp>
        <p:nvSpPr>
          <p:cNvPr id="26" name="Slide Number Placeholder 25">
            <a:extLst>
              <a:ext uri="{FF2B5EF4-FFF2-40B4-BE49-F238E27FC236}">
                <a16:creationId xmlns:a16="http://schemas.microsoft.com/office/drawing/2014/main" id="{11D1C138-D639-4113-BCDC-C19607E291D2}"/>
              </a:ext>
            </a:extLst>
          </p:cNvPr>
          <p:cNvSpPr>
            <a:spLocks noGrp="1"/>
          </p:cNvSpPr>
          <p:nvPr>
            <p:ph type="sldNum" sz="quarter" idx="4294967295"/>
          </p:nvPr>
        </p:nvSpPr>
        <p:spPr>
          <a:xfrm>
            <a:off x="11264400" y="6331998"/>
            <a:ext cx="432000" cy="22208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GB" sz="900" b="0" i="0" u="none" strike="noStrike" kern="120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11F9631B-3306-52DA-3FE8-40DB808D72EC}"/>
              </a:ext>
            </a:extLst>
          </p:cNvPr>
          <p:cNvSpPr/>
          <p:nvPr/>
        </p:nvSpPr>
        <p:spPr>
          <a:xfrm>
            <a:off x="548282" y="5197122"/>
            <a:ext cx="10716118" cy="227404"/>
          </a:xfrm>
          <a:prstGeom prst="rect">
            <a:avLst/>
          </a:prstGeom>
          <a:gradFill flip="none" rotWithShape="0">
            <a:gsLst>
              <a:gs pos="0">
                <a:schemeClr val="accent1">
                  <a:lumMod val="5000"/>
                  <a:lumOff val="95000"/>
                </a:schemeClr>
              </a:gs>
              <a:gs pos="0">
                <a:schemeClr val="tx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Airway remodelling describes structural changes related to basement membrane thickening, increased vascular density, airway smooth muscle thickening and subepithelial fibrosis</a:t>
            </a:r>
            <a:r>
              <a:rPr lang="en-US" sz="1050" baseline="30000"/>
              <a:t>1</a:t>
            </a:r>
            <a:endParaRPr lang="en-US" sz="700"/>
          </a:p>
        </p:txBody>
      </p:sp>
      <p:grpSp>
        <p:nvGrpSpPr>
          <p:cNvPr id="14" name="Group 13">
            <a:extLst>
              <a:ext uri="{FF2B5EF4-FFF2-40B4-BE49-F238E27FC236}">
                <a16:creationId xmlns:a16="http://schemas.microsoft.com/office/drawing/2014/main" id="{8622562F-3EAE-F1AA-86C8-8B9903EC0FE5}"/>
              </a:ext>
            </a:extLst>
          </p:cNvPr>
          <p:cNvGrpSpPr/>
          <p:nvPr/>
        </p:nvGrpSpPr>
        <p:grpSpPr>
          <a:xfrm>
            <a:off x="10894587" y="6381538"/>
            <a:ext cx="1099968" cy="287551"/>
            <a:chOff x="10894587" y="6381538"/>
            <a:chExt cx="1099968" cy="287551"/>
          </a:xfrm>
        </p:grpSpPr>
        <p:grpSp>
          <p:nvGrpSpPr>
            <p:cNvPr id="37" name="Group 36">
              <a:extLst>
                <a:ext uri="{FF2B5EF4-FFF2-40B4-BE49-F238E27FC236}">
                  <a16:creationId xmlns:a16="http://schemas.microsoft.com/office/drawing/2014/main" id="{8C2A2DBB-4F94-4187-EA57-077EAC0500A4}"/>
                </a:ext>
              </a:extLst>
            </p:cNvPr>
            <p:cNvGrpSpPr/>
            <p:nvPr/>
          </p:nvGrpSpPr>
          <p:grpSpPr>
            <a:xfrm>
              <a:off x="10894587" y="6381538"/>
              <a:ext cx="1099968" cy="287551"/>
              <a:chOff x="5334172" y="6525312"/>
              <a:chExt cx="1099968" cy="287551"/>
            </a:xfrm>
          </p:grpSpPr>
          <p:sp>
            <p:nvSpPr>
              <p:cNvPr id="50" name="Rectangle: Rounded Corners 49">
                <a:extLst>
                  <a:ext uri="{FF2B5EF4-FFF2-40B4-BE49-F238E27FC236}">
                    <a16:creationId xmlns:a16="http://schemas.microsoft.com/office/drawing/2014/main" id="{93FC431F-7E87-79EC-EC33-5AAC27FD9FA6}"/>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 name="Graphic 3">
                <a:hlinkClick r:id="" action="ppaction://hlinkshowjump?jump=previousslide"/>
                <a:extLst>
                  <a:ext uri="{FF2B5EF4-FFF2-40B4-BE49-F238E27FC236}">
                    <a16:creationId xmlns:a16="http://schemas.microsoft.com/office/drawing/2014/main" id="{299284B0-1202-DAFD-B83F-78FAB15F80F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a:off x="5657217" y="6560801"/>
                <a:ext cx="216000" cy="216000"/>
              </a:xfrm>
              <a:prstGeom prst="rect">
                <a:avLst/>
              </a:prstGeom>
            </p:spPr>
          </p:pic>
          <p:pic>
            <p:nvPicPr>
              <p:cNvPr id="52" name="Graphic 3">
                <a:hlinkClick r:id="" action="ppaction://hlinkshowjump?jump=nextslide"/>
                <a:extLst>
                  <a:ext uri="{FF2B5EF4-FFF2-40B4-BE49-F238E27FC236}">
                    <a16:creationId xmlns:a16="http://schemas.microsoft.com/office/drawing/2014/main" id="{F0A6FD0C-BF14-9FBE-19FB-452ECDFB3C7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flipH="1">
                <a:off x="5922567" y="6560801"/>
                <a:ext cx="216000" cy="216000"/>
              </a:xfrm>
              <a:prstGeom prst="rect">
                <a:avLst/>
              </a:prstGeom>
            </p:spPr>
          </p:pic>
        </p:grpSp>
        <p:pic>
          <p:nvPicPr>
            <p:cNvPr id="47" name="Graphic 14">
              <a:hlinkClick r:id="" action="ppaction://noaction"/>
              <a:extLst>
                <a:ext uri="{FF2B5EF4-FFF2-40B4-BE49-F238E27FC236}">
                  <a16:creationId xmlns:a16="http://schemas.microsoft.com/office/drawing/2014/main" id="{2F619601-CD10-C9C8-221D-DAB2A23BC1C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34234" y="6417528"/>
              <a:ext cx="216000" cy="216000"/>
            </a:xfrm>
            <a:prstGeom prst="rect">
              <a:avLst/>
            </a:prstGeom>
          </p:spPr>
        </p:pic>
        <p:pic>
          <p:nvPicPr>
            <p:cNvPr id="48" name="Graphic 2">
              <a:hlinkClick r:id="rId12" action="ppaction://hlinksldjump"/>
              <a:extLst>
                <a:ext uri="{FF2B5EF4-FFF2-40B4-BE49-F238E27FC236}">
                  <a16:creationId xmlns:a16="http://schemas.microsoft.com/office/drawing/2014/main" id="{A1A0A316-3CB4-E99D-4593-FACB298CB10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951903" y="6416625"/>
              <a:ext cx="216000" cy="216000"/>
            </a:xfrm>
            <a:prstGeom prst="rect">
              <a:avLst/>
            </a:prstGeom>
          </p:spPr>
        </p:pic>
      </p:grpSp>
      <p:pic>
        <p:nvPicPr>
          <p:cNvPr id="58" name="Graphic 5">
            <a:hlinkClick r:id="" action="ppaction://noaction"/>
            <a:extLst>
              <a:ext uri="{FF2B5EF4-FFF2-40B4-BE49-F238E27FC236}">
                <a16:creationId xmlns:a16="http://schemas.microsoft.com/office/drawing/2014/main" id="{717C3D63-A550-D877-88D8-93EB64A218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527425" y="4794089"/>
            <a:ext cx="288000" cy="288000"/>
          </a:xfrm>
          <a:prstGeom prst="rect">
            <a:avLst/>
          </a:prstGeom>
        </p:spPr>
      </p:pic>
      <p:pic>
        <p:nvPicPr>
          <p:cNvPr id="62" name="Graphic 5">
            <a:hlinkClick r:id="" action="ppaction://noaction"/>
            <a:extLst>
              <a:ext uri="{FF2B5EF4-FFF2-40B4-BE49-F238E27FC236}">
                <a16:creationId xmlns:a16="http://schemas.microsoft.com/office/drawing/2014/main" id="{1B70C6CA-F49A-BB2D-EF8A-B96A4B69F9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304808" y="4791780"/>
            <a:ext cx="288000" cy="288000"/>
          </a:xfrm>
          <a:prstGeom prst="rect">
            <a:avLst/>
          </a:prstGeom>
        </p:spPr>
      </p:pic>
      <p:pic>
        <p:nvPicPr>
          <p:cNvPr id="128" name="Graphic 5">
            <a:hlinkClick r:id="" action="ppaction://noaction"/>
            <a:extLst>
              <a:ext uri="{FF2B5EF4-FFF2-40B4-BE49-F238E27FC236}">
                <a16:creationId xmlns:a16="http://schemas.microsoft.com/office/drawing/2014/main" id="{4E21D2F2-06D1-B2CB-07C6-26D1DCB49A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893565" y="4791780"/>
            <a:ext cx="288000" cy="288000"/>
          </a:xfrm>
          <a:prstGeom prst="rect">
            <a:avLst/>
          </a:prstGeom>
        </p:spPr>
      </p:pic>
      <p:sp>
        <p:nvSpPr>
          <p:cNvPr id="2609" name="TextBox 2608">
            <a:extLst>
              <a:ext uri="{FF2B5EF4-FFF2-40B4-BE49-F238E27FC236}">
                <a16:creationId xmlns:a16="http://schemas.microsoft.com/office/drawing/2014/main" id="{CEBADBB4-9B3C-65C6-230F-C1C17D3A4246}"/>
              </a:ext>
            </a:extLst>
          </p:cNvPr>
          <p:cNvSpPr txBox="1"/>
          <p:nvPr/>
        </p:nvSpPr>
        <p:spPr>
          <a:xfrm>
            <a:off x="9713589" y="1522180"/>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2623" name="TextBox 2622">
            <a:extLst>
              <a:ext uri="{FF2B5EF4-FFF2-40B4-BE49-F238E27FC236}">
                <a16:creationId xmlns:a16="http://schemas.microsoft.com/office/drawing/2014/main" id="{9A8D8897-33C1-AAC6-372E-702C5AC8CFBD}"/>
              </a:ext>
            </a:extLst>
          </p:cNvPr>
          <p:cNvSpPr txBox="1"/>
          <p:nvPr/>
        </p:nvSpPr>
        <p:spPr>
          <a:xfrm>
            <a:off x="5354691" y="1501472"/>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3" name="Rectangle 2">
            <a:extLst>
              <a:ext uri="{FF2B5EF4-FFF2-40B4-BE49-F238E27FC236}">
                <a16:creationId xmlns:a16="http://schemas.microsoft.com/office/drawing/2014/main" id="{7F871B54-9605-DE27-6748-4769E6B9A336}"/>
              </a:ext>
            </a:extLst>
          </p:cNvPr>
          <p:cNvSpPr/>
          <p:nvPr/>
        </p:nvSpPr>
        <p:spPr>
          <a:xfrm>
            <a:off x="2761" y="1158246"/>
            <a:ext cx="12195910" cy="5699754"/>
          </a:xfrm>
          <a:prstGeom prst="rect">
            <a:avLst/>
          </a:prstGeom>
          <a:solidFill>
            <a:schemeClr val="bg1">
              <a:lumMod val="75000"/>
              <a:alpha val="81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B64205E8-18AD-D812-4ACC-C9712AC5C6A5}"/>
              </a:ext>
            </a:extLst>
          </p:cNvPr>
          <p:cNvSpPr txBox="1"/>
          <p:nvPr/>
        </p:nvSpPr>
        <p:spPr>
          <a:xfrm>
            <a:off x="280902" y="1400405"/>
            <a:ext cx="11730788" cy="1155319"/>
          </a:xfrm>
          <a:prstGeom prst="roundRect">
            <a:avLst>
              <a:gd name="adj" fmla="val 4368"/>
            </a:avLst>
          </a:prstGeom>
          <a:solidFill>
            <a:schemeClr val="bg1"/>
          </a:solidFill>
          <a:ln w="19050">
            <a:solidFill>
              <a:schemeClr val="tx1"/>
            </a:solidFill>
          </a:ln>
        </p:spPr>
        <p:txBody>
          <a:bodyPr wrap="square">
            <a:noAutofit/>
          </a:bodyPr>
          <a:lstStyle/>
          <a:p>
            <a:endParaRPr lang="en-GB" sz="1200" b="1"/>
          </a:p>
        </p:txBody>
      </p:sp>
      <p:graphicFrame>
        <p:nvGraphicFramePr>
          <p:cNvPr id="5" name="Content Placeholder 2">
            <a:extLst>
              <a:ext uri="{FF2B5EF4-FFF2-40B4-BE49-F238E27FC236}">
                <a16:creationId xmlns:a16="http://schemas.microsoft.com/office/drawing/2014/main" id="{6645E84C-2E09-4432-31FC-6851C6A3DBFB}"/>
              </a:ext>
            </a:extLst>
          </p:cNvPr>
          <p:cNvGraphicFramePr>
            <a:graphicFrameLocks noGrp="1"/>
          </p:cNvGraphicFramePr>
          <p:nvPr>
            <p:ph idx="1"/>
            <p:extLst>
              <p:ext uri="{D42A27DB-BD31-4B8C-83A1-F6EECF244321}">
                <p14:modId xmlns:p14="http://schemas.microsoft.com/office/powerpoint/2010/main" val="3554014663"/>
              </p:ext>
            </p:extLst>
          </p:nvPr>
        </p:nvGraphicFramePr>
        <p:xfrm>
          <a:off x="717419" y="1532996"/>
          <a:ext cx="10716712" cy="426720"/>
        </p:xfrm>
        <a:graphic>
          <a:graphicData uri="http://schemas.openxmlformats.org/drawingml/2006/table">
            <a:tbl>
              <a:tblPr firstRow="1" bandRow="1">
                <a:tableStyleId>{2D5ABB26-0587-4C30-8999-92F81FD0307C}</a:tableStyleId>
              </a:tblPr>
              <a:tblGrid>
                <a:gridCol w="376260">
                  <a:extLst>
                    <a:ext uri="{9D8B030D-6E8A-4147-A177-3AD203B41FA5}">
                      <a16:colId xmlns:a16="http://schemas.microsoft.com/office/drawing/2014/main" val="2327762774"/>
                    </a:ext>
                  </a:extLst>
                </a:gridCol>
                <a:gridCol w="1077756">
                  <a:extLst>
                    <a:ext uri="{9D8B030D-6E8A-4147-A177-3AD203B41FA5}">
                      <a16:colId xmlns:a16="http://schemas.microsoft.com/office/drawing/2014/main" val="3087683731"/>
                    </a:ext>
                  </a:extLst>
                </a:gridCol>
                <a:gridCol w="9262696">
                  <a:extLst>
                    <a:ext uri="{9D8B030D-6E8A-4147-A177-3AD203B41FA5}">
                      <a16:colId xmlns:a16="http://schemas.microsoft.com/office/drawing/2014/main" val="3900688893"/>
                    </a:ext>
                  </a:extLst>
                </a:gridCol>
              </a:tblGrid>
              <a:tr h="415836">
                <a:tc>
                  <a:txBody>
                    <a:bodyPr/>
                    <a:lstStyle/>
                    <a:p>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100" b="1">
                          <a:solidFill>
                            <a:schemeClr val="tx2"/>
                          </a:solidFill>
                          <a:latin typeface="+mj-lt"/>
                        </a:rPr>
                        <a:t>Smooth muscle</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aseline="0">
                          <a:solidFill>
                            <a:schemeClr val="tx1"/>
                          </a:solidFill>
                        </a:rPr>
                        <a:t>Smooth muscle is an involuntary, non-striated muscle found in many organs, including within the airway walls. The smooth muscle is involved in the control of the respiratory tract diameter, and activation can lead to contraction of the airway, resulting in asthma.</a:t>
                      </a:r>
                      <a:r>
                        <a:rPr lang="en-GB" sz="1100" baseline="30000">
                          <a:solidFill>
                            <a:schemeClr val="tx1"/>
                          </a:solidFill>
                        </a:rPr>
                        <a:t>1</a:t>
                      </a:r>
                      <a:endParaRPr lang="en-GB" sz="1100" baseline="0">
                        <a:solidFill>
                          <a:schemeClr val="tx1"/>
                        </a:solidFill>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446145797"/>
                  </a:ext>
                </a:extLst>
              </a:tr>
            </a:tbl>
          </a:graphicData>
        </a:graphic>
      </p:graphicFrame>
      <p:sp>
        <p:nvSpPr>
          <p:cNvPr id="9" name="TextBox 8">
            <a:extLst>
              <a:ext uri="{FF2B5EF4-FFF2-40B4-BE49-F238E27FC236}">
                <a16:creationId xmlns:a16="http://schemas.microsoft.com/office/drawing/2014/main" id="{4B4A2782-86F4-61FE-6BBF-09BA17788054}"/>
              </a:ext>
            </a:extLst>
          </p:cNvPr>
          <p:cNvSpPr txBox="1"/>
          <p:nvPr/>
        </p:nvSpPr>
        <p:spPr>
          <a:xfrm>
            <a:off x="488198" y="2219611"/>
            <a:ext cx="11208201"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a:ln>
                  <a:noFill/>
                </a:ln>
                <a:solidFill>
                  <a:srgbClr val="656665"/>
                </a:solidFill>
                <a:effectLst/>
                <a:uLnTx/>
                <a:uFillTx/>
                <a:latin typeface="Calibri"/>
                <a:ea typeface="+mn-ea"/>
                <a:cs typeface="+mn-cs"/>
              </a:rPr>
              <a:t>References</a:t>
            </a:r>
            <a:r>
              <a:rPr kumimoji="0" lang="en-GB" sz="800" b="0" i="0" u="none" strike="noStrike" kern="1200" cap="none" spc="20" normalizeH="0" baseline="0" noProof="0">
                <a:ln>
                  <a:noFill/>
                </a:ln>
                <a:solidFill>
                  <a:srgbClr val="656665"/>
                </a:solidFill>
                <a:effectLst/>
                <a:uLnTx/>
                <a:uFillTx/>
                <a:latin typeface="Calibri"/>
                <a:ea typeface="+mn-ea"/>
                <a:cs typeface="+mn-cs"/>
              </a:rPr>
              <a:t>: </a:t>
            </a:r>
            <a:r>
              <a:rPr lang="en-GB" sz="800" spc="20">
                <a:solidFill>
                  <a:srgbClr val="656665"/>
                </a:solidFill>
                <a:latin typeface="Calibri"/>
              </a:rPr>
              <a:t>1</a:t>
            </a:r>
            <a:r>
              <a:rPr kumimoji="0" lang="en-GB" sz="800" b="0" i="0" u="none" strike="noStrike" kern="1200" cap="none" spc="20" normalizeH="0" baseline="0" noProof="0">
                <a:ln>
                  <a:noFill/>
                </a:ln>
                <a:solidFill>
                  <a:srgbClr val="656665"/>
                </a:solidFill>
                <a:effectLst/>
                <a:uLnTx/>
                <a:uFillTx/>
                <a:latin typeface="Calibri"/>
                <a:ea typeface="+mn-ea"/>
                <a:cs typeface="+mn-cs"/>
              </a:rPr>
              <a:t>. </a:t>
            </a:r>
            <a:r>
              <a:rPr kumimoji="0" lang="en-GB" sz="800" b="0" i="0" u="none" strike="noStrike" kern="1200" cap="none" spc="20" normalizeH="0" baseline="0" noProof="0">
                <a:ln>
                  <a:noFill/>
                </a:ln>
                <a:solidFill>
                  <a:srgbClr val="656665"/>
                </a:solidFill>
                <a:effectLst/>
                <a:uLnTx/>
                <a:uFillTx/>
                <a:latin typeface="Calibri" panose="020F0502020204030204" pitchFamily="34" charset="0"/>
                <a:ea typeface="+mn-ea"/>
                <a:cs typeface="+mn-cs"/>
              </a:rPr>
              <a:t>Hafen BB, et al. Smooth Muscle. [Updated 2022 Aug 22]. In: StatPearls [Internet]. Treasure Island (FL): StatPearls Publishing; 2022. Available from: https://www.ncbi.nlm.nih.gov/books/NBK526125/</a:t>
            </a:r>
            <a:endParaRPr kumimoji="0" lang="en-GB" sz="800" b="0" i="0" u="none" strike="noStrike" kern="1200" cap="none" spc="20" normalizeH="0" baseline="0" noProof="0">
              <a:ln>
                <a:noFill/>
              </a:ln>
              <a:solidFill>
                <a:srgbClr val="656665"/>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9836C3B1-1EB6-F8AF-811B-BFB8B7F52B24}"/>
              </a:ext>
            </a:extLst>
          </p:cNvPr>
          <p:cNvPicPr>
            <a:picLocks noChangeAspect="1"/>
          </p:cNvPicPr>
          <p:nvPr/>
        </p:nvPicPr>
        <p:blipFill rotWithShape="1">
          <a:blip r:embed="rId15"/>
          <a:srcRect l="92687" b="1624"/>
          <a:stretch/>
        </p:blipFill>
        <p:spPr>
          <a:xfrm>
            <a:off x="685136" y="1661375"/>
            <a:ext cx="360000" cy="188826"/>
          </a:xfrm>
          <a:prstGeom prst="rect">
            <a:avLst/>
          </a:prstGeom>
        </p:spPr>
      </p:pic>
      <p:grpSp>
        <p:nvGrpSpPr>
          <p:cNvPr id="12" name="Group 11">
            <a:extLst>
              <a:ext uri="{FF2B5EF4-FFF2-40B4-BE49-F238E27FC236}">
                <a16:creationId xmlns:a16="http://schemas.microsoft.com/office/drawing/2014/main" id="{C51D8A04-BCEC-2E02-7D94-F111AEFE1571}"/>
              </a:ext>
            </a:extLst>
          </p:cNvPr>
          <p:cNvGrpSpPr/>
          <p:nvPr/>
        </p:nvGrpSpPr>
        <p:grpSpPr>
          <a:xfrm>
            <a:off x="11465076" y="1157906"/>
            <a:ext cx="621053" cy="621053"/>
            <a:chOff x="8845740" y="1471144"/>
            <a:chExt cx="621053" cy="621053"/>
          </a:xfrm>
        </p:grpSpPr>
        <p:sp>
          <p:nvSpPr>
            <p:cNvPr id="13" name="Oval 12">
              <a:extLst>
                <a:ext uri="{FF2B5EF4-FFF2-40B4-BE49-F238E27FC236}">
                  <a16:creationId xmlns:a16="http://schemas.microsoft.com/office/drawing/2014/main" id="{33FE46BB-8461-4664-DBA9-470B09CC5D5F}"/>
                </a:ext>
              </a:extLst>
            </p:cNvPr>
            <p:cNvSpPr>
              <a:spLocks noChangeAspect="1"/>
            </p:cNvSpPr>
            <p:nvPr/>
          </p:nvSpPr>
          <p:spPr>
            <a:xfrm>
              <a:off x="8904267" y="1527003"/>
              <a:ext cx="504000" cy="504000"/>
            </a:xfrm>
            <a:prstGeom prst="ellipse">
              <a:avLst/>
            </a:prstGeom>
            <a:solidFill>
              <a:srgbClr val="59099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13">
              <a:hlinkClick r:id="rId12" action="ppaction://hlinksldjump"/>
              <a:extLst>
                <a:ext uri="{FF2B5EF4-FFF2-40B4-BE49-F238E27FC236}">
                  <a16:creationId xmlns:a16="http://schemas.microsoft.com/office/drawing/2014/main" id="{BF529CC0-4A62-CBB1-5A86-904412C75B9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8845740" y="1471144"/>
              <a:ext cx="621053" cy="621053"/>
            </a:xfrm>
            <a:prstGeom prst="rect">
              <a:avLst/>
            </a:prstGeom>
          </p:spPr>
        </p:pic>
      </p:grpSp>
    </p:spTree>
    <p:extLst>
      <p:ext uri="{BB962C8B-B14F-4D97-AF65-F5344CB8AC3E}">
        <p14:creationId xmlns:p14="http://schemas.microsoft.com/office/powerpoint/2010/main" val="32821033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2F6DA219-725A-5972-0FF0-0E228CCB8716}"/>
              </a:ext>
            </a:extLst>
          </p:cNvPr>
          <p:cNvSpPr txBox="1"/>
          <p:nvPr/>
        </p:nvSpPr>
        <p:spPr>
          <a:xfrm>
            <a:off x="9496222" y="4608408"/>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25" name="TextBox 24">
            <a:extLst>
              <a:ext uri="{FF2B5EF4-FFF2-40B4-BE49-F238E27FC236}">
                <a16:creationId xmlns:a16="http://schemas.microsoft.com/office/drawing/2014/main" id="{0F28D011-2A57-7B47-A9DC-8E4261BF6345}"/>
              </a:ext>
            </a:extLst>
          </p:cNvPr>
          <p:cNvSpPr txBox="1"/>
          <p:nvPr/>
        </p:nvSpPr>
        <p:spPr>
          <a:xfrm>
            <a:off x="8832419" y="4129627"/>
            <a:ext cx="278923"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sp>
        <p:nvSpPr>
          <p:cNvPr id="8" name="Footer Placeholder 1">
            <a:extLst>
              <a:ext uri="{FF2B5EF4-FFF2-40B4-BE49-F238E27FC236}">
                <a16:creationId xmlns:a16="http://schemas.microsoft.com/office/drawing/2014/main" id="{0D51E95C-8E53-2225-3875-1FCDEEDC17FA}"/>
              </a:ext>
            </a:extLst>
          </p:cNvPr>
          <p:cNvSpPr>
            <a:spLocks noGrp="1"/>
          </p:cNvSpPr>
          <p:nvPr>
            <p:ph type="ftr" sz="quarter" idx="11"/>
          </p:nvPr>
        </p:nvSpPr>
        <p:spPr>
          <a:xfrm>
            <a:off x="551118" y="5463418"/>
            <a:ext cx="10312790" cy="1335150"/>
          </a:xfrm>
        </p:spPr>
        <p:txBody>
          <a:bodyPr/>
          <a:lstStyle/>
          <a:p>
            <a:pPr>
              <a:lnSpc>
                <a:spcPct val="107000"/>
              </a:lnSpc>
              <a:spcAft>
                <a:spcPts val="800"/>
              </a:spcAft>
            </a:pPr>
            <a:br>
              <a:rPr lang="en-GB" sz="750" b="1" dirty="0"/>
            </a:br>
            <a:br>
              <a:rPr lang="en-GB" sz="750" dirty="0"/>
            </a:br>
            <a:br>
              <a:rPr lang="en-GB" sz="750" b="1" dirty="0"/>
            </a:br>
            <a:br>
              <a:rPr lang="en-GB" sz="750" dirty="0"/>
            </a:br>
            <a:r>
              <a:rPr lang="en-GB" sz="750" b="1" dirty="0"/>
              <a:t>Mechanisms underlying non-eosinophilic inflammation in asthma and the relevance of TSLP in its potential effects on macrophages both require further elucidation. The information presented in this image has been simplified for illustration purposes only and does not imply clinical benefit or relevance. </a:t>
            </a:r>
            <a:r>
              <a:rPr lang="en-GB" sz="750" dirty="0"/>
              <a:t>Figure adapted from Gauvreau GM, et al. Expert </a:t>
            </a:r>
            <a:r>
              <a:rPr lang="en-GB" sz="750" dirty="0" err="1"/>
              <a:t>Opin</a:t>
            </a:r>
            <a:r>
              <a:rPr lang="en-GB" sz="750" dirty="0"/>
              <a:t> </a:t>
            </a:r>
            <a:r>
              <a:rPr lang="en-GB" sz="750" dirty="0" err="1"/>
              <a:t>Ther</a:t>
            </a:r>
            <a:r>
              <a:rPr lang="en-GB" sz="750" dirty="0"/>
              <a:t> Targets. 2020;24:777–792, which was based on </a:t>
            </a:r>
            <a:r>
              <a:rPr lang="en-GB" sz="750" dirty="0" err="1"/>
              <a:t>Brusselle</a:t>
            </a:r>
            <a:r>
              <a:rPr lang="en-GB" sz="750" dirty="0"/>
              <a:t> G, </a:t>
            </a:r>
            <a:r>
              <a:rPr lang="en-GB" sz="750" dirty="0" err="1"/>
              <a:t>Bracke</a:t>
            </a:r>
            <a:r>
              <a:rPr lang="en-GB" sz="750" dirty="0"/>
              <a:t> K. Ann Am </a:t>
            </a:r>
            <a:r>
              <a:rPr lang="en-GB" sz="750" dirty="0" err="1"/>
              <a:t>Thorac</a:t>
            </a:r>
            <a:r>
              <a:rPr lang="en-GB" sz="750" dirty="0"/>
              <a:t> Soc. 2014;11:S322–S328, </a:t>
            </a:r>
            <a:r>
              <a:rPr lang="en-GB" sz="750" dirty="0" err="1"/>
              <a:t>Brusselle</a:t>
            </a:r>
            <a:r>
              <a:rPr lang="en-GB" sz="750" dirty="0"/>
              <a:t> G, et al. Nat Med. 2013;19:977–979; Lambrecht BN, Hammad H. Nat Immunol. 2015;16:45–56; and </a:t>
            </a:r>
            <a:r>
              <a:rPr lang="en-GB" sz="750" dirty="0" err="1">
                <a:effectLst/>
                <a:latin typeface="Calibri"/>
                <a:ea typeface="Calibri" panose="020F0502020204030204" pitchFamily="34" charset="0"/>
                <a:cs typeface="Times New Roman"/>
              </a:rPr>
              <a:t>Brightling</a:t>
            </a:r>
            <a:r>
              <a:rPr lang="en-GB" sz="750" dirty="0">
                <a:effectLst/>
                <a:latin typeface="Calibri"/>
                <a:ea typeface="Calibri" panose="020F0502020204030204" pitchFamily="34" charset="0"/>
                <a:cs typeface="Times New Roman"/>
              </a:rPr>
              <a:t> CE, et al. N </a:t>
            </a:r>
            <a:r>
              <a:rPr lang="en-GB" sz="750" dirty="0" err="1">
                <a:effectLst/>
                <a:latin typeface="Calibri"/>
                <a:ea typeface="Calibri" panose="020F0502020204030204" pitchFamily="34" charset="0"/>
                <a:cs typeface="Times New Roman"/>
              </a:rPr>
              <a:t>Engl</a:t>
            </a:r>
            <a:r>
              <a:rPr lang="en-GB" sz="750" dirty="0">
                <a:effectLst/>
                <a:latin typeface="Calibri"/>
                <a:ea typeface="Calibri" panose="020F0502020204030204" pitchFamily="34" charset="0"/>
                <a:cs typeface="Times New Roman"/>
              </a:rPr>
              <a:t> J Med. 2021;385(18):1669–1679. Additional figure adaptations</a:t>
            </a:r>
            <a:r>
              <a:rPr lang="en-GB" sz="750" dirty="0">
                <a:latin typeface="Calibri"/>
                <a:ea typeface="Calibri" panose="020F0502020204030204" pitchFamily="34" charset="0"/>
                <a:cs typeface="Times New Roman"/>
              </a:rPr>
              <a:t> from Davis JD, et al. Mucosal Immunol. 2021;14:978–990. </a:t>
            </a:r>
            <a:r>
              <a:rPr lang="en-GB" sz="750" dirty="0"/>
              <a:t>*Blockade of TSLP has suggested inhibition of pathways beyond type 2 inflammation. More recent evidence also suggests that Th1/17-driven neutrophilic pathways may not be key drivers of this type of inflammation.</a:t>
            </a:r>
            <a:r>
              <a:rPr lang="en-GB" sz="750" baseline="30000" dirty="0"/>
              <a:t>17–19</a:t>
            </a:r>
            <a:r>
              <a:rPr lang="en-GB" sz="750" dirty="0"/>
              <a:t> </a:t>
            </a:r>
            <a:r>
              <a:rPr lang="en-GB" sz="750" b="1" dirty="0"/>
              <a:t>Abbreviations</a:t>
            </a:r>
            <a:r>
              <a:rPr lang="en-GB" sz="750" dirty="0"/>
              <a:t>: </a:t>
            </a:r>
            <a:r>
              <a:rPr lang="en-GB" sz="750" dirty="0" err="1"/>
              <a:t>IgE</a:t>
            </a:r>
            <a:r>
              <a:rPr lang="en-GB" sz="750" dirty="0"/>
              <a:t>, immunoglobulin E; IL, interleukin; ILC2, type 2 innate lymphoid cell; T2, type 2; Th, T helper; TSLP, thymic stromal lymphopoietin. </a:t>
            </a:r>
            <a:r>
              <a:rPr lang="en-GB" sz="750" b="1" dirty="0"/>
              <a:t>References</a:t>
            </a:r>
            <a:r>
              <a:rPr lang="en-GB" sz="750" dirty="0"/>
              <a:t>: 1. Gauvreau GM, et al. Expert </a:t>
            </a:r>
            <a:r>
              <a:rPr lang="en-GB" sz="750" dirty="0" err="1"/>
              <a:t>Opin</a:t>
            </a:r>
            <a:r>
              <a:rPr lang="en-GB" sz="750" dirty="0"/>
              <a:t> </a:t>
            </a:r>
            <a:r>
              <a:rPr lang="en-GB" sz="750" dirty="0" err="1"/>
              <a:t>Ther</a:t>
            </a:r>
            <a:r>
              <a:rPr lang="en-GB" sz="750" dirty="0"/>
              <a:t> Targets. 2020;24:777–792; 2. </a:t>
            </a:r>
            <a:r>
              <a:rPr lang="en-GB" sz="750" dirty="0" err="1"/>
              <a:t>Porsbjerg</a:t>
            </a:r>
            <a:r>
              <a:rPr lang="en-GB" sz="750" dirty="0"/>
              <a:t> CM, et al. </a:t>
            </a:r>
            <a:r>
              <a:rPr lang="en-GB" sz="750" dirty="0" err="1"/>
              <a:t>Eur</a:t>
            </a:r>
            <a:r>
              <a:rPr lang="en-GB" sz="750" dirty="0"/>
              <a:t> Respir J. 2020;56:2000260; 3. Roan F, et al. J Clin Invest. 2019;129:1441–1451; 4. </a:t>
            </a:r>
            <a:r>
              <a:rPr lang="en-GB" sz="750" dirty="0" err="1"/>
              <a:t>Varricchi</a:t>
            </a:r>
            <a:r>
              <a:rPr lang="en-GB" sz="750" dirty="0"/>
              <a:t> G, et al. Front Immunol. 2018;9:1595; 5. Altman MC, et al. J Clin Invest. 2019;129:4979–4991; 6. </a:t>
            </a:r>
            <a:r>
              <a:rPr lang="en-GB" sz="750" dirty="0" err="1"/>
              <a:t>Allakhverdi</a:t>
            </a:r>
            <a:r>
              <a:rPr lang="en-GB" sz="750" dirty="0"/>
              <a:t> Z, et al. J Exp Med. 2007;204:253–258; 7. Kato A, et al. J Immunol. 2007;179:1080–1087; 8. </a:t>
            </a:r>
            <a:r>
              <a:rPr lang="en-GB" sz="750" dirty="0" err="1"/>
              <a:t>Kouzaki</a:t>
            </a:r>
            <a:r>
              <a:rPr lang="en-GB" sz="750" dirty="0"/>
              <a:t> H, et al. J Immunol. 2009;183(2)1427–1434; 9. Cohn L. J Clin Invest. 2006;116(2):306–308; 10. </a:t>
            </a:r>
            <a:r>
              <a:rPr lang="en-GB" sz="750" dirty="0" err="1"/>
              <a:t>Brusselle</a:t>
            </a:r>
            <a:r>
              <a:rPr lang="en-GB" sz="750" dirty="0"/>
              <a:t> GG and </a:t>
            </a:r>
            <a:r>
              <a:rPr lang="en-GB" sz="750" dirty="0" err="1"/>
              <a:t>Koppelman</a:t>
            </a:r>
            <a:r>
              <a:rPr lang="en-GB" sz="750" dirty="0"/>
              <a:t> GH. N </a:t>
            </a:r>
            <a:r>
              <a:rPr lang="en-GB" sz="750" dirty="0" err="1"/>
              <a:t>Engl</a:t>
            </a:r>
            <a:r>
              <a:rPr lang="en-GB" sz="750" dirty="0"/>
              <a:t> J Med. 2022;386(2):157–171; 11. </a:t>
            </a:r>
            <a:r>
              <a:rPr lang="en-US" sz="750" dirty="0"/>
              <a:t>Janeway ICA et al. Immunobiology: The Immune System in Health and Disease. 5th edition. New York: Garland Science; 2001. Glossary. Available from: https://www.ncbi.nlm.nih.gov/books/NBK10759/; 12. </a:t>
            </a:r>
            <a:r>
              <a:rPr lang="en-GB" sz="750" dirty="0"/>
              <a:t>Davis JD and </a:t>
            </a:r>
            <a:r>
              <a:rPr lang="en-GB" sz="750" dirty="0" err="1"/>
              <a:t>Wypych</a:t>
            </a:r>
            <a:r>
              <a:rPr lang="en-GB" sz="750" dirty="0"/>
              <a:t> TP. Mucosal Immunology. 2021;14:978–990; 13. </a:t>
            </a:r>
            <a:r>
              <a:rPr lang="en-GB" sz="750" dirty="0" err="1">
                <a:effectLst/>
                <a:latin typeface="Calibri"/>
                <a:ea typeface="Calibri" panose="020F0502020204030204" pitchFamily="34" charset="0"/>
                <a:cs typeface="Times New Roman"/>
              </a:rPr>
              <a:t>Brightling</a:t>
            </a:r>
            <a:r>
              <a:rPr lang="en-GB" sz="750" dirty="0">
                <a:effectLst/>
                <a:latin typeface="Calibri"/>
                <a:ea typeface="Calibri" panose="020F0502020204030204" pitchFamily="34" charset="0"/>
                <a:cs typeface="Times New Roman"/>
              </a:rPr>
              <a:t> CE, et al. N </a:t>
            </a:r>
            <a:r>
              <a:rPr lang="en-GB" sz="750" dirty="0" err="1">
                <a:effectLst/>
                <a:latin typeface="Calibri"/>
                <a:ea typeface="Calibri" panose="020F0502020204030204" pitchFamily="34" charset="0"/>
                <a:cs typeface="Times New Roman"/>
              </a:rPr>
              <a:t>Engl</a:t>
            </a:r>
            <a:r>
              <a:rPr lang="en-GB" sz="750" dirty="0">
                <a:effectLst/>
                <a:latin typeface="Calibri"/>
                <a:ea typeface="Calibri" panose="020F0502020204030204" pitchFamily="34" charset="0"/>
                <a:cs typeface="Times New Roman"/>
              </a:rPr>
              <a:t> J Med. 2002; 346:1699–1705; 14. </a:t>
            </a:r>
            <a:r>
              <a:rPr lang="da-DK" sz="750" dirty="0">
                <a:effectLst/>
                <a:latin typeface="Calibri"/>
                <a:ea typeface="Calibri" panose="020F0502020204030204" pitchFamily="34" charset="0"/>
                <a:cs typeface="Times New Roman"/>
              </a:rPr>
              <a:t>Begueret H, et al. Thorax. 2007;62:8–15; 15. Krystel-Whittemore M, et al. Front Immunol. 2016;6:620; 16. </a:t>
            </a:r>
            <a:r>
              <a:rPr kumimoji="0" lang="en-GB" sz="750" b="0" i="0" u="none" strike="noStrike" kern="1200" cap="none" spc="20" normalizeH="0" baseline="0" noProof="0" dirty="0">
                <a:ln>
                  <a:noFill/>
                </a:ln>
                <a:solidFill>
                  <a:srgbClr val="656665"/>
                </a:solidFill>
                <a:effectLst/>
                <a:uLnTx/>
                <a:uFillTx/>
                <a:latin typeface="Calibri"/>
                <a:ea typeface="+mn-ea"/>
                <a:cs typeface="+mn-cs"/>
              </a:rPr>
              <a:t>Gao H et al. J Immunol Res. 2017;3743048; </a:t>
            </a:r>
            <a:r>
              <a:rPr lang="en-GB" sz="750" dirty="0">
                <a:solidFill>
                  <a:srgbClr val="656665"/>
                </a:solidFill>
                <a:latin typeface="Calibri"/>
              </a:rPr>
              <a:t>17. Diver S, et al. Lancet Respir Med. 2021;9(11):1299–1312; 18. </a:t>
            </a:r>
            <a:r>
              <a:rPr lang="en-GB" sz="750" dirty="0" err="1">
                <a:solidFill>
                  <a:srgbClr val="656665"/>
                </a:solidFill>
                <a:latin typeface="Calibri"/>
              </a:rPr>
              <a:t>Sverrild</a:t>
            </a:r>
            <a:r>
              <a:rPr lang="en-GB" sz="750" dirty="0">
                <a:solidFill>
                  <a:srgbClr val="656665"/>
                </a:solidFill>
                <a:latin typeface="Calibri"/>
              </a:rPr>
              <a:t> A, et al. </a:t>
            </a:r>
            <a:r>
              <a:rPr lang="en-GB" sz="750" dirty="0" err="1">
                <a:solidFill>
                  <a:srgbClr val="656665"/>
                </a:solidFill>
                <a:latin typeface="Calibri"/>
              </a:rPr>
              <a:t>Eur</a:t>
            </a:r>
            <a:r>
              <a:rPr lang="en-GB" sz="750" dirty="0">
                <a:solidFill>
                  <a:srgbClr val="656665"/>
                </a:solidFill>
                <a:latin typeface="Calibri"/>
              </a:rPr>
              <a:t> Respir J. 2022;59:2101296; 19. </a:t>
            </a:r>
            <a:r>
              <a:rPr lang="en-GB" sz="750" dirty="0" err="1">
                <a:solidFill>
                  <a:srgbClr val="656665"/>
                </a:solidFill>
                <a:latin typeface="Calibri"/>
              </a:rPr>
              <a:t>Brightling</a:t>
            </a:r>
            <a:r>
              <a:rPr lang="en-GB" sz="750" dirty="0">
                <a:solidFill>
                  <a:srgbClr val="656665"/>
                </a:solidFill>
                <a:latin typeface="Calibri"/>
              </a:rPr>
              <a:t> CE, et al. N Eng J Med. 2021;385:1669-1679. </a:t>
            </a:r>
            <a:br>
              <a:rPr lang="en-GB" sz="750" dirty="0">
                <a:highlight>
                  <a:srgbClr val="FFFF00"/>
                </a:highlight>
              </a:rPr>
            </a:br>
            <a:r>
              <a:rPr lang="en-GB" altLang="zh-CN" sz="700" dirty="0"/>
              <a:t>CN-</a:t>
            </a:r>
            <a:r>
              <a:rPr lang="en-US" altLang="zh-CN" sz="700" dirty="0"/>
              <a:t>142657</a:t>
            </a:r>
            <a:r>
              <a:rPr lang="en-GB" altLang="zh-CN" sz="700" dirty="0"/>
              <a:t> | </a:t>
            </a:r>
            <a:r>
              <a:rPr lang="en-US" altLang="zh-CN" sz="700" dirty="0"/>
              <a:t>DECEMBER</a:t>
            </a:r>
            <a:r>
              <a:rPr lang="en-GB" altLang="zh-CN" sz="700" dirty="0"/>
              <a:t> 2024</a:t>
            </a:r>
          </a:p>
        </p:txBody>
      </p:sp>
      <p:pic>
        <p:nvPicPr>
          <p:cNvPr id="18" name="Picture 17">
            <a:extLst>
              <a:ext uri="{FF2B5EF4-FFF2-40B4-BE49-F238E27FC236}">
                <a16:creationId xmlns:a16="http://schemas.microsoft.com/office/drawing/2014/main" id="{05CB92C2-7358-6019-A0A6-5E3329582CDC}"/>
              </a:ext>
            </a:extLst>
          </p:cNvPr>
          <p:cNvPicPr>
            <a:picLocks noChangeAspect="1"/>
          </p:cNvPicPr>
          <p:nvPr/>
        </p:nvPicPr>
        <p:blipFill>
          <a:blip r:embed="rId3"/>
          <a:stretch>
            <a:fillRect/>
          </a:stretch>
        </p:blipFill>
        <p:spPr>
          <a:xfrm>
            <a:off x="1108427" y="1249014"/>
            <a:ext cx="9321592" cy="3444539"/>
          </a:xfrm>
          <a:prstGeom prst="rect">
            <a:avLst/>
          </a:prstGeom>
        </p:spPr>
      </p:pic>
      <p:sp>
        <p:nvSpPr>
          <p:cNvPr id="19" name="TextBox 18">
            <a:extLst>
              <a:ext uri="{FF2B5EF4-FFF2-40B4-BE49-F238E27FC236}">
                <a16:creationId xmlns:a16="http://schemas.microsoft.com/office/drawing/2014/main" id="{9542E4FB-16BC-F9E0-8306-4F991B9BBA5A}"/>
              </a:ext>
            </a:extLst>
          </p:cNvPr>
          <p:cNvSpPr txBox="1"/>
          <p:nvPr/>
        </p:nvSpPr>
        <p:spPr>
          <a:xfrm>
            <a:off x="8085055" y="2949020"/>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5" name="TextBox 14">
            <a:extLst>
              <a:ext uri="{FF2B5EF4-FFF2-40B4-BE49-F238E27FC236}">
                <a16:creationId xmlns:a16="http://schemas.microsoft.com/office/drawing/2014/main" id="{D685EA1E-C585-28CF-7011-0B45FAD6812B}"/>
              </a:ext>
            </a:extLst>
          </p:cNvPr>
          <p:cNvSpPr txBox="1"/>
          <p:nvPr/>
        </p:nvSpPr>
        <p:spPr>
          <a:xfrm>
            <a:off x="9576028" y="2181074"/>
            <a:ext cx="51457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Goblet cell</a:t>
            </a:r>
          </a:p>
        </p:txBody>
      </p:sp>
      <p:sp>
        <p:nvSpPr>
          <p:cNvPr id="16" name="TextBox 15">
            <a:extLst>
              <a:ext uri="{FF2B5EF4-FFF2-40B4-BE49-F238E27FC236}">
                <a16:creationId xmlns:a16="http://schemas.microsoft.com/office/drawing/2014/main" id="{A1A2653B-CF6E-D48F-A8D0-E190BAEDE321}"/>
              </a:ext>
            </a:extLst>
          </p:cNvPr>
          <p:cNvSpPr txBox="1"/>
          <p:nvPr/>
        </p:nvSpPr>
        <p:spPr>
          <a:xfrm>
            <a:off x="8863209" y="2181074"/>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17" name="TextBox 16">
            <a:extLst>
              <a:ext uri="{FF2B5EF4-FFF2-40B4-BE49-F238E27FC236}">
                <a16:creationId xmlns:a16="http://schemas.microsoft.com/office/drawing/2014/main" id="{26609C06-6038-AB33-4724-AFC4C710CAA8}"/>
              </a:ext>
            </a:extLst>
          </p:cNvPr>
          <p:cNvSpPr txBox="1"/>
          <p:nvPr/>
        </p:nvSpPr>
        <p:spPr>
          <a:xfrm>
            <a:off x="7538482" y="2220830"/>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Tuft cell</a:t>
            </a:r>
          </a:p>
        </p:txBody>
      </p:sp>
      <p:pic>
        <p:nvPicPr>
          <p:cNvPr id="21" name="Picture 12">
            <a:extLst>
              <a:ext uri="{FF2B5EF4-FFF2-40B4-BE49-F238E27FC236}">
                <a16:creationId xmlns:a16="http://schemas.microsoft.com/office/drawing/2014/main" id="{1E825F3C-A05A-F9C5-1546-87EC2AF0BC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556"/>
          <a:stretch/>
        </p:blipFill>
        <p:spPr bwMode="auto">
          <a:xfrm>
            <a:off x="0" y="1951931"/>
            <a:ext cx="1254141" cy="282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a:extLst>
              <a:ext uri="{FF2B5EF4-FFF2-40B4-BE49-F238E27FC236}">
                <a16:creationId xmlns:a16="http://schemas.microsoft.com/office/drawing/2014/main" id="{FA79FF24-2831-88FA-F027-13D2FFFFD5E2}"/>
              </a:ext>
            </a:extLst>
          </p:cNvPr>
          <p:cNvPicPr>
            <a:picLocks noChangeAspect="1"/>
          </p:cNvPicPr>
          <p:nvPr/>
        </p:nvPicPr>
        <p:blipFill>
          <a:blip r:embed="rId5"/>
          <a:stretch>
            <a:fillRect/>
          </a:stretch>
        </p:blipFill>
        <p:spPr>
          <a:xfrm>
            <a:off x="2511903" y="4739941"/>
            <a:ext cx="8061297" cy="426747"/>
          </a:xfrm>
          <a:prstGeom prst="rect">
            <a:avLst/>
          </a:prstGeom>
        </p:spPr>
      </p:pic>
      <p:grpSp>
        <p:nvGrpSpPr>
          <p:cNvPr id="61" name="Group 60">
            <a:extLst>
              <a:ext uri="{FF2B5EF4-FFF2-40B4-BE49-F238E27FC236}">
                <a16:creationId xmlns:a16="http://schemas.microsoft.com/office/drawing/2014/main" id="{36B9BE2B-332A-C6F7-E188-00F53EE2966E}"/>
              </a:ext>
            </a:extLst>
          </p:cNvPr>
          <p:cNvGrpSpPr/>
          <p:nvPr/>
        </p:nvGrpSpPr>
        <p:grpSpPr>
          <a:xfrm>
            <a:off x="1429449" y="3311834"/>
            <a:ext cx="990108" cy="1228226"/>
            <a:chOff x="1340815" y="3354727"/>
            <a:chExt cx="990088" cy="1228201"/>
          </a:xfrm>
        </p:grpSpPr>
        <p:sp>
          <p:nvSpPr>
            <p:cNvPr id="2497" name="Freeform 2436">
              <a:extLst>
                <a:ext uri="{FF2B5EF4-FFF2-40B4-BE49-F238E27FC236}">
                  <a16:creationId xmlns:a16="http://schemas.microsoft.com/office/drawing/2014/main" id="{1EEB372B-D232-53FE-781A-8958E2436234}"/>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8" name="Freeform 2438">
              <a:extLst>
                <a:ext uri="{FF2B5EF4-FFF2-40B4-BE49-F238E27FC236}">
                  <a16:creationId xmlns:a16="http://schemas.microsoft.com/office/drawing/2014/main" id="{2B565085-0676-924A-B74E-A72DE874DBDA}"/>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63" name="Group 62">
            <a:extLst>
              <a:ext uri="{FF2B5EF4-FFF2-40B4-BE49-F238E27FC236}">
                <a16:creationId xmlns:a16="http://schemas.microsoft.com/office/drawing/2014/main" id="{89483CD2-663B-C1FC-5FF4-FE87CAAC5146}"/>
              </a:ext>
            </a:extLst>
          </p:cNvPr>
          <p:cNvGrpSpPr/>
          <p:nvPr/>
        </p:nvGrpSpPr>
        <p:grpSpPr>
          <a:xfrm rot="16200000">
            <a:off x="1429450" y="1949595"/>
            <a:ext cx="990108" cy="1228226"/>
            <a:chOff x="1340815" y="3354727"/>
            <a:chExt cx="990088" cy="1228201"/>
          </a:xfrm>
        </p:grpSpPr>
        <p:sp>
          <p:nvSpPr>
            <p:cNvPr id="2495" name="Freeform 2491">
              <a:extLst>
                <a:ext uri="{FF2B5EF4-FFF2-40B4-BE49-F238E27FC236}">
                  <a16:creationId xmlns:a16="http://schemas.microsoft.com/office/drawing/2014/main" id="{F2BD4B2B-4985-C746-B328-CFB19726DDA6}"/>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6" name="Freeform 2499">
              <a:extLst>
                <a:ext uri="{FF2B5EF4-FFF2-40B4-BE49-F238E27FC236}">
                  <a16:creationId xmlns:a16="http://schemas.microsoft.com/office/drawing/2014/main" id="{23F1DF92-00B6-67EB-50EF-D92CA3427562}"/>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29" name="TextBox 128">
            <a:extLst>
              <a:ext uri="{FF2B5EF4-FFF2-40B4-BE49-F238E27FC236}">
                <a16:creationId xmlns:a16="http://schemas.microsoft.com/office/drawing/2014/main" id="{EAB83B4C-30C8-2D9D-8467-F1893E5E65EB}"/>
              </a:ext>
            </a:extLst>
          </p:cNvPr>
          <p:cNvSpPr txBox="1"/>
          <p:nvPr/>
        </p:nvSpPr>
        <p:spPr>
          <a:xfrm>
            <a:off x="2352788" y="1531477"/>
            <a:ext cx="605947" cy="16158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Epithelium</a:t>
            </a:r>
          </a:p>
        </p:txBody>
      </p:sp>
      <p:sp>
        <p:nvSpPr>
          <p:cNvPr id="130" name="TextBox 129">
            <a:extLst>
              <a:ext uri="{FF2B5EF4-FFF2-40B4-BE49-F238E27FC236}">
                <a16:creationId xmlns:a16="http://schemas.microsoft.com/office/drawing/2014/main" id="{BEB7D6AB-86FA-06F5-F1AC-FB1B877A87B7}"/>
              </a:ext>
            </a:extLst>
          </p:cNvPr>
          <p:cNvSpPr txBox="1"/>
          <p:nvPr/>
        </p:nvSpPr>
        <p:spPr>
          <a:xfrm>
            <a:off x="3240103" y="1149911"/>
            <a:ext cx="4488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Allergens</a:t>
            </a:r>
          </a:p>
        </p:txBody>
      </p:sp>
      <p:sp>
        <p:nvSpPr>
          <p:cNvPr id="131" name="TextBox 130">
            <a:extLst>
              <a:ext uri="{FF2B5EF4-FFF2-40B4-BE49-F238E27FC236}">
                <a16:creationId xmlns:a16="http://schemas.microsoft.com/office/drawing/2014/main" id="{F8911E8A-B2E7-6EC4-26E6-6270572B4745}"/>
              </a:ext>
            </a:extLst>
          </p:cNvPr>
          <p:cNvSpPr txBox="1"/>
          <p:nvPr/>
        </p:nvSpPr>
        <p:spPr>
          <a:xfrm>
            <a:off x="3879365" y="1149911"/>
            <a:ext cx="46969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Cytokines</a:t>
            </a:r>
          </a:p>
        </p:txBody>
      </p:sp>
      <p:sp>
        <p:nvSpPr>
          <p:cNvPr id="132" name="TextBox 131">
            <a:extLst>
              <a:ext uri="{FF2B5EF4-FFF2-40B4-BE49-F238E27FC236}">
                <a16:creationId xmlns:a16="http://schemas.microsoft.com/office/drawing/2014/main" id="{BE056434-2477-FF93-45C9-0E9BF7B49BBF}"/>
              </a:ext>
            </a:extLst>
          </p:cNvPr>
          <p:cNvSpPr txBox="1"/>
          <p:nvPr/>
        </p:nvSpPr>
        <p:spPr>
          <a:xfrm>
            <a:off x="4545877" y="1149911"/>
            <a:ext cx="2612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Fungi</a:t>
            </a:r>
          </a:p>
        </p:txBody>
      </p:sp>
      <p:sp>
        <p:nvSpPr>
          <p:cNvPr id="133" name="TextBox 132">
            <a:extLst>
              <a:ext uri="{FF2B5EF4-FFF2-40B4-BE49-F238E27FC236}">
                <a16:creationId xmlns:a16="http://schemas.microsoft.com/office/drawing/2014/main" id="{54E0F28F-1789-E27F-CB62-8E81ACF13E56}"/>
              </a:ext>
            </a:extLst>
          </p:cNvPr>
          <p:cNvSpPr txBox="1"/>
          <p:nvPr/>
        </p:nvSpPr>
        <p:spPr>
          <a:xfrm>
            <a:off x="2353065" y="2383753"/>
            <a:ext cx="229235"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34" name="TextBox 133">
            <a:extLst>
              <a:ext uri="{FF2B5EF4-FFF2-40B4-BE49-F238E27FC236}">
                <a16:creationId xmlns:a16="http://schemas.microsoft.com/office/drawing/2014/main" id="{7790D845-C1F4-9DC1-64EA-1531AA47C8D2}"/>
              </a:ext>
            </a:extLst>
          </p:cNvPr>
          <p:cNvSpPr txBox="1"/>
          <p:nvPr/>
        </p:nvSpPr>
        <p:spPr>
          <a:xfrm>
            <a:off x="3259300" y="2219072"/>
            <a:ext cx="190762" cy="23083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p:txBody>
      </p:sp>
      <p:sp>
        <p:nvSpPr>
          <p:cNvPr id="135" name="TextBox 134">
            <a:extLst>
              <a:ext uri="{FF2B5EF4-FFF2-40B4-BE49-F238E27FC236}">
                <a16:creationId xmlns:a16="http://schemas.microsoft.com/office/drawing/2014/main" id="{C10D4BB3-1D43-FACB-0A4B-0FB1430E7E8C}"/>
              </a:ext>
            </a:extLst>
          </p:cNvPr>
          <p:cNvSpPr txBox="1"/>
          <p:nvPr/>
        </p:nvSpPr>
        <p:spPr>
          <a:xfrm>
            <a:off x="2901642" y="2649934"/>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36" name="TextBox 135">
            <a:extLst>
              <a:ext uri="{FF2B5EF4-FFF2-40B4-BE49-F238E27FC236}">
                <a16:creationId xmlns:a16="http://schemas.microsoft.com/office/drawing/2014/main" id="{EEBFABFB-BA05-4348-8093-268782D4279F}"/>
              </a:ext>
            </a:extLst>
          </p:cNvPr>
          <p:cNvSpPr txBox="1"/>
          <p:nvPr/>
        </p:nvSpPr>
        <p:spPr>
          <a:xfrm>
            <a:off x="4490892"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IL-25</a:t>
            </a:r>
          </a:p>
        </p:txBody>
      </p:sp>
      <p:sp>
        <p:nvSpPr>
          <p:cNvPr id="138" name="TextBox 137">
            <a:extLst>
              <a:ext uri="{FF2B5EF4-FFF2-40B4-BE49-F238E27FC236}">
                <a16:creationId xmlns:a16="http://schemas.microsoft.com/office/drawing/2014/main" id="{9B33153D-FAB2-C724-353C-D95F6AE4DF1E}"/>
              </a:ext>
            </a:extLst>
          </p:cNvPr>
          <p:cNvSpPr txBox="1"/>
          <p:nvPr/>
        </p:nvSpPr>
        <p:spPr>
          <a:xfrm>
            <a:off x="4152617" y="2757251"/>
            <a:ext cx="3991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Basophil</a:t>
            </a:r>
          </a:p>
        </p:txBody>
      </p:sp>
      <p:sp>
        <p:nvSpPr>
          <p:cNvPr id="139" name="TextBox 138">
            <a:extLst>
              <a:ext uri="{FF2B5EF4-FFF2-40B4-BE49-F238E27FC236}">
                <a16:creationId xmlns:a16="http://schemas.microsoft.com/office/drawing/2014/main" id="{38440A5D-6BC2-6397-B464-D80409700EA9}"/>
              </a:ext>
            </a:extLst>
          </p:cNvPr>
          <p:cNvSpPr txBox="1"/>
          <p:nvPr/>
        </p:nvSpPr>
        <p:spPr>
          <a:xfrm>
            <a:off x="5272911" y="2697503"/>
            <a:ext cx="61717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Dendritic cell</a:t>
            </a:r>
          </a:p>
        </p:txBody>
      </p:sp>
      <p:sp>
        <p:nvSpPr>
          <p:cNvPr id="140" name="TextBox 139">
            <a:extLst>
              <a:ext uri="{FF2B5EF4-FFF2-40B4-BE49-F238E27FC236}">
                <a16:creationId xmlns:a16="http://schemas.microsoft.com/office/drawing/2014/main" id="{7DB8BA8A-3DDA-AC78-E3A1-9637FF9A6A3C}"/>
              </a:ext>
            </a:extLst>
          </p:cNvPr>
          <p:cNvSpPr txBox="1"/>
          <p:nvPr/>
        </p:nvSpPr>
        <p:spPr>
          <a:xfrm>
            <a:off x="5190770" y="2860070"/>
            <a:ext cx="266103"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Naïve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T cell</a:t>
            </a:r>
          </a:p>
        </p:txBody>
      </p:sp>
      <p:sp>
        <p:nvSpPr>
          <p:cNvPr id="141" name="TextBox 140">
            <a:extLst>
              <a:ext uri="{FF2B5EF4-FFF2-40B4-BE49-F238E27FC236}">
                <a16:creationId xmlns:a16="http://schemas.microsoft.com/office/drawing/2014/main" id="{30976C78-C5B3-597B-F785-BF89AE86373A}"/>
              </a:ext>
            </a:extLst>
          </p:cNvPr>
          <p:cNvSpPr txBox="1"/>
          <p:nvPr/>
        </p:nvSpPr>
        <p:spPr>
          <a:xfrm>
            <a:off x="5834612" y="3987181"/>
            <a:ext cx="53220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Eosinophils</a:t>
            </a:r>
          </a:p>
        </p:txBody>
      </p:sp>
      <p:sp>
        <p:nvSpPr>
          <p:cNvPr id="142" name="TextBox 141">
            <a:extLst>
              <a:ext uri="{FF2B5EF4-FFF2-40B4-BE49-F238E27FC236}">
                <a16:creationId xmlns:a16="http://schemas.microsoft.com/office/drawing/2014/main" id="{88954A83-7C4D-EDAC-A4B6-99A024DD8408}"/>
              </a:ext>
            </a:extLst>
          </p:cNvPr>
          <p:cNvSpPr txBox="1"/>
          <p:nvPr/>
        </p:nvSpPr>
        <p:spPr>
          <a:xfrm>
            <a:off x="3012769" y="4119989"/>
            <a:ext cx="2933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 cells</a:t>
            </a:r>
          </a:p>
        </p:txBody>
      </p:sp>
      <p:sp>
        <p:nvSpPr>
          <p:cNvPr id="144" name="TextBox 143">
            <a:extLst>
              <a:ext uri="{FF2B5EF4-FFF2-40B4-BE49-F238E27FC236}">
                <a16:creationId xmlns:a16="http://schemas.microsoft.com/office/drawing/2014/main" id="{400AEB78-494A-0D9D-15B1-CDCAF7AB7CCD}"/>
              </a:ext>
            </a:extLst>
          </p:cNvPr>
          <p:cNvSpPr txBox="1"/>
          <p:nvPr/>
        </p:nvSpPr>
        <p:spPr>
          <a:xfrm>
            <a:off x="3127071" y="3665954"/>
            <a:ext cx="1394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IgE</a:t>
            </a:r>
          </a:p>
        </p:txBody>
      </p:sp>
      <p:sp>
        <p:nvSpPr>
          <p:cNvPr id="145" name="TextBox 144">
            <a:extLst>
              <a:ext uri="{FF2B5EF4-FFF2-40B4-BE49-F238E27FC236}">
                <a16:creationId xmlns:a16="http://schemas.microsoft.com/office/drawing/2014/main" id="{D668B483-3C03-FD1C-ABC6-008C1CFFCAD2}"/>
              </a:ext>
            </a:extLst>
          </p:cNvPr>
          <p:cNvSpPr txBox="1"/>
          <p:nvPr/>
        </p:nvSpPr>
        <p:spPr>
          <a:xfrm>
            <a:off x="2307905" y="3291297"/>
            <a:ext cx="62197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Histamine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Leukotrienes</a:t>
            </a:r>
          </a:p>
        </p:txBody>
      </p:sp>
      <p:sp>
        <p:nvSpPr>
          <p:cNvPr id="146" name="TextBox 145">
            <a:extLst>
              <a:ext uri="{FF2B5EF4-FFF2-40B4-BE49-F238E27FC236}">
                <a16:creationId xmlns:a16="http://schemas.microsoft.com/office/drawing/2014/main" id="{36B84444-7D81-89DB-DD9D-B004991F0472}"/>
              </a:ext>
            </a:extLst>
          </p:cNvPr>
          <p:cNvSpPr txBox="1"/>
          <p:nvPr/>
        </p:nvSpPr>
        <p:spPr>
          <a:xfrm>
            <a:off x="3820740" y="3094390"/>
            <a:ext cx="184350" cy="11541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p:txBody>
      </p:sp>
      <p:sp>
        <p:nvSpPr>
          <p:cNvPr id="147" name="TextBox 146">
            <a:extLst>
              <a:ext uri="{FF2B5EF4-FFF2-40B4-BE49-F238E27FC236}">
                <a16:creationId xmlns:a16="http://schemas.microsoft.com/office/drawing/2014/main" id="{E9A3007D-A74B-0A0F-F1B5-EF3571A88B08}"/>
              </a:ext>
            </a:extLst>
          </p:cNvPr>
          <p:cNvSpPr txBox="1"/>
          <p:nvPr/>
        </p:nvSpPr>
        <p:spPr>
          <a:xfrm rot="19568916">
            <a:off x="4148277" y="3800744"/>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8" name="TextBox 147">
            <a:extLst>
              <a:ext uri="{FF2B5EF4-FFF2-40B4-BE49-F238E27FC236}">
                <a16:creationId xmlns:a16="http://schemas.microsoft.com/office/drawing/2014/main" id="{04B7C501-9AFC-4C91-85A5-B2932AEBE345}"/>
              </a:ext>
            </a:extLst>
          </p:cNvPr>
          <p:cNvSpPr txBox="1"/>
          <p:nvPr/>
        </p:nvSpPr>
        <p:spPr>
          <a:xfrm rot="18326695">
            <a:off x="3739837" y="3393029"/>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9" name="TextBox 148">
            <a:extLst>
              <a:ext uri="{FF2B5EF4-FFF2-40B4-BE49-F238E27FC236}">
                <a16:creationId xmlns:a16="http://schemas.microsoft.com/office/drawing/2014/main" id="{D911F860-5691-B0CE-BB72-EF0646E6BF7A}"/>
              </a:ext>
            </a:extLst>
          </p:cNvPr>
          <p:cNvSpPr txBox="1"/>
          <p:nvPr/>
        </p:nvSpPr>
        <p:spPr>
          <a:xfrm>
            <a:off x="4397698" y="4118600"/>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endParaRPr kumimoji="0" lang="en-US" sz="8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endParaRPr>
          </a:p>
        </p:txBody>
      </p:sp>
      <p:sp>
        <p:nvSpPr>
          <p:cNvPr id="150" name="TextBox 149">
            <a:extLst>
              <a:ext uri="{FF2B5EF4-FFF2-40B4-BE49-F238E27FC236}">
                <a16:creationId xmlns:a16="http://schemas.microsoft.com/office/drawing/2014/main" id="{75ED537C-0097-A31E-F5C6-58DF3218A922}"/>
              </a:ext>
            </a:extLst>
          </p:cNvPr>
          <p:cNvSpPr txBox="1"/>
          <p:nvPr/>
        </p:nvSpPr>
        <p:spPr>
          <a:xfrm>
            <a:off x="4643458" y="3318538"/>
            <a:ext cx="20518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cells</a:t>
            </a:r>
          </a:p>
        </p:txBody>
      </p:sp>
      <p:sp>
        <p:nvSpPr>
          <p:cNvPr id="151" name="TextBox 150">
            <a:extLst>
              <a:ext uri="{FF2B5EF4-FFF2-40B4-BE49-F238E27FC236}">
                <a16:creationId xmlns:a16="http://schemas.microsoft.com/office/drawing/2014/main" id="{C358ACB1-1AB8-F32B-31A5-A6FB3093AF58}"/>
              </a:ext>
            </a:extLst>
          </p:cNvPr>
          <p:cNvSpPr txBox="1"/>
          <p:nvPr/>
        </p:nvSpPr>
        <p:spPr>
          <a:xfrm rot="2099857">
            <a:off x="5445883" y="350753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IL-5</a:t>
            </a:r>
          </a:p>
        </p:txBody>
      </p:sp>
      <p:sp>
        <p:nvSpPr>
          <p:cNvPr id="152" name="TextBox 151">
            <a:extLst>
              <a:ext uri="{FF2B5EF4-FFF2-40B4-BE49-F238E27FC236}">
                <a16:creationId xmlns:a16="http://schemas.microsoft.com/office/drawing/2014/main" id="{1A362EFF-D3B6-12DF-8318-650FB26E4275}"/>
              </a:ext>
            </a:extLst>
          </p:cNvPr>
          <p:cNvSpPr txBox="1"/>
          <p:nvPr/>
        </p:nvSpPr>
        <p:spPr>
          <a:xfrm rot="19585287">
            <a:off x="5592192" y="297338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3" name="TextBox 152">
            <a:extLst>
              <a:ext uri="{FF2B5EF4-FFF2-40B4-BE49-F238E27FC236}">
                <a16:creationId xmlns:a16="http://schemas.microsoft.com/office/drawing/2014/main" id="{00A62D6E-50F3-4034-29B6-F124818F3202}"/>
              </a:ext>
            </a:extLst>
          </p:cNvPr>
          <p:cNvSpPr txBox="1"/>
          <p:nvPr/>
        </p:nvSpPr>
        <p:spPr>
          <a:xfrm rot="1721568">
            <a:off x="5229446" y="4266257"/>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4" name="TextBox 153">
            <a:extLst>
              <a:ext uri="{FF2B5EF4-FFF2-40B4-BE49-F238E27FC236}">
                <a16:creationId xmlns:a16="http://schemas.microsoft.com/office/drawing/2014/main" id="{C2FE5A82-7E21-C1CF-D87E-BA92CC3F01BB}"/>
              </a:ext>
            </a:extLst>
          </p:cNvPr>
          <p:cNvSpPr txBox="1"/>
          <p:nvPr/>
        </p:nvSpPr>
        <p:spPr>
          <a:xfrm rot="19476609">
            <a:off x="6618670" y="350980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IL-5</a:t>
            </a:r>
          </a:p>
        </p:txBody>
      </p:sp>
      <p:sp>
        <p:nvSpPr>
          <p:cNvPr id="155" name="TextBox 154">
            <a:extLst>
              <a:ext uri="{FF2B5EF4-FFF2-40B4-BE49-F238E27FC236}">
                <a16:creationId xmlns:a16="http://schemas.microsoft.com/office/drawing/2014/main" id="{9643C610-F222-F945-67C7-EADE65930604}"/>
              </a:ext>
            </a:extLst>
          </p:cNvPr>
          <p:cNvSpPr txBox="1"/>
          <p:nvPr/>
        </p:nvSpPr>
        <p:spPr>
          <a:xfrm rot="2077529">
            <a:off x="6376152" y="2953478"/>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6" name="TextBox 155">
            <a:extLst>
              <a:ext uri="{FF2B5EF4-FFF2-40B4-BE49-F238E27FC236}">
                <a16:creationId xmlns:a16="http://schemas.microsoft.com/office/drawing/2014/main" id="{6DF598F2-CC1F-BC51-7053-039BE078BC62}"/>
              </a:ext>
            </a:extLst>
          </p:cNvPr>
          <p:cNvSpPr txBox="1"/>
          <p:nvPr/>
        </p:nvSpPr>
        <p:spPr>
          <a:xfrm rot="19935994">
            <a:off x="6695353" y="426686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7" name="TextBox 156">
            <a:extLst>
              <a:ext uri="{FF2B5EF4-FFF2-40B4-BE49-F238E27FC236}">
                <a16:creationId xmlns:a16="http://schemas.microsoft.com/office/drawing/2014/main" id="{AD7521A3-C761-7FED-D22F-9CE5BEDBBDDB}"/>
              </a:ext>
            </a:extLst>
          </p:cNvPr>
          <p:cNvSpPr txBox="1"/>
          <p:nvPr/>
        </p:nvSpPr>
        <p:spPr>
          <a:xfrm>
            <a:off x="7047204" y="305939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158" name="TextBox 157">
            <a:extLst>
              <a:ext uri="{FF2B5EF4-FFF2-40B4-BE49-F238E27FC236}">
                <a16:creationId xmlns:a16="http://schemas.microsoft.com/office/drawing/2014/main" id="{DBEC77BB-542C-C107-044B-2E94568786ED}"/>
              </a:ext>
            </a:extLst>
          </p:cNvPr>
          <p:cNvSpPr txBox="1"/>
          <p:nvPr/>
        </p:nvSpPr>
        <p:spPr>
          <a:xfrm>
            <a:off x="6752640"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IL-25</a:t>
            </a:r>
          </a:p>
        </p:txBody>
      </p:sp>
      <p:sp>
        <p:nvSpPr>
          <p:cNvPr id="159" name="TextBox 158">
            <a:extLst>
              <a:ext uri="{FF2B5EF4-FFF2-40B4-BE49-F238E27FC236}">
                <a16:creationId xmlns:a16="http://schemas.microsoft.com/office/drawing/2014/main" id="{2C13EB76-B508-31A9-5A26-22E5C303711C}"/>
              </a:ext>
            </a:extLst>
          </p:cNvPr>
          <p:cNvSpPr txBox="1"/>
          <p:nvPr/>
        </p:nvSpPr>
        <p:spPr>
          <a:xfrm>
            <a:off x="8274547" y="2256850"/>
            <a:ext cx="321169" cy="226591"/>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35FAC">
                    <a:lumMod val="75000"/>
                  </a:srgbClr>
                </a:solidFill>
                <a:effectLst/>
                <a:uLnTx/>
                <a:uFillTx/>
                <a:latin typeface="Calibri"/>
                <a:ea typeface="+mn-ea"/>
                <a:cs typeface="Calibri"/>
              </a:rPr>
              <a:t>TSLP</a:t>
            </a:r>
          </a:p>
        </p:txBody>
      </p:sp>
      <p:sp>
        <p:nvSpPr>
          <p:cNvPr id="161" name="TextBox 160">
            <a:extLst>
              <a:ext uri="{FF2B5EF4-FFF2-40B4-BE49-F238E27FC236}">
                <a16:creationId xmlns:a16="http://schemas.microsoft.com/office/drawing/2014/main" id="{86A5E76A-7E60-8958-6A1D-C9ED5201C4EB}"/>
              </a:ext>
            </a:extLst>
          </p:cNvPr>
          <p:cNvSpPr txBox="1"/>
          <p:nvPr/>
        </p:nvSpPr>
        <p:spPr>
          <a:xfrm>
            <a:off x="7048944" y="4260513"/>
            <a:ext cx="724572"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Smooth muscle</a:t>
            </a:r>
          </a:p>
        </p:txBody>
      </p:sp>
      <p:sp>
        <p:nvSpPr>
          <p:cNvPr id="164" name="TextBox 163">
            <a:extLst>
              <a:ext uri="{FF2B5EF4-FFF2-40B4-BE49-F238E27FC236}">
                <a16:creationId xmlns:a16="http://schemas.microsoft.com/office/drawing/2014/main" id="{854BBB09-2639-DC71-3C1B-DB92A42AAF15}"/>
              </a:ext>
            </a:extLst>
          </p:cNvPr>
          <p:cNvSpPr txBox="1"/>
          <p:nvPr/>
        </p:nvSpPr>
        <p:spPr>
          <a:xfrm>
            <a:off x="9610310" y="4129627"/>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IL-6</a:t>
            </a:r>
          </a:p>
        </p:txBody>
      </p:sp>
      <p:sp>
        <p:nvSpPr>
          <p:cNvPr id="165" name="TextBox 164">
            <a:extLst>
              <a:ext uri="{FF2B5EF4-FFF2-40B4-BE49-F238E27FC236}">
                <a16:creationId xmlns:a16="http://schemas.microsoft.com/office/drawing/2014/main" id="{3CBED91A-B912-93F3-BA79-F08D54B3390D}"/>
              </a:ext>
            </a:extLst>
          </p:cNvPr>
          <p:cNvSpPr txBox="1"/>
          <p:nvPr/>
        </p:nvSpPr>
        <p:spPr>
          <a:xfrm>
            <a:off x="9267706" y="3337769"/>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Fibroblast</a:t>
            </a:r>
          </a:p>
        </p:txBody>
      </p:sp>
      <p:sp>
        <p:nvSpPr>
          <p:cNvPr id="166" name="TextBox 165">
            <a:extLst>
              <a:ext uri="{FF2B5EF4-FFF2-40B4-BE49-F238E27FC236}">
                <a16:creationId xmlns:a16="http://schemas.microsoft.com/office/drawing/2014/main" id="{FB1E327C-0197-FA35-937D-3CA4D101C7D1}"/>
              </a:ext>
            </a:extLst>
          </p:cNvPr>
          <p:cNvSpPr txBox="1"/>
          <p:nvPr/>
        </p:nvSpPr>
        <p:spPr>
          <a:xfrm>
            <a:off x="9093828" y="2542446"/>
            <a:ext cx="4039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Collagen</a:t>
            </a:r>
          </a:p>
        </p:txBody>
      </p:sp>
      <p:sp>
        <p:nvSpPr>
          <p:cNvPr id="168" name="TextBox 167">
            <a:extLst>
              <a:ext uri="{FF2B5EF4-FFF2-40B4-BE49-F238E27FC236}">
                <a16:creationId xmlns:a16="http://schemas.microsoft.com/office/drawing/2014/main" id="{2C4BCB92-4A53-CBFB-F841-B70F998EA530}"/>
              </a:ext>
            </a:extLst>
          </p:cNvPr>
          <p:cNvSpPr txBox="1"/>
          <p:nvPr/>
        </p:nvSpPr>
        <p:spPr>
          <a:xfrm>
            <a:off x="7945735" y="3407020"/>
            <a:ext cx="248471" cy="15389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grpSp>
        <p:nvGrpSpPr>
          <p:cNvPr id="169" name="Graphic 2442">
            <a:extLst>
              <a:ext uri="{FF2B5EF4-FFF2-40B4-BE49-F238E27FC236}">
                <a16:creationId xmlns:a16="http://schemas.microsoft.com/office/drawing/2014/main" id="{64BA3ED3-9446-0537-C3E7-C1D0E7C62347}"/>
              </a:ext>
            </a:extLst>
          </p:cNvPr>
          <p:cNvGrpSpPr/>
          <p:nvPr/>
        </p:nvGrpSpPr>
        <p:grpSpPr>
          <a:xfrm rot="401577">
            <a:off x="3880668" y="3315678"/>
            <a:ext cx="257941" cy="478206"/>
            <a:chOff x="7388833" y="5476246"/>
            <a:chExt cx="373677" cy="630032"/>
          </a:xfrm>
          <a:solidFill>
            <a:srgbClr val="A21383"/>
          </a:solidFill>
        </p:grpSpPr>
        <p:sp>
          <p:nvSpPr>
            <p:cNvPr id="2493" name="Freeform 2445">
              <a:extLst>
                <a:ext uri="{FF2B5EF4-FFF2-40B4-BE49-F238E27FC236}">
                  <a16:creationId xmlns:a16="http://schemas.microsoft.com/office/drawing/2014/main" id="{DAD6A2E2-FEFF-BA1C-FC71-342A11688F75}"/>
                </a:ext>
              </a:extLst>
            </p:cNvPr>
            <p:cNvSpPr/>
            <p:nvPr/>
          </p:nvSpPr>
          <p:spPr>
            <a:xfrm>
              <a:off x="7411227" y="5476246"/>
              <a:ext cx="351283" cy="592220"/>
            </a:xfrm>
            <a:custGeom>
              <a:avLst/>
              <a:gdLst>
                <a:gd name="connsiteX0" fmla="*/ 351285 w 351284"/>
                <a:gd name="connsiteY0" fmla="*/ 0 h 592224"/>
                <a:gd name="connsiteX1" fmla="*/ 0 w 351284"/>
                <a:gd name="connsiteY1" fmla="*/ 592224 h 592224"/>
              </a:gdLst>
              <a:ahLst/>
              <a:cxnLst>
                <a:cxn ang="0">
                  <a:pos x="connsiteX0" y="connsiteY0"/>
                </a:cxn>
                <a:cxn ang="0">
                  <a:pos x="connsiteX1" y="connsiteY1"/>
                </a:cxn>
              </a:cxnLst>
              <a:rect l="l" t="t" r="r" b="b"/>
              <a:pathLst>
                <a:path w="351284" h="592224">
                  <a:moveTo>
                    <a:pt x="351285" y="0"/>
                  </a:moveTo>
                  <a:lnTo>
                    <a:pt x="0" y="592224"/>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4" name="Freeform 2446">
              <a:extLst>
                <a:ext uri="{FF2B5EF4-FFF2-40B4-BE49-F238E27FC236}">
                  <a16:creationId xmlns:a16="http://schemas.microsoft.com/office/drawing/2014/main" id="{87CC8198-2681-1490-8319-61BC2973F085}"/>
                </a:ext>
              </a:extLst>
            </p:cNvPr>
            <p:cNvSpPr/>
            <p:nvPr/>
          </p:nvSpPr>
          <p:spPr>
            <a:xfrm>
              <a:off x="7388833" y="6045244"/>
              <a:ext cx="53261" cy="61034"/>
            </a:xfrm>
            <a:custGeom>
              <a:avLst/>
              <a:gdLst>
                <a:gd name="connsiteX0" fmla="*/ 735 w 53261"/>
                <a:gd name="connsiteY0" fmla="*/ 0 h 61034"/>
                <a:gd name="connsiteX1" fmla="*/ 0 w 53261"/>
                <a:gd name="connsiteY1" fmla="*/ 61034 h 61034"/>
                <a:gd name="connsiteX2" fmla="*/ 53262 w 53261"/>
                <a:gd name="connsiteY2" fmla="*/ 31160 h 61034"/>
                <a:gd name="connsiteX3" fmla="*/ 735 w 53261"/>
                <a:gd name="connsiteY3" fmla="*/ 0 h 61034"/>
              </a:gdLst>
              <a:ahLst/>
              <a:cxnLst>
                <a:cxn ang="0">
                  <a:pos x="connsiteX0" y="connsiteY0"/>
                </a:cxn>
                <a:cxn ang="0">
                  <a:pos x="connsiteX1" y="connsiteY1"/>
                </a:cxn>
                <a:cxn ang="0">
                  <a:pos x="connsiteX2" y="connsiteY2"/>
                </a:cxn>
                <a:cxn ang="0">
                  <a:pos x="connsiteX3" y="connsiteY3"/>
                </a:cxn>
              </a:cxnLst>
              <a:rect l="l" t="t" r="r" b="b"/>
              <a:pathLst>
                <a:path w="53261" h="61034">
                  <a:moveTo>
                    <a:pt x="735" y="0"/>
                  </a:moveTo>
                  <a:lnTo>
                    <a:pt x="0" y="61034"/>
                  </a:lnTo>
                  <a:lnTo>
                    <a:pt x="53262" y="31160"/>
                  </a:lnTo>
                  <a:lnTo>
                    <a:pt x="735"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0" name="Group 169">
            <a:extLst>
              <a:ext uri="{FF2B5EF4-FFF2-40B4-BE49-F238E27FC236}">
                <a16:creationId xmlns:a16="http://schemas.microsoft.com/office/drawing/2014/main" id="{CEB2A609-E194-E0FF-B2A5-1092FD8353A7}"/>
              </a:ext>
            </a:extLst>
          </p:cNvPr>
          <p:cNvGrpSpPr/>
          <p:nvPr/>
        </p:nvGrpSpPr>
        <p:grpSpPr>
          <a:xfrm>
            <a:off x="3958667" y="3665104"/>
            <a:ext cx="880704" cy="577321"/>
            <a:chOff x="3869982" y="3713634"/>
            <a:chExt cx="880686" cy="577309"/>
          </a:xfrm>
        </p:grpSpPr>
        <p:sp>
          <p:nvSpPr>
            <p:cNvPr id="2490" name="Freeform 2448">
              <a:extLst>
                <a:ext uri="{FF2B5EF4-FFF2-40B4-BE49-F238E27FC236}">
                  <a16:creationId xmlns:a16="http://schemas.microsoft.com/office/drawing/2014/main" id="{7D135CD5-3A11-85C7-A8B2-7D2B09D8B463}"/>
                </a:ext>
              </a:extLst>
            </p:cNvPr>
            <p:cNvSpPr/>
            <p:nvPr/>
          </p:nvSpPr>
          <p:spPr>
            <a:xfrm>
              <a:off x="3906774" y="3713634"/>
              <a:ext cx="843894" cy="553210"/>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1" name="Freeform 2449">
              <a:extLst>
                <a:ext uri="{FF2B5EF4-FFF2-40B4-BE49-F238E27FC236}">
                  <a16:creationId xmlns:a16="http://schemas.microsoft.com/office/drawing/2014/main" id="{63BF1CFA-C4F7-7460-E921-0CE7B7F11F4D}"/>
                </a:ext>
              </a:extLst>
            </p:cNvPr>
            <p:cNvSpPr/>
            <p:nvPr/>
          </p:nvSpPr>
          <p:spPr>
            <a:xfrm>
              <a:off x="3869982" y="4236370"/>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1" name="Graphic 2442">
            <a:extLst>
              <a:ext uri="{FF2B5EF4-FFF2-40B4-BE49-F238E27FC236}">
                <a16:creationId xmlns:a16="http://schemas.microsoft.com/office/drawing/2014/main" id="{B9BE2857-561E-9417-4A5D-13E54C5AB7E1}"/>
              </a:ext>
            </a:extLst>
          </p:cNvPr>
          <p:cNvGrpSpPr/>
          <p:nvPr/>
        </p:nvGrpSpPr>
        <p:grpSpPr>
          <a:xfrm>
            <a:off x="4325109" y="4042216"/>
            <a:ext cx="61137" cy="392465"/>
            <a:chOff x="7893108" y="6127558"/>
            <a:chExt cx="61036" cy="391820"/>
          </a:xfrm>
          <a:solidFill>
            <a:srgbClr val="A21383"/>
          </a:solidFill>
        </p:grpSpPr>
        <p:sp>
          <p:nvSpPr>
            <p:cNvPr id="2487" name="Freeform 2451">
              <a:extLst>
                <a:ext uri="{FF2B5EF4-FFF2-40B4-BE49-F238E27FC236}">
                  <a16:creationId xmlns:a16="http://schemas.microsoft.com/office/drawing/2014/main" id="{9A9911A8-5604-1521-F3A7-79F1D8D6271F}"/>
                </a:ext>
              </a:extLst>
            </p:cNvPr>
            <p:cNvSpPr/>
            <p:nvPr/>
          </p:nvSpPr>
          <p:spPr>
            <a:xfrm>
              <a:off x="7923553" y="6127558"/>
              <a:ext cx="6122" cy="347904"/>
            </a:xfrm>
            <a:custGeom>
              <a:avLst/>
              <a:gdLst>
                <a:gd name="connsiteX0" fmla="*/ 0 w 6122"/>
                <a:gd name="connsiteY0" fmla="*/ 0 h 347902"/>
                <a:gd name="connsiteX1" fmla="*/ 0 w 6122"/>
                <a:gd name="connsiteY1" fmla="*/ 347903 h 347902"/>
              </a:gdLst>
              <a:ahLst/>
              <a:cxnLst>
                <a:cxn ang="0">
                  <a:pos x="connsiteX0" y="connsiteY0"/>
                </a:cxn>
                <a:cxn ang="0">
                  <a:pos x="connsiteX1" y="connsiteY1"/>
                </a:cxn>
              </a:cxnLst>
              <a:rect l="l" t="t" r="r" b="b"/>
              <a:pathLst>
                <a:path w="6122" h="347902">
                  <a:moveTo>
                    <a:pt x="0" y="0"/>
                  </a:moveTo>
                  <a:lnTo>
                    <a:pt x="0" y="347903"/>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8" name="Freeform 2452">
              <a:extLst>
                <a:ext uri="{FF2B5EF4-FFF2-40B4-BE49-F238E27FC236}">
                  <a16:creationId xmlns:a16="http://schemas.microsoft.com/office/drawing/2014/main" id="{3E209F00-BF18-9F13-FE23-0A75B103D310}"/>
                </a:ext>
              </a:extLst>
            </p:cNvPr>
            <p:cNvSpPr/>
            <p:nvPr/>
          </p:nvSpPr>
          <p:spPr>
            <a:xfrm>
              <a:off x="7893108" y="6466486"/>
              <a:ext cx="61036" cy="52892"/>
            </a:xfrm>
            <a:custGeom>
              <a:avLst/>
              <a:gdLst>
                <a:gd name="connsiteX0" fmla="*/ 0 w 61036"/>
                <a:gd name="connsiteY0" fmla="*/ 0 h 52892"/>
                <a:gd name="connsiteX1" fmla="*/ 30488 w 61036"/>
                <a:gd name="connsiteY1" fmla="*/ 52892 h 52892"/>
                <a:gd name="connsiteX2" fmla="*/ 61037 w 61036"/>
                <a:gd name="connsiteY2" fmla="*/ 0 h 52892"/>
                <a:gd name="connsiteX3" fmla="*/ 0 w 61036"/>
                <a:gd name="connsiteY3" fmla="*/ 0 h 52892"/>
              </a:gdLst>
              <a:ahLst/>
              <a:cxnLst>
                <a:cxn ang="0">
                  <a:pos x="connsiteX0" y="connsiteY0"/>
                </a:cxn>
                <a:cxn ang="0">
                  <a:pos x="connsiteX1" y="connsiteY1"/>
                </a:cxn>
                <a:cxn ang="0">
                  <a:pos x="connsiteX2" y="connsiteY2"/>
                </a:cxn>
                <a:cxn ang="0">
                  <a:pos x="connsiteX3" y="connsiteY3"/>
                </a:cxn>
              </a:cxnLst>
              <a:rect l="l" t="t" r="r" b="b"/>
              <a:pathLst>
                <a:path w="61036" h="52892">
                  <a:moveTo>
                    <a:pt x="0" y="0"/>
                  </a:moveTo>
                  <a:lnTo>
                    <a:pt x="30488" y="52892"/>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72" name="Freeform 2453">
            <a:extLst>
              <a:ext uri="{FF2B5EF4-FFF2-40B4-BE49-F238E27FC236}">
                <a16:creationId xmlns:a16="http://schemas.microsoft.com/office/drawing/2014/main" id="{BD4BE16C-A1B5-4173-0B0E-6B30DACCFEAA}"/>
              </a:ext>
            </a:extLst>
          </p:cNvPr>
          <p:cNvSpPr/>
          <p:nvPr/>
        </p:nvSpPr>
        <p:spPr>
          <a:xfrm>
            <a:off x="4355605" y="3312947"/>
            <a:ext cx="6132" cy="364972"/>
          </a:xfrm>
          <a:custGeom>
            <a:avLst/>
            <a:gdLst>
              <a:gd name="connsiteX0" fmla="*/ 0 w 6122"/>
              <a:gd name="connsiteY0" fmla="*/ 0 h 364370"/>
              <a:gd name="connsiteX1" fmla="*/ 0 w 6122"/>
              <a:gd name="connsiteY1" fmla="*/ 364370 h 364370"/>
            </a:gdLst>
            <a:ahLst/>
            <a:cxnLst>
              <a:cxn ang="0">
                <a:pos x="connsiteX0" y="connsiteY0"/>
              </a:cxn>
              <a:cxn ang="0">
                <a:pos x="connsiteX1" y="connsiteY1"/>
              </a:cxn>
            </a:cxnLst>
            <a:rect l="l" t="t" r="r" b="b"/>
            <a:pathLst>
              <a:path w="6122" h="364370">
                <a:moveTo>
                  <a:pt x="0" y="0"/>
                </a:moveTo>
                <a:lnTo>
                  <a:pt x="0" y="36437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nvGrpSpPr>
          <p:cNvPr id="173" name="Graphic 2442">
            <a:extLst>
              <a:ext uri="{FF2B5EF4-FFF2-40B4-BE49-F238E27FC236}">
                <a16:creationId xmlns:a16="http://schemas.microsoft.com/office/drawing/2014/main" id="{B1AABD42-D4D2-C91E-DE13-10E9969BF9B7}"/>
              </a:ext>
            </a:extLst>
          </p:cNvPr>
          <p:cNvGrpSpPr/>
          <p:nvPr/>
        </p:nvGrpSpPr>
        <p:grpSpPr>
          <a:xfrm>
            <a:off x="5344098" y="3549028"/>
            <a:ext cx="307834" cy="204233"/>
            <a:chOff x="8910534" y="5635163"/>
            <a:chExt cx="307329" cy="203897"/>
          </a:xfrm>
          <a:solidFill>
            <a:srgbClr val="A21383"/>
          </a:solidFill>
        </p:grpSpPr>
        <p:sp>
          <p:nvSpPr>
            <p:cNvPr id="2485" name="Freeform 2461">
              <a:extLst>
                <a:ext uri="{FF2B5EF4-FFF2-40B4-BE49-F238E27FC236}">
                  <a16:creationId xmlns:a16="http://schemas.microsoft.com/office/drawing/2014/main" id="{FCE7EE6F-FAEA-4494-A727-790C07A2D30E}"/>
                </a:ext>
              </a:extLst>
            </p:cNvPr>
            <p:cNvSpPr/>
            <p:nvPr/>
          </p:nvSpPr>
          <p:spPr>
            <a:xfrm>
              <a:off x="8910534" y="5635163"/>
              <a:ext cx="270781" cy="179614"/>
            </a:xfrm>
            <a:custGeom>
              <a:avLst/>
              <a:gdLst>
                <a:gd name="connsiteX0" fmla="*/ 270779 w 270779"/>
                <a:gd name="connsiteY0" fmla="*/ 179614 h 179613"/>
                <a:gd name="connsiteX1" fmla="*/ 0 w 270779"/>
                <a:gd name="connsiteY1" fmla="*/ 0 h 179613"/>
              </a:gdLst>
              <a:ahLst/>
              <a:cxnLst>
                <a:cxn ang="0">
                  <a:pos x="connsiteX0" y="connsiteY0"/>
                </a:cxn>
                <a:cxn ang="0">
                  <a:pos x="connsiteX1" y="connsiteY1"/>
                </a:cxn>
              </a:cxnLst>
              <a:rect l="l" t="t" r="r" b="b"/>
              <a:pathLst>
                <a:path w="270779" h="179613">
                  <a:moveTo>
                    <a:pt x="270779" y="179614"/>
                  </a:moveTo>
                  <a:lnTo>
                    <a:pt x="0"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6" name="Freeform 2462">
              <a:extLst>
                <a:ext uri="{FF2B5EF4-FFF2-40B4-BE49-F238E27FC236}">
                  <a16:creationId xmlns:a16="http://schemas.microsoft.com/office/drawing/2014/main" id="{0202CBB5-53AB-4669-8BB1-0B1EDF8652C0}"/>
                </a:ext>
              </a:extLst>
            </p:cNvPr>
            <p:cNvSpPr/>
            <p:nvPr/>
          </p:nvSpPr>
          <p:spPr>
            <a:xfrm>
              <a:off x="9156949" y="5784393"/>
              <a:ext cx="60914" cy="54667"/>
            </a:xfrm>
            <a:custGeom>
              <a:avLst/>
              <a:gdLst>
                <a:gd name="connsiteX0" fmla="*/ 33733 w 60914"/>
                <a:gd name="connsiteY0" fmla="*/ 0 h 54667"/>
                <a:gd name="connsiteX1" fmla="*/ 60915 w 60914"/>
                <a:gd name="connsiteY1" fmla="*/ 54668 h 54667"/>
                <a:gd name="connsiteX2" fmla="*/ 0 w 60914"/>
                <a:gd name="connsiteY2" fmla="*/ 50872 h 54667"/>
                <a:gd name="connsiteX3" fmla="*/ 33733 w 60914"/>
                <a:gd name="connsiteY3" fmla="*/ 0 h 54667"/>
              </a:gdLst>
              <a:ahLst/>
              <a:cxnLst>
                <a:cxn ang="0">
                  <a:pos x="connsiteX0" y="connsiteY0"/>
                </a:cxn>
                <a:cxn ang="0">
                  <a:pos x="connsiteX1" y="connsiteY1"/>
                </a:cxn>
                <a:cxn ang="0">
                  <a:pos x="connsiteX2" y="connsiteY2"/>
                </a:cxn>
                <a:cxn ang="0">
                  <a:pos x="connsiteX3" y="connsiteY3"/>
                </a:cxn>
              </a:cxnLst>
              <a:rect l="l" t="t" r="r" b="b"/>
              <a:pathLst>
                <a:path w="60914" h="54667">
                  <a:moveTo>
                    <a:pt x="33733" y="0"/>
                  </a:moveTo>
                  <a:lnTo>
                    <a:pt x="60915" y="54668"/>
                  </a:lnTo>
                  <a:lnTo>
                    <a:pt x="0" y="50872"/>
                  </a:lnTo>
                  <a:lnTo>
                    <a:pt x="33733"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4" name="Graphic 2442">
            <a:extLst>
              <a:ext uri="{FF2B5EF4-FFF2-40B4-BE49-F238E27FC236}">
                <a16:creationId xmlns:a16="http://schemas.microsoft.com/office/drawing/2014/main" id="{733A77EC-BE23-6CCA-5F97-F28FA344784C}"/>
              </a:ext>
            </a:extLst>
          </p:cNvPr>
          <p:cNvGrpSpPr/>
          <p:nvPr/>
        </p:nvGrpSpPr>
        <p:grpSpPr>
          <a:xfrm>
            <a:off x="5066742" y="3139242"/>
            <a:ext cx="88671" cy="165411"/>
            <a:chOff x="8633512" y="5226050"/>
            <a:chExt cx="88524" cy="165139"/>
          </a:xfrm>
          <a:solidFill>
            <a:srgbClr val="A21383"/>
          </a:solidFill>
        </p:grpSpPr>
        <p:sp>
          <p:nvSpPr>
            <p:cNvPr id="2483" name="Freeform 2464">
              <a:extLst>
                <a:ext uri="{FF2B5EF4-FFF2-40B4-BE49-F238E27FC236}">
                  <a16:creationId xmlns:a16="http://schemas.microsoft.com/office/drawing/2014/main" id="{0E9C77F4-E566-9E35-FEF5-7C5CBDD503E1}"/>
                </a:ext>
              </a:extLst>
            </p:cNvPr>
            <p:cNvSpPr/>
            <p:nvPr/>
          </p:nvSpPr>
          <p:spPr>
            <a:xfrm>
              <a:off x="8677725" y="5226050"/>
              <a:ext cx="6122" cy="126844"/>
            </a:xfrm>
            <a:custGeom>
              <a:avLst/>
              <a:gdLst>
                <a:gd name="connsiteX0" fmla="*/ 0 w 6122"/>
                <a:gd name="connsiteY0" fmla="*/ 126844 h 126843"/>
                <a:gd name="connsiteX1" fmla="*/ 0 w 6122"/>
                <a:gd name="connsiteY1" fmla="*/ 0 h 126843"/>
              </a:gdLst>
              <a:ahLst/>
              <a:cxnLst>
                <a:cxn ang="0">
                  <a:pos x="connsiteX0" y="connsiteY0"/>
                </a:cxn>
                <a:cxn ang="0">
                  <a:pos x="connsiteX1" y="connsiteY1"/>
                </a:cxn>
              </a:cxnLst>
              <a:rect l="l" t="t" r="r" b="b"/>
              <a:pathLst>
                <a:path w="6122" h="126843">
                  <a:moveTo>
                    <a:pt x="0" y="126844"/>
                  </a:moveTo>
                  <a:lnTo>
                    <a:pt x="0" y="0"/>
                  </a:lnTo>
                </a:path>
              </a:pathLst>
            </a:custGeom>
            <a:ln w="444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4" name="Freeform 2465">
              <a:extLst>
                <a:ext uri="{FF2B5EF4-FFF2-40B4-BE49-F238E27FC236}">
                  <a16:creationId xmlns:a16="http://schemas.microsoft.com/office/drawing/2014/main" id="{6FDD8C30-BB7D-544E-11C3-B2130FA76F61}"/>
                </a:ext>
              </a:extLst>
            </p:cNvPr>
            <p:cNvSpPr/>
            <p:nvPr/>
          </p:nvSpPr>
          <p:spPr>
            <a:xfrm>
              <a:off x="8633512" y="5346929"/>
              <a:ext cx="88524" cy="44260"/>
            </a:xfrm>
            <a:custGeom>
              <a:avLst/>
              <a:gdLst>
                <a:gd name="connsiteX0" fmla="*/ 0 w 88524"/>
                <a:gd name="connsiteY0" fmla="*/ 0 h 44260"/>
                <a:gd name="connsiteX1" fmla="*/ 88525 w 88524"/>
                <a:gd name="connsiteY1" fmla="*/ 0 h 44260"/>
                <a:gd name="connsiteX2" fmla="*/ 44262 w 88524"/>
                <a:gd name="connsiteY2" fmla="*/ 44261 h 44260"/>
                <a:gd name="connsiteX3" fmla="*/ 0 w 88524"/>
                <a:gd name="connsiteY3" fmla="*/ 0 h 44260"/>
              </a:gdLst>
              <a:ahLst/>
              <a:cxnLst>
                <a:cxn ang="0">
                  <a:pos x="connsiteX0" y="connsiteY0"/>
                </a:cxn>
                <a:cxn ang="0">
                  <a:pos x="connsiteX1" y="connsiteY1"/>
                </a:cxn>
                <a:cxn ang="0">
                  <a:pos x="connsiteX2" y="connsiteY2"/>
                </a:cxn>
                <a:cxn ang="0">
                  <a:pos x="connsiteX3" y="connsiteY3"/>
                </a:cxn>
              </a:cxnLst>
              <a:rect l="l" t="t" r="r" b="b"/>
              <a:pathLst>
                <a:path w="88524" h="44260">
                  <a:moveTo>
                    <a:pt x="0" y="0"/>
                  </a:moveTo>
                  <a:lnTo>
                    <a:pt x="88525" y="0"/>
                  </a:lnTo>
                  <a:lnTo>
                    <a:pt x="44262" y="44261"/>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5" name="Graphic 2442">
            <a:extLst>
              <a:ext uri="{FF2B5EF4-FFF2-40B4-BE49-F238E27FC236}">
                <a16:creationId xmlns:a16="http://schemas.microsoft.com/office/drawing/2014/main" id="{B0F86DCB-B5CE-1009-0DB4-4FD48BE58239}"/>
              </a:ext>
            </a:extLst>
          </p:cNvPr>
          <p:cNvGrpSpPr/>
          <p:nvPr/>
        </p:nvGrpSpPr>
        <p:grpSpPr>
          <a:xfrm>
            <a:off x="7996110" y="3697949"/>
            <a:ext cx="236051" cy="639113"/>
            <a:chOff x="11812378" y="5783858"/>
            <a:chExt cx="235661" cy="638063"/>
          </a:xfrm>
        </p:grpSpPr>
        <p:sp>
          <p:nvSpPr>
            <p:cNvPr id="2481" name="Freeform 2473">
              <a:extLst>
                <a:ext uri="{FF2B5EF4-FFF2-40B4-BE49-F238E27FC236}">
                  <a16:creationId xmlns:a16="http://schemas.microsoft.com/office/drawing/2014/main" id="{EFF0DC84-22BE-F7E4-7246-847A8B43DBB2}"/>
                </a:ext>
              </a:extLst>
            </p:cNvPr>
            <p:cNvSpPr/>
            <p:nvPr/>
          </p:nvSpPr>
          <p:spPr>
            <a:xfrm>
              <a:off x="11812378" y="5814083"/>
              <a:ext cx="203680" cy="607838"/>
            </a:xfrm>
            <a:custGeom>
              <a:avLst/>
              <a:gdLst>
                <a:gd name="connsiteX0" fmla="*/ 203682 w 203681"/>
                <a:gd name="connsiteY0" fmla="*/ 0 h 607834"/>
                <a:gd name="connsiteX1" fmla="*/ 0 w 203681"/>
                <a:gd name="connsiteY1" fmla="*/ 192164 h 607834"/>
                <a:gd name="connsiteX2" fmla="*/ 0 w 203681"/>
                <a:gd name="connsiteY2" fmla="*/ 607835 h 607834"/>
              </a:gdLst>
              <a:ahLst/>
              <a:cxnLst>
                <a:cxn ang="0">
                  <a:pos x="connsiteX0" y="connsiteY0"/>
                </a:cxn>
                <a:cxn ang="0">
                  <a:pos x="connsiteX1" y="connsiteY1"/>
                </a:cxn>
                <a:cxn ang="0">
                  <a:pos x="connsiteX2" y="connsiteY2"/>
                </a:cxn>
              </a:cxnLst>
              <a:rect l="l" t="t" r="r" b="b"/>
              <a:pathLst>
                <a:path w="203681" h="607834">
                  <a:moveTo>
                    <a:pt x="203682" y="0"/>
                  </a:moveTo>
                  <a:lnTo>
                    <a:pt x="0" y="192164"/>
                  </a:lnTo>
                  <a:lnTo>
                    <a:pt x="0" y="607835"/>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2" name="Freeform 2474">
              <a:extLst>
                <a:ext uri="{FF2B5EF4-FFF2-40B4-BE49-F238E27FC236}">
                  <a16:creationId xmlns:a16="http://schemas.microsoft.com/office/drawing/2014/main" id="{6BE49460-6BE9-C63A-F74B-719427BAF837}"/>
                </a:ext>
              </a:extLst>
            </p:cNvPr>
            <p:cNvSpPr/>
            <p:nvPr/>
          </p:nvSpPr>
          <p:spPr>
            <a:xfrm>
              <a:off x="11988656" y="5783858"/>
              <a:ext cx="59383" cy="58463"/>
            </a:xfrm>
            <a:custGeom>
              <a:avLst/>
              <a:gdLst>
                <a:gd name="connsiteX0" fmla="*/ 0 w 59383"/>
                <a:gd name="connsiteY0" fmla="*/ 14080 h 58463"/>
                <a:gd name="connsiteX1" fmla="*/ 59384 w 59383"/>
                <a:gd name="connsiteY1" fmla="*/ 0 h 58463"/>
                <a:gd name="connsiteX2" fmla="*/ 41875 w 59383"/>
                <a:gd name="connsiteY2" fmla="*/ 58463 h 58463"/>
                <a:gd name="connsiteX3" fmla="*/ 0 w 59383"/>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3" h="58463">
                  <a:moveTo>
                    <a:pt x="0" y="14080"/>
                  </a:moveTo>
                  <a:lnTo>
                    <a:pt x="59384"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6" name="Graphic 2442">
            <a:extLst>
              <a:ext uri="{FF2B5EF4-FFF2-40B4-BE49-F238E27FC236}">
                <a16:creationId xmlns:a16="http://schemas.microsoft.com/office/drawing/2014/main" id="{08821CDF-EDBC-2017-79C0-07AB19639924}"/>
              </a:ext>
            </a:extLst>
          </p:cNvPr>
          <p:cNvGrpSpPr/>
          <p:nvPr/>
        </p:nvGrpSpPr>
        <p:grpSpPr>
          <a:xfrm>
            <a:off x="8730274" y="3155882"/>
            <a:ext cx="163341" cy="154090"/>
            <a:chOff x="12462647" y="5280128"/>
            <a:chExt cx="163072" cy="153837"/>
          </a:xfrm>
          <a:solidFill>
            <a:srgbClr val="A21383"/>
          </a:solidFill>
        </p:grpSpPr>
        <p:sp>
          <p:nvSpPr>
            <p:cNvPr id="2479" name="Freeform 2476">
              <a:extLst>
                <a:ext uri="{FF2B5EF4-FFF2-40B4-BE49-F238E27FC236}">
                  <a16:creationId xmlns:a16="http://schemas.microsoft.com/office/drawing/2014/main" id="{313165CA-A6E5-DDD0-07A6-0E76A0603555}"/>
                </a:ext>
              </a:extLst>
            </p:cNvPr>
            <p:cNvSpPr/>
            <p:nvPr/>
          </p:nvSpPr>
          <p:spPr>
            <a:xfrm>
              <a:off x="12462647" y="5310304"/>
              <a:ext cx="131073" cy="123661"/>
            </a:xfrm>
            <a:custGeom>
              <a:avLst/>
              <a:gdLst>
                <a:gd name="connsiteX0" fmla="*/ 131073 w 131073"/>
                <a:gd name="connsiteY0" fmla="*/ 0 h 123660"/>
                <a:gd name="connsiteX1" fmla="*/ 0 w 131073"/>
                <a:gd name="connsiteY1" fmla="*/ 123661 h 123660"/>
              </a:gdLst>
              <a:ahLst/>
              <a:cxnLst>
                <a:cxn ang="0">
                  <a:pos x="connsiteX0" y="connsiteY0"/>
                </a:cxn>
                <a:cxn ang="0">
                  <a:pos x="connsiteX1" y="connsiteY1"/>
                </a:cxn>
              </a:cxnLst>
              <a:rect l="l" t="t" r="r" b="b"/>
              <a:pathLst>
                <a:path w="131073" h="123660">
                  <a:moveTo>
                    <a:pt x="131073" y="0"/>
                  </a:moveTo>
                  <a:lnTo>
                    <a:pt x="0" y="123661"/>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0" name="Freeform 2477">
              <a:extLst>
                <a:ext uri="{FF2B5EF4-FFF2-40B4-BE49-F238E27FC236}">
                  <a16:creationId xmlns:a16="http://schemas.microsoft.com/office/drawing/2014/main" id="{1F025361-FC01-FAA6-5713-424C1FEFB89D}"/>
                </a:ext>
              </a:extLst>
            </p:cNvPr>
            <p:cNvSpPr/>
            <p:nvPr/>
          </p:nvSpPr>
          <p:spPr>
            <a:xfrm>
              <a:off x="12566335" y="5280128"/>
              <a:ext cx="59384" cy="58463"/>
            </a:xfrm>
            <a:custGeom>
              <a:avLst/>
              <a:gdLst>
                <a:gd name="connsiteX0" fmla="*/ 0 w 59384"/>
                <a:gd name="connsiteY0" fmla="*/ 14080 h 58463"/>
                <a:gd name="connsiteX1" fmla="*/ 59385 w 59384"/>
                <a:gd name="connsiteY1" fmla="*/ 0 h 58463"/>
                <a:gd name="connsiteX2" fmla="*/ 41875 w 59384"/>
                <a:gd name="connsiteY2" fmla="*/ 58463 h 58463"/>
                <a:gd name="connsiteX3" fmla="*/ 0 w 59384"/>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4" h="58463">
                  <a:moveTo>
                    <a:pt x="0" y="14080"/>
                  </a:moveTo>
                  <a:lnTo>
                    <a:pt x="59385"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7" name="Graphic 2442">
            <a:extLst>
              <a:ext uri="{FF2B5EF4-FFF2-40B4-BE49-F238E27FC236}">
                <a16:creationId xmlns:a16="http://schemas.microsoft.com/office/drawing/2014/main" id="{0053F936-EE15-A7B3-1345-6B0A2EB06555}"/>
              </a:ext>
            </a:extLst>
          </p:cNvPr>
          <p:cNvGrpSpPr/>
          <p:nvPr/>
        </p:nvGrpSpPr>
        <p:grpSpPr>
          <a:xfrm>
            <a:off x="8058556" y="3763657"/>
            <a:ext cx="248342" cy="573377"/>
            <a:chOff x="11874675" y="5849441"/>
            <a:chExt cx="247931" cy="572433"/>
          </a:xfrm>
        </p:grpSpPr>
        <p:sp>
          <p:nvSpPr>
            <p:cNvPr id="2477" name="Freeform 2479">
              <a:extLst>
                <a:ext uri="{FF2B5EF4-FFF2-40B4-BE49-F238E27FC236}">
                  <a16:creationId xmlns:a16="http://schemas.microsoft.com/office/drawing/2014/main" id="{661C7D19-7145-59E4-B28B-FAF003371BED}"/>
                </a:ext>
              </a:extLst>
            </p:cNvPr>
            <p:cNvSpPr/>
            <p:nvPr/>
          </p:nvSpPr>
          <p:spPr>
            <a:xfrm>
              <a:off x="11905090" y="5849441"/>
              <a:ext cx="217516" cy="528559"/>
            </a:xfrm>
            <a:custGeom>
              <a:avLst/>
              <a:gdLst>
                <a:gd name="connsiteX0" fmla="*/ 217518 w 217517"/>
                <a:gd name="connsiteY0" fmla="*/ 0 h 528557"/>
                <a:gd name="connsiteX1" fmla="*/ 0 w 217517"/>
                <a:gd name="connsiteY1" fmla="*/ 205203 h 528557"/>
                <a:gd name="connsiteX2" fmla="*/ 0 w 217517"/>
                <a:gd name="connsiteY2" fmla="*/ 528557 h 528557"/>
              </a:gdLst>
              <a:ahLst/>
              <a:cxnLst>
                <a:cxn ang="0">
                  <a:pos x="connsiteX0" y="connsiteY0"/>
                </a:cxn>
                <a:cxn ang="0">
                  <a:pos x="connsiteX1" y="connsiteY1"/>
                </a:cxn>
                <a:cxn ang="0">
                  <a:pos x="connsiteX2" y="connsiteY2"/>
                </a:cxn>
              </a:cxnLst>
              <a:rect l="l" t="t" r="r" b="b"/>
              <a:pathLst>
                <a:path w="217517" h="528557">
                  <a:moveTo>
                    <a:pt x="217518" y="0"/>
                  </a:moveTo>
                  <a:lnTo>
                    <a:pt x="0" y="205203"/>
                  </a:lnTo>
                  <a:lnTo>
                    <a:pt x="0" y="528557"/>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8" name="Freeform 2480">
              <a:extLst>
                <a:ext uri="{FF2B5EF4-FFF2-40B4-BE49-F238E27FC236}">
                  <a16:creationId xmlns:a16="http://schemas.microsoft.com/office/drawing/2014/main" id="{58023FD1-16E1-0747-6BDF-8FD233B0C70A}"/>
                </a:ext>
              </a:extLst>
            </p:cNvPr>
            <p:cNvSpPr/>
            <p:nvPr/>
          </p:nvSpPr>
          <p:spPr>
            <a:xfrm>
              <a:off x="11874675" y="6369044"/>
              <a:ext cx="61036" cy="52830"/>
            </a:xfrm>
            <a:custGeom>
              <a:avLst/>
              <a:gdLst>
                <a:gd name="connsiteX0" fmla="*/ 0 w 61036"/>
                <a:gd name="connsiteY0" fmla="*/ 0 h 52830"/>
                <a:gd name="connsiteX1" fmla="*/ 30488 w 61036"/>
                <a:gd name="connsiteY1" fmla="*/ 52831 h 52830"/>
                <a:gd name="connsiteX2" fmla="*/ 61037 w 61036"/>
                <a:gd name="connsiteY2" fmla="*/ 0 h 52830"/>
                <a:gd name="connsiteX3" fmla="*/ 0 w 61036"/>
                <a:gd name="connsiteY3" fmla="*/ 0 h 52830"/>
              </a:gdLst>
              <a:ahLst/>
              <a:cxnLst>
                <a:cxn ang="0">
                  <a:pos x="connsiteX0" y="connsiteY0"/>
                </a:cxn>
                <a:cxn ang="0">
                  <a:pos x="connsiteX1" y="connsiteY1"/>
                </a:cxn>
                <a:cxn ang="0">
                  <a:pos x="connsiteX2" y="connsiteY2"/>
                </a:cxn>
                <a:cxn ang="0">
                  <a:pos x="connsiteX3" y="connsiteY3"/>
                </a:cxn>
              </a:cxnLst>
              <a:rect l="l" t="t" r="r" b="b"/>
              <a:pathLst>
                <a:path w="61036" h="52830">
                  <a:moveTo>
                    <a:pt x="0" y="0"/>
                  </a:moveTo>
                  <a:lnTo>
                    <a:pt x="30488" y="52831"/>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8" name="Group 177">
            <a:extLst>
              <a:ext uri="{FF2B5EF4-FFF2-40B4-BE49-F238E27FC236}">
                <a16:creationId xmlns:a16="http://schemas.microsoft.com/office/drawing/2014/main" id="{FDF02F01-796B-6C04-819F-F0E7A359B1B7}"/>
              </a:ext>
            </a:extLst>
          </p:cNvPr>
          <p:cNvGrpSpPr/>
          <p:nvPr/>
        </p:nvGrpSpPr>
        <p:grpSpPr>
          <a:xfrm>
            <a:off x="5387652" y="2303815"/>
            <a:ext cx="678650" cy="1047275"/>
            <a:chOff x="5298937" y="2308102"/>
            <a:chExt cx="678636" cy="1091509"/>
          </a:xfrm>
        </p:grpSpPr>
        <p:sp>
          <p:nvSpPr>
            <p:cNvPr id="2475" name="Freeform 2458">
              <a:extLst>
                <a:ext uri="{FF2B5EF4-FFF2-40B4-BE49-F238E27FC236}">
                  <a16:creationId xmlns:a16="http://schemas.microsoft.com/office/drawing/2014/main" id="{B41BBBE3-8C96-F5DE-69B9-99A147E3695D}"/>
                </a:ext>
              </a:extLst>
            </p:cNvPr>
            <p:cNvSpPr/>
            <p:nvPr/>
          </p:nvSpPr>
          <p:spPr>
            <a:xfrm>
              <a:off x="5298937" y="2352119"/>
              <a:ext cx="648098" cy="1047492"/>
            </a:xfrm>
            <a:custGeom>
              <a:avLst/>
              <a:gdLst>
                <a:gd name="connsiteX0" fmla="*/ 647042 w 647042"/>
                <a:gd name="connsiteY0" fmla="*/ 0 h 1045789"/>
                <a:gd name="connsiteX1" fmla="*/ 647042 w 647042"/>
                <a:gd name="connsiteY1" fmla="*/ 618854 h 1045789"/>
                <a:gd name="connsiteX2" fmla="*/ 0 w 647042"/>
                <a:gd name="connsiteY2" fmla="*/ 1045789 h 1045789"/>
              </a:gdLst>
              <a:ahLst/>
              <a:cxnLst>
                <a:cxn ang="0">
                  <a:pos x="connsiteX0" y="connsiteY0"/>
                </a:cxn>
                <a:cxn ang="0">
                  <a:pos x="connsiteX1" y="connsiteY1"/>
                </a:cxn>
                <a:cxn ang="0">
                  <a:pos x="connsiteX2" y="connsiteY2"/>
                </a:cxn>
              </a:cxnLst>
              <a:rect l="l" t="t" r="r" b="b"/>
              <a:pathLst>
                <a:path w="647042" h="1045789">
                  <a:moveTo>
                    <a:pt x="647042" y="0"/>
                  </a:moveTo>
                  <a:lnTo>
                    <a:pt x="647042" y="618854"/>
                  </a:lnTo>
                  <a:lnTo>
                    <a:pt x="0"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6" name="Freeform 2459">
              <a:extLst>
                <a:ext uri="{FF2B5EF4-FFF2-40B4-BE49-F238E27FC236}">
                  <a16:creationId xmlns:a16="http://schemas.microsoft.com/office/drawing/2014/main" id="{3EE6EF8D-2F7E-5E9F-532B-D6CDCDD8DD2E}"/>
                </a:ext>
              </a:extLst>
            </p:cNvPr>
            <p:cNvSpPr/>
            <p:nvPr/>
          </p:nvSpPr>
          <p:spPr>
            <a:xfrm>
              <a:off x="5916436" y="2308102"/>
              <a:ext cx="61137" cy="52978"/>
            </a:xfrm>
            <a:custGeom>
              <a:avLst/>
              <a:gdLst>
                <a:gd name="connsiteX0" fmla="*/ 0 w 61037"/>
                <a:gd name="connsiteY0" fmla="*/ 52893 h 52892"/>
                <a:gd name="connsiteX1" fmla="*/ 30549 w 61037"/>
                <a:gd name="connsiteY1" fmla="*/ 0 h 52892"/>
                <a:gd name="connsiteX2" fmla="*/ 61037 w 61037"/>
                <a:gd name="connsiteY2" fmla="*/ 52893 h 52892"/>
                <a:gd name="connsiteX3" fmla="*/ 0 w 61037"/>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37" h="52892">
                  <a:moveTo>
                    <a:pt x="0" y="52893"/>
                  </a:moveTo>
                  <a:lnTo>
                    <a:pt x="30549" y="0"/>
                  </a:lnTo>
                  <a:lnTo>
                    <a:pt x="61037"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9" name="Group 178">
            <a:extLst>
              <a:ext uri="{FF2B5EF4-FFF2-40B4-BE49-F238E27FC236}">
                <a16:creationId xmlns:a16="http://schemas.microsoft.com/office/drawing/2014/main" id="{6176435A-8804-F2A4-7B66-09B41F298EFC}"/>
              </a:ext>
            </a:extLst>
          </p:cNvPr>
          <p:cNvGrpSpPr/>
          <p:nvPr/>
        </p:nvGrpSpPr>
        <p:grpSpPr>
          <a:xfrm>
            <a:off x="6172715" y="2303812"/>
            <a:ext cx="678711" cy="1047278"/>
            <a:chOff x="5999036" y="2308102"/>
            <a:chExt cx="678697" cy="1091512"/>
          </a:xfrm>
        </p:grpSpPr>
        <p:sp>
          <p:nvSpPr>
            <p:cNvPr id="2473" name="Freeform 2482">
              <a:extLst>
                <a:ext uri="{FF2B5EF4-FFF2-40B4-BE49-F238E27FC236}">
                  <a16:creationId xmlns:a16="http://schemas.microsoft.com/office/drawing/2014/main" id="{64BE081A-74FB-A23C-DD7F-DAB2D18B4B4F}"/>
                </a:ext>
              </a:extLst>
            </p:cNvPr>
            <p:cNvSpPr/>
            <p:nvPr/>
          </p:nvSpPr>
          <p:spPr>
            <a:xfrm>
              <a:off x="6029635" y="2352121"/>
              <a:ext cx="648098" cy="1047493"/>
            </a:xfrm>
            <a:custGeom>
              <a:avLst/>
              <a:gdLst>
                <a:gd name="connsiteX0" fmla="*/ 0 w 647042"/>
                <a:gd name="connsiteY0" fmla="*/ 0 h 1045789"/>
                <a:gd name="connsiteX1" fmla="*/ 0 w 647042"/>
                <a:gd name="connsiteY1" fmla="*/ 618854 h 1045789"/>
                <a:gd name="connsiteX2" fmla="*/ 647042 w 647042"/>
                <a:gd name="connsiteY2" fmla="*/ 1045789 h 1045789"/>
              </a:gdLst>
              <a:ahLst/>
              <a:cxnLst>
                <a:cxn ang="0">
                  <a:pos x="connsiteX0" y="connsiteY0"/>
                </a:cxn>
                <a:cxn ang="0">
                  <a:pos x="connsiteX1" y="connsiteY1"/>
                </a:cxn>
                <a:cxn ang="0">
                  <a:pos x="connsiteX2" y="connsiteY2"/>
                </a:cxn>
              </a:cxnLst>
              <a:rect l="l" t="t" r="r" b="b"/>
              <a:pathLst>
                <a:path w="647042" h="1045789">
                  <a:moveTo>
                    <a:pt x="0" y="0"/>
                  </a:moveTo>
                  <a:lnTo>
                    <a:pt x="0" y="618854"/>
                  </a:lnTo>
                  <a:lnTo>
                    <a:pt x="647042"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4" name="Freeform 2483">
              <a:extLst>
                <a:ext uri="{FF2B5EF4-FFF2-40B4-BE49-F238E27FC236}">
                  <a16:creationId xmlns:a16="http://schemas.microsoft.com/office/drawing/2014/main" id="{169AEC75-0E67-D38E-0550-D7F1A5FCF3B3}"/>
                </a:ext>
              </a:extLst>
            </p:cNvPr>
            <p:cNvSpPr/>
            <p:nvPr/>
          </p:nvSpPr>
          <p:spPr>
            <a:xfrm>
              <a:off x="5999036" y="2308102"/>
              <a:ext cx="61198" cy="52978"/>
            </a:xfrm>
            <a:custGeom>
              <a:avLst/>
              <a:gdLst>
                <a:gd name="connsiteX0" fmla="*/ 0 w 61098"/>
                <a:gd name="connsiteY0" fmla="*/ 52893 h 52892"/>
                <a:gd name="connsiteX1" fmla="*/ 30549 w 61098"/>
                <a:gd name="connsiteY1" fmla="*/ 0 h 52892"/>
                <a:gd name="connsiteX2" fmla="*/ 61098 w 61098"/>
                <a:gd name="connsiteY2" fmla="*/ 52893 h 52892"/>
                <a:gd name="connsiteX3" fmla="*/ 0 w 61098"/>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98" h="52892">
                  <a:moveTo>
                    <a:pt x="0" y="52893"/>
                  </a:moveTo>
                  <a:lnTo>
                    <a:pt x="30549" y="0"/>
                  </a:lnTo>
                  <a:lnTo>
                    <a:pt x="61098"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80" name="Graphic 2442">
            <a:extLst>
              <a:ext uri="{FF2B5EF4-FFF2-40B4-BE49-F238E27FC236}">
                <a16:creationId xmlns:a16="http://schemas.microsoft.com/office/drawing/2014/main" id="{FDCDEF54-B447-BD05-9EC5-3E175D3060F6}"/>
              </a:ext>
            </a:extLst>
          </p:cNvPr>
          <p:cNvGrpSpPr/>
          <p:nvPr/>
        </p:nvGrpSpPr>
        <p:grpSpPr>
          <a:xfrm>
            <a:off x="6587008" y="3549028"/>
            <a:ext cx="307965" cy="204233"/>
            <a:chOff x="10066567" y="5635163"/>
            <a:chExt cx="307459" cy="203897"/>
          </a:xfrm>
          <a:solidFill>
            <a:srgbClr val="A21383"/>
          </a:solidFill>
        </p:grpSpPr>
        <p:sp>
          <p:nvSpPr>
            <p:cNvPr id="2471" name="Freeform 2485">
              <a:extLst>
                <a:ext uri="{FF2B5EF4-FFF2-40B4-BE49-F238E27FC236}">
                  <a16:creationId xmlns:a16="http://schemas.microsoft.com/office/drawing/2014/main" id="{F0BE0C36-2CB9-C6C8-5A23-C1346BADA524}"/>
                </a:ext>
              </a:extLst>
            </p:cNvPr>
            <p:cNvSpPr/>
            <p:nvPr/>
          </p:nvSpPr>
          <p:spPr>
            <a:xfrm>
              <a:off x="10103245" y="5635163"/>
              <a:ext cx="270781" cy="179614"/>
            </a:xfrm>
            <a:custGeom>
              <a:avLst/>
              <a:gdLst>
                <a:gd name="connsiteX0" fmla="*/ 0 w 270779"/>
                <a:gd name="connsiteY0" fmla="*/ 179614 h 179613"/>
                <a:gd name="connsiteX1" fmla="*/ 270779 w 270779"/>
                <a:gd name="connsiteY1" fmla="*/ 0 h 179613"/>
              </a:gdLst>
              <a:ahLst/>
              <a:cxnLst>
                <a:cxn ang="0">
                  <a:pos x="connsiteX0" y="connsiteY0"/>
                </a:cxn>
                <a:cxn ang="0">
                  <a:pos x="connsiteX1" y="connsiteY1"/>
                </a:cxn>
              </a:cxnLst>
              <a:rect l="l" t="t" r="r" b="b"/>
              <a:pathLst>
                <a:path w="270779" h="179613">
                  <a:moveTo>
                    <a:pt x="0" y="179614"/>
                  </a:moveTo>
                  <a:lnTo>
                    <a:pt x="270779"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2" name="Freeform 2486">
              <a:extLst>
                <a:ext uri="{FF2B5EF4-FFF2-40B4-BE49-F238E27FC236}">
                  <a16:creationId xmlns:a16="http://schemas.microsoft.com/office/drawing/2014/main" id="{D1B79517-7838-2FD3-D882-6A49D606F5D4}"/>
                </a:ext>
              </a:extLst>
            </p:cNvPr>
            <p:cNvSpPr/>
            <p:nvPr/>
          </p:nvSpPr>
          <p:spPr>
            <a:xfrm>
              <a:off x="10066567" y="5784393"/>
              <a:ext cx="60914" cy="54667"/>
            </a:xfrm>
            <a:custGeom>
              <a:avLst/>
              <a:gdLst>
                <a:gd name="connsiteX0" fmla="*/ 60914 w 60914"/>
                <a:gd name="connsiteY0" fmla="*/ 50872 h 54667"/>
                <a:gd name="connsiteX1" fmla="*/ 0 w 60914"/>
                <a:gd name="connsiteY1" fmla="*/ 54668 h 54667"/>
                <a:gd name="connsiteX2" fmla="*/ 27182 w 60914"/>
                <a:gd name="connsiteY2" fmla="*/ 0 h 54667"/>
                <a:gd name="connsiteX3" fmla="*/ 60914 w 60914"/>
                <a:gd name="connsiteY3" fmla="*/ 50872 h 54667"/>
              </a:gdLst>
              <a:ahLst/>
              <a:cxnLst>
                <a:cxn ang="0">
                  <a:pos x="connsiteX0" y="connsiteY0"/>
                </a:cxn>
                <a:cxn ang="0">
                  <a:pos x="connsiteX1" y="connsiteY1"/>
                </a:cxn>
                <a:cxn ang="0">
                  <a:pos x="connsiteX2" y="connsiteY2"/>
                </a:cxn>
                <a:cxn ang="0">
                  <a:pos x="connsiteX3" y="connsiteY3"/>
                </a:cxn>
              </a:cxnLst>
              <a:rect l="l" t="t" r="r" b="b"/>
              <a:pathLst>
                <a:path w="60914" h="54667">
                  <a:moveTo>
                    <a:pt x="60914" y="50872"/>
                  </a:moveTo>
                  <a:lnTo>
                    <a:pt x="0" y="54668"/>
                  </a:lnTo>
                  <a:lnTo>
                    <a:pt x="27182" y="0"/>
                  </a:lnTo>
                  <a:lnTo>
                    <a:pt x="60914" y="50872"/>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81" name="TextBox 180">
            <a:extLst>
              <a:ext uri="{FF2B5EF4-FFF2-40B4-BE49-F238E27FC236}">
                <a16:creationId xmlns:a16="http://schemas.microsoft.com/office/drawing/2014/main" id="{809116AD-6E9F-6FD5-9927-E6B48405B0CD}"/>
              </a:ext>
            </a:extLst>
          </p:cNvPr>
          <p:cNvSpPr txBox="1"/>
          <p:nvPr/>
        </p:nvSpPr>
        <p:spPr>
          <a:xfrm>
            <a:off x="2504755" y="4860657"/>
            <a:ext cx="265060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Allergic eosinophilic</a:t>
            </a:r>
          </a:p>
        </p:txBody>
      </p:sp>
      <p:sp>
        <p:nvSpPr>
          <p:cNvPr id="182" name="TextBox 181">
            <a:extLst>
              <a:ext uri="{FF2B5EF4-FFF2-40B4-BE49-F238E27FC236}">
                <a16:creationId xmlns:a16="http://schemas.microsoft.com/office/drawing/2014/main" id="{E44B29F9-2EF7-4DED-FD01-9CA070C55179}"/>
              </a:ext>
            </a:extLst>
          </p:cNvPr>
          <p:cNvSpPr txBox="1"/>
          <p:nvPr/>
        </p:nvSpPr>
        <p:spPr>
          <a:xfrm>
            <a:off x="5155363" y="4860657"/>
            <a:ext cx="263675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Non-allergic eosinophilic</a:t>
            </a:r>
          </a:p>
        </p:txBody>
      </p:sp>
      <p:sp>
        <p:nvSpPr>
          <p:cNvPr id="183" name="TextBox 182">
            <a:extLst>
              <a:ext uri="{FF2B5EF4-FFF2-40B4-BE49-F238E27FC236}">
                <a16:creationId xmlns:a16="http://schemas.microsoft.com/office/drawing/2014/main" id="{E9A5E1D5-A3AA-6A71-C0AC-BCC24474A9B3}"/>
              </a:ext>
            </a:extLst>
          </p:cNvPr>
          <p:cNvSpPr txBox="1"/>
          <p:nvPr/>
        </p:nvSpPr>
        <p:spPr>
          <a:xfrm>
            <a:off x="7880123" y="4866357"/>
            <a:ext cx="2662691" cy="1732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Beyond-T2 pathways</a:t>
            </a:r>
          </a:p>
        </p:txBody>
      </p:sp>
      <p:sp>
        <p:nvSpPr>
          <p:cNvPr id="2469" name="TextBox 2468">
            <a:extLst>
              <a:ext uri="{FF2B5EF4-FFF2-40B4-BE49-F238E27FC236}">
                <a16:creationId xmlns:a16="http://schemas.microsoft.com/office/drawing/2014/main" id="{9EBF4E53-5EFB-7536-AAFF-3F59CDD09D6D}"/>
              </a:ext>
            </a:extLst>
          </p:cNvPr>
          <p:cNvSpPr txBox="1"/>
          <p:nvPr/>
        </p:nvSpPr>
        <p:spPr>
          <a:xfrm>
            <a:off x="6309356" y="1149911"/>
            <a:ext cx="3959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Bacteria</a:t>
            </a:r>
          </a:p>
        </p:txBody>
      </p:sp>
      <p:sp>
        <p:nvSpPr>
          <p:cNvPr id="2467" name="TextBox 2466">
            <a:extLst>
              <a:ext uri="{FF2B5EF4-FFF2-40B4-BE49-F238E27FC236}">
                <a16:creationId xmlns:a16="http://schemas.microsoft.com/office/drawing/2014/main" id="{4BAA3476-1C1F-9A2B-CE2B-E9FDA2792114}"/>
              </a:ext>
            </a:extLst>
          </p:cNvPr>
          <p:cNvSpPr txBox="1"/>
          <p:nvPr/>
        </p:nvSpPr>
        <p:spPr>
          <a:xfrm>
            <a:off x="7197357" y="1149911"/>
            <a:ext cx="35266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Viruses</a:t>
            </a:r>
          </a:p>
        </p:txBody>
      </p:sp>
      <p:sp>
        <p:nvSpPr>
          <p:cNvPr id="2465" name="TextBox 2464">
            <a:extLst>
              <a:ext uri="{FF2B5EF4-FFF2-40B4-BE49-F238E27FC236}">
                <a16:creationId xmlns:a16="http://schemas.microsoft.com/office/drawing/2014/main" id="{F257B187-75FE-F665-E3DE-150BC546DE43}"/>
              </a:ext>
            </a:extLst>
          </p:cNvPr>
          <p:cNvSpPr txBox="1"/>
          <p:nvPr/>
        </p:nvSpPr>
        <p:spPr>
          <a:xfrm>
            <a:off x="7982392" y="1149911"/>
            <a:ext cx="32541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Smoke</a:t>
            </a:r>
          </a:p>
        </p:txBody>
      </p:sp>
      <p:sp>
        <p:nvSpPr>
          <p:cNvPr id="2439" name="TextBox 2438">
            <a:extLst>
              <a:ext uri="{FF2B5EF4-FFF2-40B4-BE49-F238E27FC236}">
                <a16:creationId xmlns:a16="http://schemas.microsoft.com/office/drawing/2014/main" id="{A294A3B6-C161-6B45-F7A0-591E58A86BCC}"/>
              </a:ext>
            </a:extLst>
          </p:cNvPr>
          <p:cNvSpPr txBox="1"/>
          <p:nvPr/>
        </p:nvSpPr>
        <p:spPr>
          <a:xfrm>
            <a:off x="6282005" y="2687682"/>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40" name="TextBox 2439">
            <a:extLst>
              <a:ext uri="{FF2B5EF4-FFF2-40B4-BE49-F238E27FC236}">
                <a16:creationId xmlns:a16="http://schemas.microsoft.com/office/drawing/2014/main" id="{5DB6AA45-744E-E441-40B2-F8611C74816C}"/>
              </a:ext>
            </a:extLst>
          </p:cNvPr>
          <p:cNvSpPr txBox="1"/>
          <p:nvPr/>
        </p:nvSpPr>
        <p:spPr>
          <a:xfrm>
            <a:off x="5736892" y="1332535"/>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63" name="TextBox 2462">
            <a:extLst>
              <a:ext uri="{FF2B5EF4-FFF2-40B4-BE49-F238E27FC236}">
                <a16:creationId xmlns:a16="http://schemas.microsoft.com/office/drawing/2014/main" id="{2F8B18E2-74F4-9753-691D-69524164E3ED}"/>
              </a:ext>
            </a:extLst>
          </p:cNvPr>
          <p:cNvSpPr txBox="1"/>
          <p:nvPr/>
        </p:nvSpPr>
        <p:spPr>
          <a:xfrm>
            <a:off x="8908915" y="1149911"/>
            <a:ext cx="437629"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Pollution</a:t>
            </a:r>
          </a:p>
        </p:txBody>
      </p:sp>
      <p:sp>
        <p:nvSpPr>
          <p:cNvPr id="2451" name="TextBox 2450">
            <a:extLst>
              <a:ext uri="{FF2B5EF4-FFF2-40B4-BE49-F238E27FC236}">
                <a16:creationId xmlns:a16="http://schemas.microsoft.com/office/drawing/2014/main" id="{5131B0C8-62AE-3D8F-45C0-18BFF23E3EAE}"/>
              </a:ext>
            </a:extLst>
          </p:cNvPr>
          <p:cNvSpPr txBox="1"/>
          <p:nvPr/>
        </p:nvSpPr>
        <p:spPr>
          <a:xfrm>
            <a:off x="1171124" y="1897703"/>
            <a:ext cx="520025" cy="21544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Airway</a:t>
            </a:r>
          </a:p>
        </p:txBody>
      </p:sp>
      <p:sp>
        <p:nvSpPr>
          <p:cNvPr id="2453" name="TextBox 2452">
            <a:extLst>
              <a:ext uri="{FF2B5EF4-FFF2-40B4-BE49-F238E27FC236}">
                <a16:creationId xmlns:a16="http://schemas.microsoft.com/office/drawing/2014/main" id="{CED43DE0-EB81-7F5F-0FFF-04C66F652355}"/>
              </a:ext>
            </a:extLst>
          </p:cNvPr>
          <p:cNvSpPr txBox="1"/>
          <p:nvPr/>
        </p:nvSpPr>
        <p:spPr>
          <a:xfrm>
            <a:off x="2362153" y="1149911"/>
            <a:ext cx="447247" cy="161586"/>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a:ea typeface="+mn-ea"/>
                <a:cs typeface="Calibri"/>
              </a:rPr>
              <a:t>Triggers</a:t>
            </a:r>
            <a:endPar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cxnSp>
        <p:nvCxnSpPr>
          <p:cNvPr id="49" name="Straight Arrow Connector 48">
            <a:extLst>
              <a:ext uri="{FF2B5EF4-FFF2-40B4-BE49-F238E27FC236}">
                <a16:creationId xmlns:a16="http://schemas.microsoft.com/office/drawing/2014/main" id="{7ABBD019-ED63-D397-8830-EA60769888AB}"/>
              </a:ext>
            </a:extLst>
          </p:cNvPr>
          <p:cNvCxnSpPr>
            <a:cxnSpLocks noChangeAspect="1"/>
          </p:cNvCxnSpPr>
          <p:nvPr/>
        </p:nvCxnSpPr>
        <p:spPr>
          <a:xfrm>
            <a:off x="5155363" y="3994327"/>
            <a:ext cx="564949" cy="37992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3E4E77F-E107-9A5D-C757-99214FE8E744}"/>
              </a:ext>
            </a:extLst>
          </p:cNvPr>
          <p:cNvCxnSpPr>
            <a:cxnSpLocks noChangeAspect="1"/>
          </p:cNvCxnSpPr>
          <p:nvPr/>
        </p:nvCxnSpPr>
        <p:spPr>
          <a:xfrm flipV="1">
            <a:off x="5160387" y="3702884"/>
            <a:ext cx="0" cy="3014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657DA3B-C120-31E3-677B-D83BE0772A71}"/>
              </a:ext>
            </a:extLst>
          </p:cNvPr>
          <p:cNvSpPr txBox="1">
            <a:spLocks noChangeAspect="1"/>
          </p:cNvSpPr>
          <p:nvPr/>
        </p:nvSpPr>
        <p:spPr>
          <a:xfrm>
            <a:off x="5208415" y="367741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2499" name="Rectangle: Rounded Corners 2498">
            <a:extLst>
              <a:ext uri="{FF2B5EF4-FFF2-40B4-BE49-F238E27FC236}">
                <a16:creationId xmlns:a16="http://schemas.microsoft.com/office/drawing/2014/main" id="{FE7C59F2-D15A-09A9-41BA-C2E9674BB4E0}"/>
              </a:ext>
            </a:extLst>
          </p:cNvPr>
          <p:cNvSpPr/>
          <p:nvPr/>
        </p:nvSpPr>
        <p:spPr>
          <a:xfrm>
            <a:off x="289410" y="1236664"/>
            <a:ext cx="1662769" cy="504000"/>
          </a:xfrm>
          <a:prstGeom prst="roundRect">
            <a:avLst>
              <a:gd name="adj" fmla="val 248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NZ" sz="900" b="1">
                <a:solidFill>
                  <a:schemeClr val="bg1"/>
                </a:solidFill>
              </a:rPr>
              <a:t>Click on the cells in the figure to find out more</a:t>
            </a:r>
            <a:endParaRPr lang="en-GB" sz="900" b="1">
              <a:solidFill>
                <a:schemeClr val="bg1"/>
              </a:solidFill>
            </a:endParaRPr>
          </a:p>
        </p:txBody>
      </p:sp>
      <p:sp>
        <p:nvSpPr>
          <p:cNvPr id="2501" name="Rectangle: Rounded Corners 2500">
            <a:hlinkClick r:id="" action="ppaction://noaction"/>
            <a:extLst>
              <a:ext uri="{FF2B5EF4-FFF2-40B4-BE49-F238E27FC236}">
                <a16:creationId xmlns:a16="http://schemas.microsoft.com/office/drawing/2014/main" id="{8BFB42A6-F557-8DC3-75AB-69692BA5927C}"/>
              </a:ext>
            </a:extLst>
          </p:cNvPr>
          <p:cNvSpPr/>
          <p:nvPr/>
        </p:nvSpPr>
        <p:spPr>
          <a:xfrm>
            <a:off x="10392760" y="3109692"/>
            <a:ext cx="1578484" cy="564754"/>
          </a:xfrm>
          <a:prstGeom prst="roundRect">
            <a:avLst>
              <a:gd name="adj" fmla="val 24856"/>
            </a:avLst>
          </a:prstGeom>
          <a:solidFill>
            <a:srgbClr val="59099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algn="ctr"/>
            <a:r>
              <a:rPr lang="en-NZ" sz="900" b="1">
                <a:solidFill>
                  <a:schemeClr val="bg1"/>
                </a:solidFill>
              </a:rPr>
              <a:t>Click here </a:t>
            </a:r>
            <a:r>
              <a:rPr lang="en-NZ" sz="900">
                <a:solidFill>
                  <a:schemeClr val="bg1"/>
                </a:solidFill>
              </a:rPr>
              <a:t>to find </a:t>
            </a:r>
            <a:br>
              <a:rPr lang="en-NZ" sz="900">
                <a:solidFill>
                  <a:schemeClr val="bg1"/>
                </a:solidFill>
              </a:rPr>
            </a:br>
            <a:r>
              <a:rPr lang="en-NZ" sz="900">
                <a:solidFill>
                  <a:schemeClr val="bg1"/>
                </a:solidFill>
              </a:rPr>
              <a:t>out more about innate and adaptive immunity</a:t>
            </a:r>
            <a:endParaRPr lang="en-GB" sz="900"/>
          </a:p>
        </p:txBody>
      </p:sp>
      <p:pic>
        <p:nvPicPr>
          <p:cNvPr id="2503" name="Graphic 5">
            <a:hlinkClick r:id="" action="ppaction://noaction"/>
            <a:extLst>
              <a:ext uri="{FF2B5EF4-FFF2-40B4-BE49-F238E27FC236}">
                <a16:creationId xmlns:a16="http://schemas.microsoft.com/office/drawing/2014/main" id="{B1656712-04AB-C79F-EBFB-FF3715A719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467278" y="3261888"/>
            <a:ext cx="288000" cy="288000"/>
          </a:xfrm>
          <a:prstGeom prst="rect">
            <a:avLst/>
          </a:prstGeom>
        </p:spPr>
      </p:pic>
      <p:pic>
        <p:nvPicPr>
          <p:cNvPr id="2510" name="Graphic 5">
            <a:hlinkClick r:id="" action="ppaction://noaction"/>
            <a:extLst>
              <a:ext uri="{FF2B5EF4-FFF2-40B4-BE49-F238E27FC236}">
                <a16:creationId xmlns:a16="http://schemas.microsoft.com/office/drawing/2014/main" id="{484B0542-B795-712B-8413-967B88CC0D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579827" y="1377673"/>
            <a:ext cx="288000" cy="288000"/>
          </a:xfrm>
          <a:prstGeom prst="rect">
            <a:avLst/>
          </a:prstGeom>
        </p:spPr>
      </p:pic>
      <p:sp>
        <p:nvSpPr>
          <p:cNvPr id="2511" name="Rectangle 2510">
            <a:extLst>
              <a:ext uri="{FF2B5EF4-FFF2-40B4-BE49-F238E27FC236}">
                <a16:creationId xmlns:a16="http://schemas.microsoft.com/office/drawing/2014/main" id="{C30F6D5E-DEA3-075C-D654-468BC0BCA43D}"/>
              </a:ext>
            </a:extLst>
          </p:cNvPr>
          <p:cNvSpPr/>
          <p:nvPr/>
        </p:nvSpPr>
        <p:spPr>
          <a:xfrm>
            <a:off x="486231" y="3099599"/>
            <a:ext cx="800492" cy="27504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a:xfrm>
            <a:off x="548282" y="180000"/>
            <a:ext cx="8640000" cy="720000"/>
          </a:xfrm>
        </p:spPr>
        <p:txBody>
          <a:bodyPr/>
          <a:lstStyle/>
          <a:p>
            <a:r>
              <a:rPr lang="en-GB"/>
              <a:t>Various cells and inflammatory mediators are involved in asthma pathogenesis</a:t>
            </a:r>
            <a:r>
              <a:rPr lang="en-GB" baseline="30000"/>
              <a:t>1–18</a:t>
            </a:r>
            <a:endParaRPr lang="en-GB"/>
          </a:p>
        </p:txBody>
      </p:sp>
      <p:sp>
        <p:nvSpPr>
          <p:cNvPr id="26" name="Slide Number Placeholder 25">
            <a:extLst>
              <a:ext uri="{FF2B5EF4-FFF2-40B4-BE49-F238E27FC236}">
                <a16:creationId xmlns:a16="http://schemas.microsoft.com/office/drawing/2014/main" id="{11D1C138-D639-4113-BCDC-C19607E291D2}"/>
              </a:ext>
            </a:extLst>
          </p:cNvPr>
          <p:cNvSpPr>
            <a:spLocks noGrp="1"/>
          </p:cNvSpPr>
          <p:nvPr>
            <p:ph type="sldNum" sz="quarter" idx="4294967295"/>
          </p:nvPr>
        </p:nvSpPr>
        <p:spPr>
          <a:xfrm>
            <a:off x="11264400" y="6331998"/>
            <a:ext cx="432000" cy="22208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GB" sz="900" b="0" i="0" u="none" strike="noStrike" kern="120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11F9631B-3306-52DA-3FE8-40DB808D72EC}"/>
              </a:ext>
            </a:extLst>
          </p:cNvPr>
          <p:cNvSpPr/>
          <p:nvPr/>
        </p:nvSpPr>
        <p:spPr>
          <a:xfrm>
            <a:off x="548282" y="5197122"/>
            <a:ext cx="10716118" cy="227404"/>
          </a:xfrm>
          <a:prstGeom prst="rect">
            <a:avLst/>
          </a:prstGeom>
          <a:gradFill flip="none" rotWithShape="0">
            <a:gsLst>
              <a:gs pos="0">
                <a:schemeClr val="accent1">
                  <a:lumMod val="5000"/>
                  <a:lumOff val="95000"/>
                </a:schemeClr>
              </a:gs>
              <a:gs pos="0">
                <a:schemeClr val="tx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Airway remodelling describes structural changes related to basement membrane thickening, increased vascular density, airway smooth muscle thickening and subepithelial fibrosis</a:t>
            </a:r>
            <a:r>
              <a:rPr lang="en-US" sz="1050" baseline="30000"/>
              <a:t>1</a:t>
            </a:r>
            <a:endParaRPr lang="en-US" sz="700"/>
          </a:p>
        </p:txBody>
      </p:sp>
      <p:grpSp>
        <p:nvGrpSpPr>
          <p:cNvPr id="14" name="Group 13">
            <a:extLst>
              <a:ext uri="{FF2B5EF4-FFF2-40B4-BE49-F238E27FC236}">
                <a16:creationId xmlns:a16="http://schemas.microsoft.com/office/drawing/2014/main" id="{8622562F-3EAE-F1AA-86C8-8B9903EC0FE5}"/>
              </a:ext>
            </a:extLst>
          </p:cNvPr>
          <p:cNvGrpSpPr/>
          <p:nvPr/>
        </p:nvGrpSpPr>
        <p:grpSpPr>
          <a:xfrm>
            <a:off x="10894587" y="6381538"/>
            <a:ext cx="1099968" cy="287551"/>
            <a:chOff x="10894587" y="6381538"/>
            <a:chExt cx="1099968" cy="287551"/>
          </a:xfrm>
        </p:grpSpPr>
        <p:grpSp>
          <p:nvGrpSpPr>
            <p:cNvPr id="37" name="Group 36">
              <a:extLst>
                <a:ext uri="{FF2B5EF4-FFF2-40B4-BE49-F238E27FC236}">
                  <a16:creationId xmlns:a16="http://schemas.microsoft.com/office/drawing/2014/main" id="{8C2A2DBB-4F94-4187-EA57-077EAC0500A4}"/>
                </a:ext>
              </a:extLst>
            </p:cNvPr>
            <p:cNvGrpSpPr/>
            <p:nvPr/>
          </p:nvGrpSpPr>
          <p:grpSpPr>
            <a:xfrm>
              <a:off x="10894587" y="6381538"/>
              <a:ext cx="1099968" cy="287551"/>
              <a:chOff x="5334172" y="6525312"/>
              <a:chExt cx="1099968" cy="287551"/>
            </a:xfrm>
          </p:grpSpPr>
          <p:sp>
            <p:nvSpPr>
              <p:cNvPr id="50" name="Rectangle: Rounded Corners 49">
                <a:extLst>
                  <a:ext uri="{FF2B5EF4-FFF2-40B4-BE49-F238E27FC236}">
                    <a16:creationId xmlns:a16="http://schemas.microsoft.com/office/drawing/2014/main" id="{93FC431F-7E87-79EC-EC33-5AAC27FD9FA6}"/>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 name="Graphic 3">
                <a:hlinkClick r:id="" action="ppaction://hlinkshowjump?jump=previousslide"/>
                <a:extLst>
                  <a:ext uri="{FF2B5EF4-FFF2-40B4-BE49-F238E27FC236}">
                    <a16:creationId xmlns:a16="http://schemas.microsoft.com/office/drawing/2014/main" id="{299284B0-1202-DAFD-B83F-78FAB15F80F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a:off x="5657217" y="6560801"/>
                <a:ext cx="216000" cy="216000"/>
              </a:xfrm>
              <a:prstGeom prst="rect">
                <a:avLst/>
              </a:prstGeom>
            </p:spPr>
          </p:pic>
          <p:pic>
            <p:nvPicPr>
              <p:cNvPr id="52" name="Graphic 3">
                <a:hlinkClick r:id="" action="ppaction://hlinkshowjump?jump=nextslide"/>
                <a:extLst>
                  <a:ext uri="{FF2B5EF4-FFF2-40B4-BE49-F238E27FC236}">
                    <a16:creationId xmlns:a16="http://schemas.microsoft.com/office/drawing/2014/main" id="{F0A6FD0C-BF14-9FBE-19FB-452ECDFB3C7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flipH="1">
                <a:off x="5922567" y="6560801"/>
                <a:ext cx="216000" cy="216000"/>
              </a:xfrm>
              <a:prstGeom prst="rect">
                <a:avLst/>
              </a:prstGeom>
            </p:spPr>
          </p:pic>
        </p:grpSp>
        <p:pic>
          <p:nvPicPr>
            <p:cNvPr id="47" name="Graphic 14">
              <a:hlinkClick r:id="" action="ppaction://noaction"/>
              <a:extLst>
                <a:ext uri="{FF2B5EF4-FFF2-40B4-BE49-F238E27FC236}">
                  <a16:creationId xmlns:a16="http://schemas.microsoft.com/office/drawing/2014/main" id="{2F619601-CD10-C9C8-221D-DAB2A23BC1C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34234" y="6417528"/>
              <a:ext cx="216000" cy="216000"/>
            </a:xfrm>
            <a:prstGeom prst="rect">
              <a:avLst/>
            </a:prstGeom>
          </p:spPr>
        </p:pic>
        <p:pic>
          <p:nvPicPr>
            <p:cNvPr id="48" name="Graphic 2">
              <a:hlinkClick r:id="rId12" action="ppaction://hlinksldjump"/>
              <a:extLst>
                <a:ext uri="{FF2B5EF4-FFF2-40B4-BE49-F238E27FC236}">
                  <a16:creationId xmlns:a16="http://schemas.microsoft.com/office/drawing/2014/main" id="{A1A0A316-3CB4-E99D-4593-FACB298CB10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951903" y="6416625"/>
              <a:ext cx="216000" cy="216000"/>
            </a:xfrm>
            <a:prstGeom prst="rect">
              <a:avLst/>
            </a:prstGeom>
          </p:spPr>
        </p:pic>
      </p:grpSp>
      <p:pic>
        <p:nvPicPr>
          <p:cNvPr id="58" name="Graphic 5">
            <a:hlinkClick r:id="" action="ppaction://noaction"/>
            <a:extLst>
              <a:ext uri="{FF2B5EF4-FFF2-40B4-BE49-F238E27FC236}">
                <a16:creationId xmlns:a16="http://schemas.microsoft.com/office/drawing/2014/main" id="{717C3D63-A550-D877-88D8-93EB64A218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527425" y="4794089"/>
            <a:ext cx="288000" cy="288000"/>
          </a:xfrm>
          <a:prstGeom prst="rect">
            <a:avLst/>
          </a:prstGeom>
        </p:spPr>
      </p:pic>
      <p:pic>
        <p:nvPicPr>
          <p:cNvPr id="62" name="Graphic 5">
            <a:hlinkClick r:id="" action="ppaction://noaction"/>
            <a:extLst>
              <a:ext uri="{FF2B5EF4-FFF2-40B4-BE49-F238E27FC236}">
                <a16:creationId xmlns:a16="http://schemas.microsoft.com/office/drawing/2014/main" id="{1B70C6CA-F49A-BB2D-EF8A-B96A4B69F9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304808" y="4791780"/>
            <a:ext cx="288000" cy="288000"/>
          </a:xfrm>
          <a:prstGeom prst="rect">
            <a:avLst/>
          </a:prstGeom>
        </p:spPr>
      </p:pic>
      <p:pic>
        <p:nvPicPr>
          <p:cNvPr id="128" name="Graphic 5">
            <a:hlinkClick r:id="" action="ppaction://noaction"/>
            <a:extLst>
              <a:ext uri="{FF2B5EF4-FFF2-40B4-BE49-F238E27FC236}">
                <a16:creationId xmlns:a16="http://schemas.microsoft.com/office/drawing/2014/main" id="{4E21D2F2-06D1-B2CB-07C6-26D1DCB49A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893565" y="4791780"/>
            <a:ext cx="288000" cy="288000"/>
          </a:xfrm>
          <a:prstGeom prst="rect">
            <a:avLst/>
          </a:prstGeom>
        </p:spPr>
      </p:pic>
      <p:sp>
        <p:nvSpPr>
          <p:cNvPr id="2609" name="TextBox 2608">
            <a:extLst>
              <a:ext uri="{FF2B5EF4-FFF2-40B4-BE49-F238E27FC236}">
                <a16:creationId xmlns:a16="http://schemas.microsoft.com/office/drawing/2014/main" id="{CEBADBB4-9B3C-65C6-230F-C1C17D3A4246}"/>
              </a:ext>
            </a:extLst>
          </p:cNvPr>
          <p:cNvSpPr txBox="1"/>
          <p:nvPr/>
        </p:nvSpPr>
        <p:spPr>
          <a:xfrm>
            <a:off x="9713589" y="1522180"/>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2623" name="TextBox 2622">
            <a:extLst>
              <a:ext uri="{FF2B5EF4-FFF2-40B4-BE49-F238E27FC236}">
                <a16:creationId xmlns:a16="http://schemas.microsoft.com/office/drawing/2014/main" id="{9A8D8897-33C1-AAC6-372E-702C5AC8CFBD}"/>
              </a:ext>
            </a:extLst>
          </p:cNvPr>
          <p:cNvSpPr txBox="1"/>
          <p:nvPr/>
        </p:nvSpPr>
        <p:spPr>
          <a:xfrm>
            <a:off x="5354691" y="1501472"/>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3" name="Rectangle 2">
            <a:extLst>
              <a:ext uri="{FF2B5EF4-FFF2-40B4-BE49-F238E27FC236}">
                <a16:creationId xmlns:a16="http://schemas.microsoft.com/office/drawing/2014/main" id="{7F871B54-9605-DE27-6748-4769E6B9A336}"/>
              </a:ext>
            </a:extLst>
          </p:cNvPr>
          <p:cNvSpPr/>
          <p:nvPr/>
        </p:nvSpPr>
        <p:spPr>
          <a:xfrm>
            <a:off x="-10465" y="1131419"/>
            <a:ext cx="12195910" cy="5711524"/>
          </a:xfrm>
          <a:prstGeom prst="rect">
            <a:avLst/>
          </a:prstGeom>
          <a:solidFill>
            <a:schemeClr val="bg1">
              <a:lumMod val="75000"/>
              <a:alpha val="81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CEE0ECFB-3CE2-A1DC-D699-497B7B890E00}"/>
              </a:ext>
            </a:extLst>
          </p:cNvPr>
          <p:cNvSpPr txBox="1"/>
          <p:nvPr/>
        </p:nvSpPr>
        <p:spPr>
          <a:xfrm>
            <a:off x="280902" y="1400405"/>
            <a:ext cx="11730788" cy="1196469"/>
          </a:xfrm>
          <a:prstGeom prst="roundRect">
            <a:avLst>
              <a:gd name="adj" fmla="val 4368"/>
            </a:avLst>
          </a:prstGeom>
          <a:solidFill>
            <a:schemeClr val="bg1"/>
          </a:solidFill>
          <a:ln w="19050">
            <a:solidFill>
              <a:schemeClr val="tx1"/>
            </a:solidFill>
          </a:ln>
        </p:spPr>
        <p:txBody>
          <a:bodyPr wrap="square">
            <a:noAutofit/>
          </a:bodyPr>
          <a:lstStyle/>
          <a:p>
            <a:endParaRPr lang="en-GB" sz="1200" b="1"/>
          </a:p>
        </p:txBody>
      </p:sp>
      <p:graphicFrame>
        <p:nvGraphicFramePr>
          <p:cNvPr id="5" name="Content Placeholder 2">
            <a:extLst>
              <a:ext uri="{FF2B5EF4-FFF2-40B4-BE49-F238E27FC236}">
                <a16:creationId xmlns:a16="http://schemas.microsoft.com/office/drawing/2014/main" id="{E2EA7485-0D32-49F0-15B9-42313779FABE}"/>
              </a:ext>
            </a:extLst>
          </p:cNvPr>
          <p:cNvGraphicFramePr>
            <a:graphicFrameLocks noGrp="1"/>
          </p:cNvGraphicFramePr>
          <p:nvPr>
            <p:ph idx="1"/>
            <p:extLst>
              <p:ext uri="{D42A27DB-BD31-4B8C-83A1-F6EECF244321}">
                <p14:modId xmlns:p14="http://schemas.microsoft.com/office/powerpoint/2010/main" val="1785502142"/>
              </p:ext>
            </p:extLst>
          </p:nvPr>
        </p:nvGraphicFramePr>
        <p:xfrm>
          <a:off x="717419" y="1532996"/>
          <a:ext cx="10716712" cy="426720"/>
        </p:xfrm>
        <a:graphic>
          <a:graphicData uri="http://schemas.openxmlformats.org/drawingml/2006/table">
            <a:tbl>
              <a:tblPr firstRow="1" bandRow="1">
                <a:tableStyleId>{2D5ABB26-0587-4C30-8999-92F81FD0307C}</a:tableStyleId>
              </a:tblPr>
              <a:tblGrid>
                <a:gridCol w="376260">
                  <a:extLst>
                    <a:ext uri="{9D8B030D-6E8A-4147-A177-3AD203B41FA5}">
                      <a16:colId xmlns:a16="http://schemas.microsoft.com/office/drawing/2014/main" val="2327762774"/>
                    </a:ext>
                  </a:extLst>
                </a:gridCol>
                <a:gridCol w="1077756">
                  <a:extLst>
                    <a:ext uri="{9D8B030D-6E8A-4147-A177-3AD203B41FA5}">
                      <a16:colId xmlns:a16="http://schemas.microsoft.com/office/drawing/2014/main" val="3087683731"/>
                    </a:ext>
                  </a:extLst>
                </a:gridCol>
                <a:gridCol w="9262696">
                  <a:extLst>
                    <a:ext uri="{9D8B030D-6E8A-4147-A177-3AD203B41FA5}">
                      <a16:colId xmlns:a16="http://schemas.microsoft.com/office/drawing/2014/main" val="3900688893"/>
                    </a:ext>
                  </a:extLst>
                </a:gridCol>
              </a:tblGrid>
              <a:tr h="415836">
                <a:tc>
                  <a:txBody>
                    <a:bodyPr/>
                    <a:lstStyle/>
                    <a:p>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a:r>
                        <a:rPr lang="en-NZ" sz="1100" b="1">
                          <a:solidFill>
                            <a:schemeClr val="tx2"/>
                          </a:solidFill>
                          <a:latin typeface="+mj-lt"/>
                        </a:rPr>
                        <a:t>Fibroblasts</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r>
                        <a:rPr lang="en-NZ" sz="1100" b="0" baseline="0">
                          <a:solidFill>
                            <a:schemeClr val="tx1"/>
                          </a:solidFill>
                        </a:rPr>
                        <a:t>Fibroblasts are commonly located in connective tissue underlying the epithelium and produce the fibrous protein, collagen. </a:t>
                      </a:r>
                      <a:r>
                        <a:rPr lang="en-NZ" sz="1100" b="1" baseline="0">
                          <a:solidFill>
                            <a:schemeClr val="tx1"/>
                          </a:solidFill>
                        </a:rPr>
                        <a:t>Collagen</a:t>
                      </a:r>
                      <a:r>
                        <a:rPr lang="en-NZ" sz="1100" b="0" baseline="0">
                          <a:solidFill>
                            <a:schemeClr val="tx1"/>
                          </a:solidFill>
                        </a:rPr>
                        <a:t> makes up a large proportion of </a:t>
                      </a:r>
                      <a:r>
                        <a:rPr lang="en-NZ" sz="1100" b="1" baseline="0">
                          <a:solidFill>
                            <a:schemeClr val="tx1"/>
                          </a:solidFill>
                        </a:rPr>
                        <a:t>extracellular</a:t>
                      </a:r>
                      <a:r>
                        <a:rPr lang="en-NZ" sz="1100" b="0" baseline="0">
                          <a:solidFill>
                            <a:schemeClr val="tx1"/>
                          </a:solidFill>
                        </a:rPr>
                        <a:t> </a:t>
                      </a:r>
                      <a:r>
                        <a:rPr lang="en-NZ" sz="1100" b="1" baseline="0">
                          <a:solidFill>
                            <a:schemeClr val="tx1"/>
                          </a:solidFill>
                        </a:rPr>
                        <a:t>matrix</a:t>
                      </a:r>
                      <a:r>
                        <a:rPr lang="en-NZ" sz="1100" b="0" baseline="0">
                          <a:solidFill>
                            <a:schemeClr val="tx1"/>
                          </a:solidFill>
                        </a:rPr>
                        <a:t> and contributes to the control of opening and closing of the airway.</a:t>
                      </a:r>
                      <a:r>
                        <a:rPr lang="en-NZ" sz="1100" b="0" baseline="30000">
                          <a:solidFill>
                            <a:schemeClr val="tx1"/>
                          </a:solidFill>
                        </a:rPr>
                        <a:t>1</a:t>
                      </a:r>
                      <a:endParaRPr lang="en-NZ" sz="1100" b="0" baseline="0">
                        <a:solidFill>
                          <a:schemeClr val="tx1"/>
                        </a:solidFill>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446145797"/>
                  </a:ext>
                </a:extLst>
              </a:tr>
            </a:tbl>
          </a:graphicData>
        </a:graphic>
      </p:graphicFrame>
      <p:sp>
        <p:nvSpPr>
          <p:cNvPr id="6" name="TextBox 5">
            <a:extLst>
              <a:ext uri="{FF2B5EF4-FFF2-40B4-BE49-F238E27FC236}">
                <a16:creationId xmlns:a16="http://schemas.microsoft.com/office/drawing/2014/main" id="{7FB64F97-2626-61A4-22B2-C9DE53B28799}"/>
              </a:ext>
            </a:extLst>
          </p:cNvPr>
          <p:cNvSpPr txBox="1"/>
          <p:nvPr/>
        </p:nvSpPr>
        <p:spPr>
          <a:xfrm>
            <a:off x="488198" y="2219611"/>
            <a:ext cx="11208201" cy="338554"/>
          </a:xfrm>
          <a:prstGeom prst="rect">
            <a:avLst/>
          </a:prstGeom>
          <a:noFill/>
        </p:spPr>
        <p:txBody>
          <a:bodyPr wrap="square">
            <a:spAutoFit/>
          </a:bodyPr>
          <a:lstStyle/>
          <a:p>
            <a:pPr>
              <a:defRPr/>
            </a:pPr>
            <a:r>
              <a:rPr kumimoji="0" lang="en-GB" sz="800" b="1" i="0" u="none" strike="noStrike" kern="1200" cap="none" spc="20" normalizeH="0" baseline="0" noProof="0">
                <a:ln>
                  <a:noFill/>
                </a:ln>
                <a:solidFill>
                  <a:srgbClr val="656665"/>
                </a:solidFill>
                <a:effectLst/>
                <a:uLnTx/>
                <a:uFillTx/>
                <a:latin typeface="Calibri"/>
                <a:ea typeface="+mn-ea"/>
                <a:cs typeface="+mn-cs"/>
              </a:rPr>
              <a:t>References: </a:t>
            </a:r>
            <a:r>
              <a:rPr lang="en-GB" sz="800" spc="20">
                <a:solidFill>
                  <a:srgbClr val="656665"/>
                </a:solidFill>
                <a:latin typeface="Calibri" panose="020F0502020204030204" pitchFamily="34" charset="0"/>
              </a:rPr>
              <a:t>1</a:t>
            </a:r>
            <a:r>
              <a:rPr kumimoji="0" lang="en-GB" sz="800" b="0" i="0" u="none" strike="noStrike" kern="1200" cap="none" spc="20" normalizeH="0" baseline="0" noProof="0">
                <a:ln>
                  <a:noFill/>
                </a:ln>
                <a:solidFill>
                  <a:srgbClr val="656665"/>
                </a:solidFill>
                <a:effectLst/>
                <a:uLnTx/>
                <a:uFillTx/>
                <a:latin typeface="Calibri" panose="020F0502020204030204" pitchFamily="34" charset="0"/>
                <a:ea typeface="+mn-ea"/>
                <a:cs typeface="+mn-cs"/>
              </a:rPr>
              <a:t>. </a:t>
            </a:r>
            <a:r>
              <a:rPr kumimoji="0" lang="en-GB" sz="800" b="0" i="0" u="none" strike="noStrike" kern="1200" cap="none" spc="20" normalizeH="0" baseline="0" noProof="0">
                <a:ln>
                  <a:noFill/>
                </a:ln>
                <a:solidFill>
                  <a:srgbClr val="656665"/>
                </a:solidFill>
                <a:effectLst/>
                <a:uLnTx/>
                <a:uFillTx/>
                <a:latin typeface="Calibri"/>
                <a:ea typeface="+mn-ea"/>
                <a:cs typeface="+mn-cs"/>
              </a:rPr>
              <a:t>Alberts B, et al. Molecular Biology of the Cell. 4th edition. New York: Garland Science; 2002. The Extraceullular Matrix of Animals. Available from: https://www.ncbi.nlm.nih.gov/books/NBK26810/.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20" normalizeH="0" baseline="0" noProof="0">
              <a:ln>
                <a:noFill/>
              </a:ln>
              <a:solidFill>
                <a:srgbClr val="656665"/>
              </a:solidFill>
              <a:effectLst/>
              <a:uLnTx/>
              <a:uFillTx/>
              <a:latin typeface="Calibri"/>
              <a:ea typeface="+mn-ea"/>
              <a:cs typeface="+mn-cs"/>
            </a:endParaRPr>
          </a:p>
        </p:txBody>
      </p:sp>
      <p:pic>
        <p:nvPicPr>
          <p:cNvPr id="9" name="Picture 8" descr="A picture containing icon&#10;&#10;Description automatically generated">
            <a:hlinkClick r:id="rId15" action="ppaction://hlinksldjump"/>
            <a:extLst>
              <a:ext uri="{FF2B5EF4-FFF2-40B4-BE49-F238E27FC236}">
                <a16:creationId xmlns:a16="http://schemas.microsoft.com/office/drawing/2014/main" id="{F359C91D-96A1-A4AD-7E47-F9AD35E11325}"/>
              </a:ext>
            </a:extLst>
          </p:cNvPr>
          <p:cNvPicPr>
            <a:picLocks noChangeAspect="1"/>
          </p:cNvPicPr>
          <p:nvPr/>
        </p:nvPicPr>
        <p:blipFill>
          <a:blip r:embed="rId16"/>
          <a:stretch>
            <a:fillRect/>
          </a:stretch>
        </p:blipFill>
        <p:spPr>
          <a:xfrm>
            <a:off x="693041" y="1672894"/>
            <a:ext cx="360000" cy="188826"/>
          </a:xfrm>
          <a:prstGeom prst="rect">
            <a:avLst/>
          </a:prstGeom>
        </p:spPr>
      </p:pic>
      <p:grpSp>
        <p:nvGrpSpPr>
          <p:cNvPr id="10" name="Group 9">
            <a:extLst>
              <a:ext uri="{FF2B5EF4-FFF2-40B4-BE49-F238E27FC236}">
                <a16:creationId xmlns:a16="http://schemas.microsoft.com/office/drawing/2014/main" id="{2B6745C6-2508-B121-D820-31A9F09E200C}"/>
              </a:ext>
            </a:extLst>
          </p:cNvPr>
          <p:cNvGrpSpPr/>
          <p:nvPr/>
        </p:nvGrpSpPr>
        <p:grpSpPr>
          <a:xfrm>
            <a:off x="11465076" y="1157906"/>
            <a:ext cx="621053" cy="621053"/>
            <a:chOff x="8845740" y="1471144"/>
            <a:chExt cx="621053" cy="621053"/>
          </a:xfrm>
        </p:grpSpPr>
        <p:sp>
          <p:nvSpPr>
            <p:cNvPr id="12" name="Oval 11">
              <a:extLst>
                <a:ext uri="{FF2B5EF4-FFF2-40B4-BE49-F238E27FC236}">
                  <a16:creationId xmlns:a16="http://schemas.microsoft.com/office/drawing/2014/main" id="{DC8B5AB3-909C-85C8-D6DC-43877C140EFD}"/>
                </a:ext>
              </a:extLst>
            </p:cNvPr>
            <p:cNvSpPr>
              <a:spLocks noChangeAspect="1"/>
            </p:cNvSpPr>
            <p:nvPr/>
          </p:nvSpPr>
          <p:spPr>
            <a:xfrm>
              <a:off x="8904267" y="1527003"/>
              <a:ext cx="504000" cy="504000"/>
            </a:xfrm>
            <a:prstGeom prst="ellipse">
              <a:avLst/>
            </a:prstGeom>
            <a:solidFill>
              <a:srgbClr val="59099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3">
              <a:hlinkClick r:id="rId12" action="ppaction://hlinksldjump"/>
              <a:extLst>
                <a:ext uri="{FF2B5EF4-FFF2-40B4-BE49-F238E27FC236}">
                  <a16:creationId xmlns:a16="http://schemas.microsoft.com/office/drawing/2014/main" id="{BE6F7DA2-0A0F-9E02-FAC3-A8C8B9AF13B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8845740" y="1471144"/>
              <a:ext cx="621053" cy="621053"/>
            </a:xfrm>
            <a:prstGeom prst="rect">
              <a:avLst/>
            </a:prstGeom>
          </p:spPr>
        </p:pic>
      </p:grpSp>
    </p:spTree>
    <p:extLst>
      <p:ext uri="{BB962C8B-B14F-4D97-AF65-F5344CB8AC3E}">
        <p14:creationId xmlns:p14="http://schemas.microsoft.com/office/powerpoint/2010/main" val="1438139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46650563-EBDC-55E3-D31F-DE26C800499C}"/>
              </a:ext>
            </a:extLst>
          </p:cNvPr>
          <p:cNvSpPr txBox="1"/>
          <p:nvPr/>
        </p:nvSpPr>
        <p:spPr>
          <a:xfrm>
            <a:off x="9496222" y="4608408"/>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4" name="Footer Placeholder 1">
            <a:extLst>
              <a:ext uri="{FF2B5EF4-FFF2-40B4-BE49-F238E27FC236}">
                <a16:creationId xmlns:a16="http://schemas.microsoft.com/office/drawing/2014/main" id="{8E842564-D3FE-923E-8C64-25297A5DC1ED}"/>
              </a:ext>
            </a:extLst>
          </p:cNvPr>
          <p:cNvSpPr>
            <a:spLocks noGrp="1"/>
          </p:cNvSpPr>
          <p:nvPr>
            <p:ph type="ftr" sz="quarter" idx="11"/>
          </p:nvPr>
        </p:nvSpPr>
        <p:spPr>
          <a:xfrm>
            <a:off x="551118" y="5463418"/>
            <a:ext cx="10312790" cy="1335150"/>
          </a:xfrm>
        </p:spPr>
        <p:txBody>
          <a:bodyPr/>
          <a:lstStyle/>
          <a:p>
            <a:pPr>
              <a:lnSpc>
                <a:spcPct val="107000"/>
              </a:lnSpc>
              <a:spcAft>
                <a:spcPts val="800"/>
              </a:spcAft>
            </a:pPr>
            <a:br>
              <a:rPr lang="en-GB" sz="750" b="1" dirty="0"/>
            </a:br>
            <a:br>
              <a:rPr lang="en-GB" sz="750" dirty="0"/>
            </a:br>
            <a:br>
              <a:rPr lang="en-GB" sz="750" b="1" dirty="0"/>
            </a:br>
            <a:br>
              <a:rPr lang="en-GB" sz="750" dirty="0"/>
            </a:br>
            <a:r>
              <a:rPr lang="en-GB" sz="750" b="1" dirty="0"/>
              <a:t>Mechanisms underlying non-eosinophilic inflammation in asthma and the relevance of TSLP in its potential effects on macrophages both require further elucidation. The information presented in this image has been simplified for illustration purposes only and does not imply clinical benefit or relevance. </a:t>
            </a:r>
            <a:r>
              <a:rPr lang="en-GB" sz="750" dirty="0"/>
              <a:t>Figure adapted from Gauvreau GM, et al. Expert </a:t>
            </a:r>
            <a:r>
              <a:rPr lang="en-GB" sz="750" dirty="0" err="1"/>
              <a:t>Opin</a:t>
            </a:r>
            <a:r>
              <a:rPr lang="en-GB" sz="750" dirty="0"/>
              <a:t> </a:t>
            </a:r>
            <a:r>
              <a:rPr lang="en-GB" sz="750" dirty="0" err="1"/>
              <a:t>Ther</a:t>
            </a:r>
            <a:r>
              <a:rPr lang="en-GB" sz="750" dirty="0"/>
              <a:t> Targets. 2020;24:777–792, which was based on </a:t>
            </a:r>
            <a:r>
              <a:rPr lang="en-GB" sz="750" dirty="0" err="1"/>
              <a:t>Brusselle</a:t>
            </a:r>
            <a:r>
              <a:rPr lang="en-GB" sz="750" dirty="0"/>
              <a:t> G, </a:t>
            </a:r>
            <a:r>
              <a:rPr lang="en-GB" sz="750" dirty="0" err="1"/>
              <a:t>Bracke</a:t>
            </a:r>
            <a:r>
              <a:rPr lang="en-GB" sz="750" dirty="0"/>
              <a:t> K. Ann Am </a:t>
            </a:r>
            <a:r>
              <a:rPr lang="en-GB" sz="750" dirty="0" err="1"/>
              <a:t>Thorac</a:t>
            </a:r>
            <a:r>
              <a:rPr lang="en-GB" sz="750" dirty="0"/>
              <a:t> Soc. 2014;11:S322–S328, </a:t>
            </a:r>
            <a:r>
              <a:rPr lang="en-GB" sz="750" dirty="0" err="1"/>
              <a:t>Brusselle</a:t>
            </a:r>
            <a:r>
              <a:rPr lang="en-GB" sz="750" dirty="0"/>
              <a:t> G, et al. Nat Med. 2013;19:977–979; Lambrecht BN, Hammad H. Nat Immunol. 2015;16:45–56; and </a:t>
            </a:r>
            <a:r>
              <a:rPr lang="en-GB" sz="750" dirty="0" err="1">
                <a:effectLst/>
                <a:latin typeface="Calibri"/>
                <a:ea typeface="Calibri" panose="020F0502020204030204" pitchFamily="34" charset="0"/>
                <a:cs typeface="Times New Roman"/>
              </a:rPr>
              <a:t>Brightling</a:t>
            </a:r>
            <a:r>
              <a:rPr lang="en-GB" sz="750" dirty="0">
                <a:effectLst/>
                <a:latin typeface="Calibri"/>
                <a:ea typeface="Calibri" panose="020F0502020204030204" pitchFamily="34" charset="0"/>
                <a:cs typeface="Times New Roman"/>
              </a:rPr>
              <a:t> CE, et al. N </a:t>
            </a:r>
            <a:r>
              <a:rPr lang="en-GB" sz="750" dirty="0" err="1">
                <a:effectLst/>
                <a:latin typeface="Calibri"/>
                <a:ea typeface="Calibri" panose="020F0502020204030204" pitchFamily="34" charset="0"/>
                <a:cs typeface="Times New Roman"/>
              </a:rPr>
              <a:t>Engl</a:t>
            </a:r>
            <a:r>
              <a:rPr lang="en-GB" sz="750" dirty="0">
                <a:effectLst/>
                <a:latin typeface="Calibri"/>
                <a:ea typeface="Calibri" panose="020F0502020204030204" pitchFamily="34" charset="0"/>
                <a:cs typeface="Times New Roman"/>
              </a:rPr>
              <a:t> J Med. 2021;385(18):1669–1679. Additional figure adaptations</a:t>
            </a:r>
            <a:r>
              <a:rPr lang="en-GB" sz="750" dirty="0">
                <a:latin typeface="Calibri"/>
                <a:ea typeface="Calibri" panose="020F0502020204030204" pitchFamily="34" charset="0"/>
                <a:cs typeface="Times New Roman"/>
              </a:rPr>
              <a:t> from Davis JD, et al. Mucosal Immunol. 2021;14:978–990. </a:t>
            </a:r>
            <a:r>
              <a:rPr lang="en-GB" sz="750" dirty="0"/>
              <a:t>*Blockade of TSLP has suggested inhibition of pathways beyond type 2 inflammation. More recent evidence also suggests that Th1/17-driven neutrophilic pathways may not be key drivers of this type of inflammation.</a:t>
            </a:r>
            <a:r>
              <a:rPr lang="en-GB" sz="750" baseline="30000" dirty="0"/>
              <a:t>17–19</a:t>
            </a:r>
            <a:r>
              <a:rPr lang="en-GB" sz="750" dirty="0"/>
              <a:t> </a:t>
            </a:r>
            <a:r>
              <a:rPr lang="en-GB" sz="750" b="1" dirty="0"/>
              <a:t>Abbreviations</a:t>
            </a:r>
            <a:r>
              <a:rPr lang="en-GB" sz="750" dirty="0"/>
              <a:t>: </a:t>
            </a:r>
            <a:r>
              <a:rPr lang="en-GB" sz="750" dirty="0" err="1"/>
              <a:t>IgE</a:t>
            </a:r>
            <a:r>
              <a:rPr lang="en-GB" sz="750" dirty="0"/>
              <a:t>, immunoglobulin E; IL, interleukin; ILC2, type 2 innate lymphoid cell; T2, type 2; Th, T helper; TSLP, thymic stromal lymphopoietin. </a:t>
            </a:r>
            <a:r>
              <a:rPr lang="en-GB" sz="750" b="1" dirty="0"/>
              <a:t>References</a:t>
            </a:r>
            <a:r>
              <a:rPr lang="en-GB" sz="750" dirty="0"/>
              <a:t>: 1. Gauvreau GM, et al. Expert </a:t>
            </a:r>
            <a:r>
              <a:rPr lang="en-GB" sz="750" dirty="0" err="1"/>
              <a:t>Opin</a:t>
            </a:r>
            <a:r>
              <a:rPr lang="en-GB" sz="750" dirty="0"/>
              <a:t> </a:t>
            </a:r>
            <a:r>
              <a:rPr lang="en-GB" sz="750" dirty="0" err="1"/>
              <a:t>Ther</a:t>
            </a:r>
            <a:r>
              <a:rPr lang="en-GB" sz="750" dirty="0"/>
              <a:t> Targets. 2020;24:777–792; 2. </a:t>
            </a:r>
            <a:r>
              <a:rPr lang="en-GB" sz="750" dirty="0" err="1"/>
              <a:t>Porsbjerg</a:t>
            </a:r>
            <a:r>
              <a:rPr lang="en-GB" sz="750" dirty="0"/>
              <a:t> CM, et al. </a:t>
            </a:r>
            <a:r>
              <a:rPr lang="en-GB" sz="750" dirty="0" err="1"/>
              <a:t>Eur</a:t>
            </a:r>
            <a:r>
              <a:rPr lang="en-GB" sz="750" dirty="0"/>
              <a:t> Respir J. 2020;56:2000260; 3. Roan F, et al. J Clin Invest. 2019;129:1441–1451; 4. </a:t>
            </a:r>
            <a:r>
              <a:rPr lang="en-GB" sz="750" dirty="0" err="1"/>
              <a:t>Varricchi</a:t>
            </a:r>
            <a:r>
              <a:rPr lang="en-GB" sz="750" dirty="0"/>
              <a:t> G, et al. Front Immunol. 2018;9:1595; 5. Altman MC, et al. J Clin Invest. 2019;129:4979–4991; 6. </a:t>
            </a:r>
            <a:r>
              <a:rPr lang="en-GB" sz="750" dirty="0" err="1"/>
              <a:t>Allakhverdi</a:t>
            </a:r>
            <a:r>
              <a:rPr lang="en-GB" sz="750" dirty="0"/>
              <a:t> Z, et al. J Exp Med. 2007;204:253–258; 7. Kato A, et al. J Immunol. 2007;179:1080–1087; 8. </a:t>
            </a:r>
            <a:r>
              <a:rPr lang="en-GB" sz="750" dirty="0" err="1"/>
              <a:t>Kouzaki</a:t>
            </a:r>
            <a:r>
              <a:rPr lang="en-GB" sz="750" dirty="0"/>
              <a:t> H, et al. J Immunol. 2009;183(2)1427–1434; 9. Cohn L. J Clin Invest. 2006;116(2):306–308; 10. </a:t>
            </a:r>
            <a:r>
              <a:rPr lang="en-GB" sz="750" dirty="0" err="1"/>
              <a:t>Brusselle</a:t>
            </a:r>
            <a:r>
              <a:rPr lang="en-GB" sz="750" dirty="0"/>
              <a:t> GG and </a:t>
            </a:r>
            <a:r>
              <a:rPr lang="en-GB" sz="750" dirty="0" err="1"/>
              <a:t>Koppelman</a:t>
            </a:r>
            <a:r>
              <a:rPr lang="en-GB" sz="750" dirty="0"/>
              <a:t> GH. N </a:t>
            </a:r>
            <a:r>
              <a:rPr lang="en-GB" sz="750" dirty="0" err="1"/>
              <a:t>Engl</a:t>
            </a:r>
            <a:r>
              <a:rPr lang="en-GB" sz="750" dirty="0"/>
              <a:t> J Med. 2022;386(2):157–171; 11. </a:t>
            </a:r>
            <a:r>
              <a:rPr lang="en-US" sz="750" dirty="0"/>
              <a:t>Janeway ICA et al. Immunobiology: The Immune System in Health and Disease. 5th edition. New York: Garland Science; 2001. Glossary. Available from: https://www.ncbi.nlm.nih.gov/books/NBK10759/; 12. </a:t>
            </a:r>
            <a:r>
              <a:rPr lang="en-GB" sz="750" dirty="0"/>
              <a:t>Davis JD and </a:t>
            </a:r>
            <a:r>
              <a:rPr lang="en-GB" sz="750" dirty="0" err="1"/>
              <a:t>Wypych</a:t>
            </a:r>
            <a:r>
              <a:rPr lang="en-GB" sz="750" dirty="0"/>
              <a:t> TP. Mucosal Immunology. 2021;14:978–990; 13. </a:t>
            </a:r>
            <a:r>
              <a:rPr lang="en-GB" sz="750" dirty="0" err="1">
                <a:effectLst/>
                <a:latin typeface="Calibri"/>
                <a:ea typeface="Calibri" panose="020F0502020204030204" pitchFamily="34" charset="0"/>
                <a:cs typeface="Times New Roman"/>
              </a:rPr>
              <a:t>Brightling</a:t>
            </a:r>
            <a:r>
              <a:rPr lang="en-GB" sz="750" dirty="0">
                <a:effectLst/>
                <a:latin typeface="Calibri"/>
                <a:ea typeface="Calibri" panose="020F0502020204030204" pitchFamily="34" charset="0"/>
                <a:cs typeface="Times New Roman"/>
              </a:rPr>
              <a:t> CE, et al. N </a:t>
            </a:r>
            <a:r>
              <a:rPr lang="en-GB" sz="750" dirty="0" err="1">
                <a:effectLst/>
                <a:latin typeface="Calibri"/>
                <a:ea typeface="Calibri" panose="020F0502020204030204" pitchFamily="34" charset="0"/>
                <a:cs typeface="Times New Roman"/>
              </a:rPr>
              <a:t>Engl</a:t>
            </a:r>
            <a:r>
              <a:rPr lang="en-GB" sz="750" dirty="0">
                <a:effectLst/>
                <a:latin typeface="Calibri"/>
                <a:ea typeface="Calibri" panose="020F0502020204030204" pitchFamily="34" charset="0"/>
                <a:cs typeface="Times New Roman"/>
              </a:rPr>
              <a:t> J Med. 2002; 346:1699–1705; 14. </a:t>
            </a:r>
            <a:r>
              <a:rPr lang="da-DK" sz="750" dirty="0">
                <a:effectLst/>
                <a:latin typeface="Calibri"/>
                <a:ea typeface="Calibri" panose="020F0502020204030204" pitchFamily="34" charset="0"/>
                <a:cs typeface="Times New Roman"/>
              </a:rPr>
              <a:t>Begueret H, et al. Thorax. 2007;62:8–15; 15. Krystel-Whittemore M, et al. Front Immunol. 2016;6:620; 16. </a:t>
            </a:r>
            <a:r>
              <a:rPr kumimoji="0" lang="en-GB" sz="750" b="0" i="0" u="none" strike="noStrike" kern="1200" cap="none" spc="20" normalizeH="0" baseline="0" noProof="0" dirty="0">
                <a:ln>
                  <a:noFill/>
                </a:ln>
                <a:solidFill>
                  <a:srgbClr val="656665"/>
                </a:solidFill>
                <a:effectLst/>
                <a:uLnTx/>
                <a:uFillTx/>
                <a:latin typeface="Calibri"/>
                <a:ea typeface="+mn-ea"/>
                <a:cs typeface="+mn-cs"/>
              </a:rPr>
              <a:t>Gao H et al. J Immunol Res. 2017;3743048; </a:t>
            </a:r>
            <a:r>
              <a:rPr lang="en-GB" sz="750" dirty="0">
                <a:solidFill>
                  <a:srgbClr val="656665"/>
                </a:solidFill>
                <a:latin typeface="Calibri"/>
              </a:rPr>
              <a:t>17. Diver S, et al. Lancet Respir Med. 2021;9(11):1299–1312; 18. </a:t>
            </a:r>
            <a:r>
              <a:rPr lang="en-GB" sz="750" dirty="0" err="1">
                <a:solidFill>
                  <a:srgbClr val="656665"/>
                </a:solidFill>
                <a:latin typeface="Calibri"/>
              </a:rPr>
              <a:t>Sverrild</a:t>
            </a:r>
            <a:r>
              <a:rPr lang="en-GB" sz="750" dirty="0">
                <a:solidFill>
                  <a:srgbClr val="656665"/>
                </a:solidFill>
                <a:latin typeface="Calibri"/>
              </a:rPr>
              <a:t> A, et al. </a:t>
            </a:r>
            <a:r>
              <a:rPr lang="en-GB" sz="750" dirty="0" err="1">
                <a:solidFill>
                  <a:srgbClr val="656665"/>
                </a:solidFill>
                <a:latin typeface="Calibri"/>
              </a:rPr>
              <a:t>Eur</a:t>
            </a:r>
            <a:r>
              <a:rPr lang="en-GB" sz="750" dirty="0">
                <a:solidFill>
                  <a:srgbClr val="656665"/>
                </a:solidFill>
                <a:latin typeface="Calibri"/>
              </a:rPr>
              <a:t> Respir J. 2022;59:2101296; 19. </a:t>
            </a:r>
            <a:r>
              <a:rPr lang="en-GB" sz="750" dirty="0" err="1">
                <a:solidFill>
                  <a:srgbClr val="656665"/>
                </a:solidFill>
                <a:latin typeface="Calibri"/>
              </a:rPr>
              <a:t>Brightling</a:t>
            </a:r>
            <a:r>
              <a:rPr lang="en-GB" sz="750" dirty="0">
                <a:solidFill>
                  <a:srgbClr val="656665"/>
                </a:solidFill>
                <a:latin typeface="Calibri"/>
              </a:rPr>
              <a:t> CE, et al. N Eng J Med. 2021;385:1669-1679. </a:t>
            </a:r>
            <a:br>
              <a:rPr lang="en-GB" sz="750" dirty="0">
                <a:highlight>
                  <a:srgbClr val="FFFF00"/>
                </a:highlight>
              </a:rPr>
            </a:br>
            <a:r>
              <a:rPr lang="en-GB" altLang="zh-CN" sz="700" dirty="0"/>
              <a:t>CN-</a:t>
            </a:r>
            <a:r>
              <a:rPr lang="en-US" altLang="zh-CN" sz="700" dirty="0"/>
              <a:t>142657</a:t>
            </a:r>
            <a:r>
              <a:rPr lang="en-GB" altLang="zh-CN" sz="700" dirty="0"/>
              <a:t> | </a:t>
            </a:r>
            <a:r>
              <a:rPr lang="en-US" altLang="zh-CN" sz="700" dirty="0"/>
              <a:t>DECEMBER</a:t>
            </a:r>
            <a:r>
              <a:rPr lang="en-GB" altLang="zh-CN" sz="700" dirty="0"/>
              <a:t> 2024</a:t>
            </a:r>
          </a:p>
        </p:txBody>
      </p:sp>
      <p:sp>
        <p:nvSpPr>
          <p:cNvPr id="17" name="TextBox 16">
            <a:extLst>
              <a:ext uri="{FF2B5EF4-FFF2-40B4-BE49-F238E27FC236}">
                <a16:creationId xmlns:a16="http://schemas.microsoft.com/office/drawing/2014/main" id="{1CDB7AD0-9D00-FF2E-A08D-B6C14BA80B56}"/>
              </a:ext>
            </a:extLst>
          </p:cNvPr>
          <p:cNvSpPr txBox="1"/>
          <p:nvPr/>
        </p:nvSpPr>
        <p:spPr>
          <a:xfrm>
            <a:off x="10273450" y="1226209"/>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pic>
        <p:nvPicPr>
          <p:cNvPr id="21" name="Picture 12">
            <a:extLst>
              <a:ext uri="{FF2B5EF4-FFF2-40B4-BE49-F238E27FC236}">
                <a16:creationId xmlns:a16="http://schemas.microsoft.com/office/drawing/2014/main" id="{1E825F3C-A05A-F9C5-1546-87EC2AF0BC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556"/>
          <a:stretch/>
        </p:blipFill>
        <p:spPr bwMode="auto">
          <a:xfrm>
            <a:off x="0" y="1951931"/>
            <a:ext cx="1254141" cy="282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8E108C4E-A735-2F72-CB79-F37CADA36A9B}"/>
              </a:ext>
            </a:extLst>
          </p:cNvPr>
          <p:cNvPicPr>
            <a:picLocks noChangeAspect="1"/>
          </p:cNvPicPr>
          <p:nvPr/>
        </p:nvPicPr>
        <p:blipFill>
          <a:blip r:embed="rId4"/>
          <a:stretch>
            <a:fillRect/>
          </a:stretch>
        </p:blipFill>
        <p:spPr>
          <a:xfrm>
            <a:off x="1108427" y="1249014"/>
            <a:ext cx="9321592" cy="3444539"/>
          </a:xfrm>
          <a:prstGeom prst="rect">
            <a:avLst/>
          </a:prstGeom>
        </p:spPr>
      </p:pic>
      <p:sp>
        <p:nvSpPr>
          <p:cNvPr id="10" name="TextBox 9">
            <a:extLst>
              <a:ext uri="{FF2B5EF4-FFF2-40B4-BE49-F238E27FC236}">
                <a16:creationId xmlns:a16="http://schemas.microsoft.com/office/drawing/2014/main" id="{E147B7C8-7059-D506-CDBF-D973BA9A8031}"/>
              </a:ext>
            </a:extLst>
          </p:cNvPr>
          <p:cNvSpPr txBox="1"/>
          <p:nvPr/>
        </p:nvSpPr>
        <p:spPr>
          <a:xfrm>
            <a:off x="9576028" y="2181074"/>
            <a:ext cx="51457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Goblet cell</a:t>
            </a:r>
          </a:p>
        </p:txBody>
      </p:sp>
      <p:sp>
        <p:nvSpPr>
          <p:cNvPr id="12" name="TextBox 11">
            <a:extLst>
              <a:ext uri="{FF2B5EF4-FFF2-40B4-BE49-F238E27FC236}">
                <a16:creationId xmlns:a16="http://schemas.microsoft.com/office/drawing/2014/main" id="{A46441AA-741A-8EBB-3316-1291377EB891}"/>
              </a:ext>
            </a:extLst>
          </p:cNvPr>
          <p:cNvSpPr txBox="1"/>
          <p:nvPr/>
        </p:nvSpPr>
        <p:spPr>
          <a:xfrm>
            <a:off x="8863209" y="2181074"/>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13" name="TextBox 12">
            <a:extLst>
              <a:ext uri="{FF2B5EF4-FFF2-40B4-BE49-F238E27FC236}">
                <a16:creationId xmlns:a16="http://schemas.microsoft.com/office/drawing/2014/main" id="{A9A20B5D-715B-D6B9-BA56-DE09C970F421}"/>
              </a:ext>
            </a:extLst>
          </p:cNvPr>
          <p:cNvSpPr txBox="1"/>
          <p:nvPr/>
        </p:nvSpPr>
        <p:spPr>
          <a:xfrm>
            <a:off x="7538482" y="2220830"/>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Tuft cell</a:t>
            </a:r>
          </a:p>
        </p:txBody>
      </p:sp>
      <p:pic>
        <p:nvPicPr>
          <p:cNvPr id="60" name="Picture 59">
            <a:extLst>
              <a:ext uri="{FF2B5EF4-FFF2-40B4-BE49-F238E27FC236}">
                <a16:creationId xmlns:a16="http://schemas.microsoft.com/office/drawing/2014/main" id="{FA79FF24-2831-88FA-F027-13D2FFFFD5E2}"/>
              </a:ext>
            </a:extLst>
          </p:cNvPr>
          <p:cNvPicPr>
            <a:picLocks noChangeAspect="1"/>
          </p:cNvPicPr>
          <p:nvPr/>
        </p:nvPicPr>
        <p:blipFill>
          <a:blip r:embed="rId5"/>
          <a:stretch>
            <a:fillRect/>
          </a:stretch>
        </p:blipFill>
        <p:spPr>
          <a:xfrm>
            <a:off x="2511903" y="4739941"/>
            <a:ext cx="8061297" cy="426747"/>
          </a:xfrm>
          <a:prstGeom prst="rect">
            <a:avLst/>
          </a:prstGeom>
        </p:spPr>
      </p:pic>
      <p:grpSp>
        <p:nvGrpSpPr>
          <p:cNvPr id="61" name="Group 60">
            <a:extLst>
              <a:ext uri="{FF2B5EF4-FFF2-40B4-BE49-F238E27FC236}">
                <a16:creationId xmlns:a16="http://schemas.microsoft.com/office/drawing/2014/main" id="{36B9BE2B-332A-C6F7-E188-00F53EE2966E}"/>
              </a:ext>
            </a:extLst>
          </p:cNvPr>
          <p:cNvGrpSpPr/>
          <p:nvPr/>
        </p:nvGrpSpPr>
        <p:grpSpPr>
          <a:xfrm>
            <a:off x="1429449" y="3311834"/>
            <a:ext cx="990108" cy="1228226"/>
            <a:chOff x="1340815" y="3354727"/>
            <a:chExt cx="990088" cy="1228201"/>
          </a:xfrm>
        </p:grpSpPr>
        <p:sp>
          <p:nvSpPr>
            <p:cNvPr id="2497" name="Freeform 2436">
              <a:extLst>
                <a:ext uri="{FF2B5EF4-FFF2-40B4-BE49-F238E27FC236}">
                  <a16:creationId xmlns:a16="http://schemas.microsoft.com/office/drawing/2014/main" id="{1EEB372B-D232-53FE-781A-8958E2436234}"/>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8" name="Freeform 2438">
              <a:extLst>
                <a:ext uri="{FF2B5EF4-FFF2-40B4-BE49-F238E27FC236}">
                  <a16:creationId xmlns:a16="http://schemas.microsoft.com/office/drawing/2014/main" id="{2B565085-0676-924A-B74E-A72DE874DBDA}"/>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63" name="Group 62">
            <a:extLst>
              <a:ext uri="{FF2B5EF4-FFF2-40B4-BE49-F238E27FC236}">
                <a16:creationId xmlns:a16="http://schemas.microsoft.com/office/drawing/2014/main" id="{89483CD2-663B-C1FC-5FF4-FE87CAAC5146}"/>
              </a:ext>
            </a:extLst>
          </p:cNvPr>
          <p:cNvGrpSpPr/>
          <p:nvPr/>
        </p:nvGrpSpPr>
        <p:grpSpPr>
          <a:xfrm rot="16200000">
            <a:off x="1429450" y="1949595"/>
            <a:ext cx="990108" cy="1228226"/>
            <a:chOff x="1340815" y="3354727"/>
            <a:chExt cx="990088" cy="1228201"/>
          </a:xfrm>
        </p:grpSpPr>
        <p:sp>
          <p:nvSpPr>
            <p:cNvPr id="2495" name="Freeform 2491">
              <a:extLst>
                <a:ext uri="{FF2B5EF4-FFF2-40B4-BE49-F238E27FC236}">
                  <a16:creationId xmlns:a16="http://schemas.microsoft.com/office/drawing/2014/main" id="{F2BD4B2B-4985-C746-B328-CFB19726DDA6}"/>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6" name="Freeform 2499">
              <a:extLst>
                <a:ext uri="{FF2B5EF4-FFF2-40B4-BE49-F238E27FC236}">
                  <a16:creationId xmlns:a16="http://schemas.microsoft.com/office/drawing/2014/main" id="{23F1DF92-00B6-67EB-50EF-D92CA3427562}"/>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29" name="TextBox 128">
            <a:extLst>
              <a:ext uri="{FF2B5EF4-FFF2-40B4-BE49-F238E27FC236}">
                <a16:creationId xmlns:a16="http://schemas.microsoft.com/office/drawing/2014/main" id="{EAB83B4C-30C8-2D9D-8467-F1893E5E65EB}"/>
              </a:ext>
            </a:extLst>
          </p:cNvPr>
          <p:cNvSpPr txBox="1"/>
          <p:nvPr/>
        </p:nvSpPr>
        <p:spPr>
          <a:xfrm>
            <a:off x="2352788" y="1531477"/>
            <a:ext cx="605947" cy="16158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Epithelium</a:t>
            </a:r>
          </a:p>
        </p:txBody>
      </p:sp>
      <p:sp>
        <p:nvSpPr>
          <p:cNvPr id="130" name="TextBox 129">
            <a:extLst>
              <a:ext uri="{FF2B5EF4-FFF2-40B4-BE49-F238E27FC236}">
                <a16:creationId xmlns:a16="http://schemas.microsoft.com/office/drawing/2014/main" id="{BEB7D6AB-86FA-06F5-F1AC-FB1B877A87B7}"/>
              </a:ext>
            </a:extLst>
          </p:cNvPr>
          <p:cNvSpPr txBox="1"/>
          <p:nvPr/>
        </p:nvSpPr>
        <p:spPr>
          <a:xfrm>
            <a:off x="3240103" y="1149911"/>
            <a:ext cx="4488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Allergens</a:t>
            </a:r>
          </a:p>
        </p:txBody>
      </p:sp>
      <p:sp>
        <p:nvSpPr>
          <p:cNvPr id="131" name="TextBox 130">
            <a:extLst>
              <a:ext uri="{FF2B5EF4-FFF2-40B4-BE49-F238E27FC236}">
                <a16:creationId xmlns:a16="http://schemas.microsoft.com/office/drawing/2014/main" id="{F8911E8A-B2E7-6EC4-26E6-6270572B4745}"/>
              </a:ext>
            </a:extLst>
          </p:cNvPr>
          <p:cNvSpPr txBox="1"/>
          <p:nvPr/>
        </p:nvSpPr>
        <p:spPr>
          <a:xfrm>
            <a:off x="3879365" y="1149911"/>
            <a:ext cx="46969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Cytokines</a:t>
            </a:r>
          </a:p>
        </p:txBody>
      </p:sp>
      <p:sp>
        <p:nvSpPr>
          <p:cNvPr id="132" name="TextBox 131">
            <a:extLst>
              <a:ext uri="{FF2B5EF4-FFF2-40B4-BE49-F238E27FC236}">
                <a16:creationId xmlns:a16="http://schemas.microsoft.com/office/drawing/2014/main" id="{BE056434-2477-FF93-45C9-0E9BF7B49BBF}"/>
              </a:ext>
            </a:extLst>
          </p:cNvPr>
          <p:cNvSpPr txBox="1"/>
          <p:nvPr/>
        </p:nvSpPr>
        <p:spPr>
          <a:xfrm>
            <a:off x="4545877" y="1149911"/>
            <a:ext cx="2612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Fungi</a:t>
            </a:r>
          </a:p>
        </p:txBody>
      </p:sp>
      <p:sp>
        <p:nvSpPr>
          <p:cNvPr id="133" name="TextBox 132">
            <a:extLst>
              <a:ext uri="{FF2B5EF4-FFF2-40B4-BE49-F238E27FC236}">
                <a16:creationId xmlns:a16="http://schemas.microsoft.com/office/drawing/2014/main" id="{54E0F28F-1789-E27F-CB62-8E81ACF13E56}"/>
              </a:ext>
            </a:extLst>
          </p:cNvPr>
          <p:cNvSpPr txBox="1"/>
          <p:nvPr/>
        </p:nvSpPr>
        <p:spPr>
          <a:xfrm>
            <a:off x="2353065" y="2383753"/>
            <a:ext cx="229235"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34" name="TextBox 133">
            <a:extLst>
              <a:ext uri="{FF2B5EF4-FFF2-40B4-BE49-F238E27FC236}">
                <a16:creationId xmlns:a16="http://schemas.microsoft.com/office/drawing/2014/main" id="{7790D845-C1F4-9DC1-64EA-1531AA47C8D2}"/>
              </a:ext>
            </a:extLst>
          </p:cNvPr>
          <p:cNvSpPr txBox="1"/>
          <p:nvPr/>
        </p:nvSpPr>
        <p:spPr>
          <a:xfrm>
            <a:off x="3259300" y="2219072"/>
            <a:ext cx="190762" cy="23083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p:txBody>
      </p:sp>
      <p:sp>
        <p:nvSpPr>
          <p:cNvPr id="135" name="TextBox 134">
            <a:extLst>
              <a:ext uri="{FF2B5EF4-FFF2-40B4-BE49-F238E27FC236}">
                <a16:creationId xmlns:a16="http://schemas.microsoft.com/office/drawing/2014/main" id="{C10D4BB3-1D43-FACB-0A4B-0FB1430E7E8C}"/>
              </a:ext>
            </a:extLst>
          </p:cNvPr>
          <p:cNvSpPr txBox="1"/>
          <p:nvPr/>
        </p:nvSpPr>
        <p:spPr>
          <a:xfrm>
            <a:off x="2901642" y="2649934"/>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36" name="TextBox 135">
            <a:extLst>
              <a:ext uri="{FF2B5EF4-FFF2-40B4-BE49-F238E27FC236}">
                <a16:creationId xmlns:a16="http://schemas.microsoft.com/office/drawing/2014/main" id="{EEBFABFB-BA05-4348-8093-268782D4279F}"/>
              </a:ext>
            </a:extLst>
          </p:cNvPr>
          <p:cNvSpPr txBox="1"/>
          <p:nvPr/>
        </p:nvSpPr>
        <p:spPr>
          <a:xfrm>
            <a:off x="4490892"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IL-25</a:t>
            </a:r>
          </a:p>
        </p:txBody>
      </p:sp>
      <p:sp>
        <p:nvSpPr>
          <p:cNvPr id="138" name="TextBox 137">
            <a:extLst>
              <a:ext uri="{FF2B5EF4-FFF2-40B4-BE49-F238E27FC236}">
                <a16:creationId xmlns:a16="http://schemas.microsoft.com/office/drawing/2014/main" id="{9B33153D-FAB2-C724-353C-D95F6AE4DF1E}"/>
              </a:ext>
            </a:extLst>
          </p:cNvPr>
          <p:cNvSpPr txBox="1"/>
          <p:nvPr/>
        </p:nvSpPr>
        <p:spPr>
          <a:xfrm>
            <a:off x="4152617" y="2757251"/>
            <a:ext cx="3991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Basophil</a:t>
            </a:r>
          </a:p>
        </p:txBody>
      </p:sp>
      <p:sp>
        <p:nvSpPr>
          <p:cNvPr id="139" name="TextBox 138">
            <a:extLst>
              <a:ext uri="{FF2B5EF4-FFF2-40B4-BE49-F238E27FC236}">
                <a16:creationId xmlns:a16="http://schemas.microsoft.com/office/drawing/2014/main" id="{38440A5D-6BC2-6397-B464-D80409700EA9}"/>
              </a:ext>
            </a:extLst>
          </p:cNvPr>
          <p:cNvSpPr txBox="1"/>
          <p:nvPr/>
        </p:nvSpPr>
        <p:spPr>
          <a:xfrm>
            <a:off x="5272911" y="2697503"/>
            <a:ext cx="61717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Dendritic cell</a:t>
            </a:r>
          </a:p>
        </p:txBody>
      </p:sp>
      <p:sp>
        <p:nvSpPr>
          <p:cNvPr id="140" name="TextBox 139">
            <a:extLst>
              <a:ext uri="{FF2B5EF4-FFF2-40B4-BE49-F238E27FC236}">
                <a16:creationId xmlns:a16="http://schemas.microsoft.com/office/drawing/2014/main" id="{7DB8BA8A-3DDA-AC78-E3A1-9637FF9A6A3C}"/>
              </a:ext>
            </a:extLst>
          </p:cNvPr>
          <p:cNvSpPr txBox="1"/>
          <p:nvPr/>
        </p:nvSpPr>
        <p:spPr>
          <a:xfrm>
            <a:off x="5190770" y="2860070"/>
            <a:ext cx="266103"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Naïve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T cell</a:t>
            </a:r>
          </a:p>
        </p:txBody>
      </p:sp>
      <p:sp>
        <p:nvSpPr>
          <p:cNvPr id="141" name="TextBox 140">
            <a:extLst>
              <a:ext uri="{FF2B5EF4-FFF2-40B4-BE49-F238E27FC236}">
                <a16:creationId xmlns:a16="http://schemas.microsoft.com/office/drawing/2014/main" id="{30976C78-C5B3-597B-F785-BF89AE86373A}"/>
              </a:ext>
            </a:extLst>
          </p:cNvPr>
          <p:cNvSpPr txBox="1"/>
          <p:nvPr/>
        </p:nvSpPr>
        <p:spPr>
          <a:xfrm>
            <a:off x="5834612" y="3987181"/>
            <a:ext cx="53220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Eosinophils</a:t>
            </a:r>
          </a:p>
        </p:txBody>
      </p:sp>
      <p:sp>
        <p:nvSpPr>
          <p:cNvPr id="142" name="TextBox 141">
            <a:extLst>
              <a:ext uri="{FF2B5EF4-FFF2-40B4-BE49-F238E27FC236}">
                <a16:creationId xmlns:a16="http://schemas.microsoft.com/office/drawing/2014/main" id="{88954A83-7C4D-EDAC-A4B6-99A024DD8408}"/>
              </a:ext>
            </a:extLst>
          </p:cNvPr>
          <p:cNvSpPr txBox="1"/>
          <p:nvPr/>
        </p:nvSpPr>
        <p:spPr>
          <a:xfrm>
            <a:off x="3012769" y="4119989"/>
            <a:ext cx="2933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 cells</a:t>
            </a:r>
          </a:p>
        </p:txBody>
      </p:sp>
      <p:sp>
        <p:nvSpPr>
          <p:cNvPr id="144" name="TextBox 143">
            <a:extLst>
              <a:ext uri="{FF2B5EF4-FFF2-40B4-BE49-F238E27FC236}">
                <a16:creationId xmlns:a16="http://schemas.microsoft.com/office/drawing/2014/main" id="{400AEB78-494A-0D9D-15B1-CDCAF7AB7CCD}"/>
              </a:ext>
            </a:extLst>
          </p:cNvPr>
          <p:cNvSpPr txBox="1"/>
          <p:nvPr/>
        </p:nvSpPr>
        <p:spPr>
          <a:xfrm>
            <a:off x="3127071" y="3665954"/>
            <a:ext cx="1394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IgE</a:t>
            </a:r>
          </a:p>
        </p:txBody>
      </p:sp>
      <p:sp>
        <p:nvSpPr>
          <p:cNvPr id="145" name="TextBox 144">
            <a:extLst>
              <a:ext uri="{FF2B5EF4-FFF2-40B4-BE49-F238E27FC236}">
                <a16:creationId xmlns:a16="http://schemas.microsoft.com/office/drawing/2014/main" id="{D668B483-3C03-FD1C-ABC6-008C1CFFCAD2}"/>
              </a:ext>
            </a:extLst>
          </p:cNvPr>
          <p:cNvSpPr txBox="1"/>
          <p:nvPr/>
        </p:nvSpPr>
        <p:spPr>
          <a:xfrm>
            <a:off x="2307905" y="3291297"/>
            <a:ext cx="62197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Histamine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Leukotrienes</a:t>
            </a:r>
          </a:p>
        </p:txBody>
      </p:sp>
      <p:sp>
        <p:nvSpPr>
          <p:cNvPr id="146" name="TextBox 145">
            <a:extLst>
              <a:ext uri="{FF2B5EF4-FFF2-40B4-BE49-F238E27FC236}">
                <a16:creationId xmlns:a16="http://schemas.microsoft.com/office/drawing/2014/main" id="{36B84444-7D81-89DB-DD9D-B004991F0472}"/>
              </a:ext>
            </a:extLst>
          </p:cNvPr>
          <p:cNvSpPr txBox="1"/>
          <p:nvPr/>
        </p:nvSpPr>
        <p:spPr>
          <a:xfrm>
            <a:off x="3820740" y="3094390"/>
            <a:ext cx="184350" cy="11541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p:txBody>
      </p:sp>
      <p:sp>
        <p:nvSpPr>
          <p:cNvPr id="147" name="TextBox 146">
            <a:extLst>
              <a:ext uri="{FF2B5EF4-FFF2-40B4-BE49-F238E27FC236}">
                <a16:creationId xmlns:a16="http://schemas.microsoft.com/office/drawing/2014/main" id="{E9A3007D-A74B-0A0F-F1B5-EF3571A88B08}"/>
              </a:ext>
            </a:extLst>
          </p:cNvPr>
          <p:cNvSpPr txBox="1"/>
          <p:nvPr/>
        </p:nvSpPr>
        <p:spPr>
          <a:xfrm rot="19568916">
            <a:off x="4148277" y="3800744"/>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8" name="TextBox 147">
            <a:extLst>
              <a:ext uri="{FF2B5EF4-FFF2-40B4-BE49-F238E27FC236}">
                <a16:creationId xmlns:a16="http://schemas.microsoft.com/office/drawing/2014/main" id="{04B7C501-9AFC-4C91-85A5-B2932AEBE345}"/>
              </a:ext>
            </a:extLst>
          </p:cNvPr>
          <p:cNvSpPr txBox="1"/>
          <p:nvPr/>
        </p:nvSpPr>
        <p:spPr>
          <a:xfrm rot="18326695">
            <a:off x="3739837" y="3393029"/>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9" name="TextBox 148">
            <a:extLst>
              <a:ext uri="{FF2B5EF4-FFF2-40B4-BE49-F238E27FC236}">
                <a16:creationId xmlns:a16="http://schemas.microsoft.com/office/drawing/2014/main" id="{D911F860-5691-B0CE-BB72-EF0646E6BF7A}"/>
              </a:ext>
            </a:extLst>
          </p:cNvPr>
          <p:cNvSpPr txBox="1"/>
          <p:nvPr/>
        </p:nvSpPr>
        <p:spPr>
          <a:xfrm>
            <a:off x="4397698" y="4118600"/>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endParaRPr kumimoji="0" lang="en-US" sz="8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endParaRPr>
          </a:p>
        </p:txBody>
      </p:sp>
      <p:sp>
        <p:nvSpPr>
          <p:cNvPr id="150" name="TextBox 149">
            <a:extLst>
              <a:ext uri="{FF2B5EF4-FFF2-40B4-BE49-F238E27FC236}">
                <a16:creationId xmlns:a16="http://schemas.microsoft.com/office/drawing/2014/main" id="{75ED537C-0097-A31E-F5C6-58DF3218A922}"/>
              </a:ext>
            </a:extLst>
          </p:cNvPr>
          <p:cNvSpPr txBox="1"/>
          <p:nvPr/>
        </p:nvSpPr>
        <p:spPr>
          <a:xfrm>
            <a:off x="4643458" y="3318538"/>
            <a:ext cx="20518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cells</a:t>
            </a:r>
          </a:p>
        </p:txBody>
      </p:sp>
      <p:sp>
        <p:nvSpPr>
          <p:cNvPr id="151" name="TextBox 150">
            <a:extLst>
              <a:ext uri="{FF2B5EF4-FFF2-40B4-BE49-F238E27FC236}">
                <a16:creationId xmlns:a16="http://schemas.microsoft.com/office/drawing/2014/main" id="{C358ACB1-1AB8-F32B-31A5-A6FB3093AF58}"/>
              </a:ext>
            </a:extLst>
          </p:cNvPr>
          <p:cNvSpPr txBox="1"/>
          <p:nvPr/>
        </p:nvSpPr>
        <p:spPr>
          <a:xfrm rot="2099857">
            <a:off x="5445883" y="350753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IL-5</a:t>
            </a:r>
          </a:p>
        </p:txBody>
      </p:sp>
      <p:sp>
        <p:nvSpPr>
          <p:cNvPr id="152" name="TextBox 151">
            <a:extLst>
              <a:ext uri="{FF2B5EF4-FFF2-40B4-BE49-F238E27FC236}">
                <a16:creationId xmlns:a16="http://schemas.microsoft.com/office/drawing/2014/main" id="{1A362EFF-D3B6-12DF-8318-650FB26E4275}"/>
              </a:ext>
            </a:extLst>
          </p:cNvPr>
          <p:cNvSpPr txBox="1"/>
          <p:nvPr/>
        </p:nvSpPr>
        <p:spPr>
          <a:xfrm rot="19585287">
            <a:off x="5592192" y="297338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3" name="TextBox 152">
            <a:extLst>
              <a:ext uri="{FF2B5EF4-FFF2-40B4-BE49-F238E27FC236}">
                <a16:creationId xmlns:a16="http://schemas.microsoft.com/office/drawing/2014/main" id="{00A62D6E-50F3-4034-29B6-F124818F3202}"/>
              </a:ext>
            </a:extLst>
          </p:cNvPr>
          <p:cNvSpPr txBox="1"/>
          <p:nvPr/>
        </p:nvSpPr>
        <p:spPr>
          <a:xfrm rot="1721568">
            <a:off x="5229446" y="4266257"/>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4" name="TextBox 153">
            <a:extLst>
              <a:ext uri="{FF2B5EF4-FFF2-40B4-BE49-F238E27FC236}">
                <a16:creationId xmlns:a16="http://schemas.microsoft.com/office/drawing/2014/main" id="{C2FE5A82-7E21-C1CF-D87E-BA92CC3F01BB}"/>
              </a:ext>
            </a:extLst>
          </p:cNvPr>
          <p:cNvSpPr txBox="1"/>
          <p:nvPr/>
        </p:nvSpPr>
        <p:spPr>
          <a:xfrm rot="19476609">
            <a:off x="6618670" y="350980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IL-5</a:t>
            </a:r>
          </a:p>
        </p:txBody>
      </p:sp>
      <p:sp>
        <p:nvSpPr>
          <p:cNvPr id="155" name="TextBox 154">
            <a:extLst>
              <a:ext uri="{FF2B5EF4-FFF2-40B4-BE49-F238E27FC236}">
                <a16:creationId xmlns:a16="http://schemas.microsoft.com/office/drawing/2014/main" id="{9643C610-F222-F945-67C7-EADE65930604}"/>
              </a:ext>
            </a:extLst>
          </p:cNvPr>
          <p:cNvSpPr txBox="1"/>
          <p:nvPr/>
        </p:nvSpPr>
        <p:spPr>
          <a:xfrm rot="2077529">
            <a:off x="6376152" y="2953478"/>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6" name="TextBox 155">
            <a:extLst>
              <a:ext uri="{FF2B5EF4-FFF2-40B4-BE49-F238E27FC236}">
                <a16:creationId xmlns:a16="http://schemas.microsoft.com/office/drawing/2014/main" id="{6DF598F2-CC1F-BC51-7053-039BE078BC62}"/>
              </a:ext>
            </a:extLst>
          </p:cNvPr>
          <p:cNvSpPr txBox="1"/>
          <p:nvPr/>
        </p:nvSpPr>
        <p:spPr>
          <a:xfrm rot="19935994">
            <a:off x="6695353" y="426686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7" name="TextBox 156">
            <a:extLst>
              <a:ext uri="{FF2B5EF4-FFF2-40B4-BE49-F238E27FC236}">
                <a16:creationId xmlns:a16="http://schemas.microsoft.com/office/drawing/2014/main" id="{AD7521A3-C761-7FED-D22F-9CE5BEDBBDDB}"/>
              </a:ext>
            </a:extLst>
          </p:cNvPr>
          <p:cNvSpPr txBox="1"/>
          <p:nvPr/>
        </p:nvSpPr>
        <p:spPr>
          <a:xfrm>
            <a:off x="7047204" y="305939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158" name="TextBox 157">
            <a:extLst>
              <a:ext uri="{FF2B5EF4-FFF2-40B4-BE49-F238E27FC236}">
                <a16:creationId xmlns:a16="http://schemas.microsoft.com/office/drawing/2014/main" id="{DBEC77BB-542C-C107-044B-2E94568786ED}"/>
              </a:ext>
            </a:extLst>
          </p:cNvPr>
          <p:cNvSpPr txBox="1"/>
          <p:nvPr/>
        </p:nvSpPr>
        <p:spPr>
          <a:xfrm>
            <a:off x="6752640"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IL-25</a:t>
            </a:r>
          </a:p>
        </p:txBody>
      </p:sp>
      <p:sp>
        <p:nvSpPr>
          <p:cNvPr id="159" name="TextBox 158">
            <a:extLst>
              <a:ext uri="{FF2B5EF4-FFF2-40B4-BE49-F238E27FC236}">
                <a16:creationId xmlns:a16="http://schemas.microsoft.com/office/drawing/2014/main" id="{2C13EB76-B508-31A9-5A26-22E5C303711C}"/>
              </a:ext>
            </a:extLst>
          </p:cNvPr>
          <p:cNvSpPr txBox="1"/>
          <p:nvPr/>
        </p:nvSpPr>
        <p:spPr>
          <a:xfrm>
            <a:off x="8274547" y="2256850"/>
            <a:ext cx="321169" cy="226591"/>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35FAC">
                    <a:lumMod val="75000"/>
                  </a:srgbClr>
                </a:solidFill>
                <a:effectLst/>
                <a:uLnTx/>
                <a:uFillTx/>
                <a:latin typeface="Calibri"/>
                <a:ea typeface="+mn-ea"/>
                <a:cs typeface="Calibri"/>
              </a:rPr>
              <a:t>TSLP</a:t>
            </a:r>
          </a:p>
        </p:txBody>
      </p:sp>
      <p:sp>
        <p:nvSpPr>
          <p:cNvPr id="160" name="TextBox 159">
            <a:extLst>
              <a:ext uri="{FF2B5EF4-FFF2-40B4-BE49-F238E27FC236}">
                <a16:creationId xmlns:a16="http://schemas.microsoft.com/office/drawing/2014/main" id="{5F250967-8694-BE88-DE44-42F946532567}"/>
              </a:ext>
            </a:extLst>
          </p:cNvPr>
          <p:cNvSpPr txBox="1"/>
          <p:nvPr/>
        </p:nvSpPr>
        <p:spPr>
          <a:xfrm>
            <a:off x="8832419" y="4129627"/>
            <a:ext cx="221219"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sp>
        <p:nvSpPr>
          <p:cNvPr id="161" name="TextBox 160">
            <a:extLst>
              <a:ext uri="{FF2B5EF4-FFF2-40B4-BE49-F238E27FC236}">
                <a16:creationId xmlns:a16="http://schemas.microsoft.com/office/drawing/2014/main" id="{86A5E76A-7E60-8958-6A1D-C9ED5201C4EB}"/>
              </a:ext>
            </a:extLst>
          </p:cNvPr>
          <p:cNvSpPr txBox="1"/>
          <p:nvPr/>
        </p:nvSpPr>
        <p:spPr>
          <a:xfrm>
            <a:off x="7048944" y="4260513"/>
            <a:ext cx="724572"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Smooth muscle</a:t>
            </a:r>
          </a:p>
        </p:txBody>
      </p:sp>
      <p:sp>
        <p:nvSpPr>
          <p:cNvPr id="162" name="TextBox 161">
            <a:extLst>
              <a:ext uri="{FF2B5EF4-FFF2-40B4-BE49-F238E27FC236}">
                <a16:creationId xmlns:a16="http://schemas.microsoft.com/office/drawing/2014/main" id="{2C54313A-50C3-8CE0-4EFA-F23635432A82}"/>
              </a:ext>
            </a:extLst>
          </p:cNvPr>
          <p:cNvSpPr txBox="1"/>
          <p:nvPr/>
        </p:nvSpPr>
        <p:spPr>
          <a:xfrm>
            <a:off x="8085055" y="2956212"/>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64" name="TextBox 163">
            <a:extLst>
              <a:ext uri="{FF2B5EF4-FFF2-40B4-BE49-F238E27FC236}">
                <a16:creationId xmlns:a16="http://schemas.microsoft.com/office/drawing/2014/main" id="{854BBB09-2639-DC71-3C1B-DB92A42AAF15}"/>
              </a:ext>
            </a:extLst>
          </p:cNvPr>
          <p:cNvSpPr txBox="1"/>
          <p:nvPr/>
        </p:nvSpPr>
        <p:spPr>
          <a:xfrm>
            <a:off x="9610310" y="4129627"/>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IL-6</a:t>
            </a:r>
          </a:p>
        </p:txBody>
      </p:sp>
      <p:sp>
        <p:nvSpPr>
          <p:cNvPr id="165" name="TextBox 164">
            <a:extLst>
              <a:ext uri="{FF2B5EF4-FFF2-40B4-BE49-F238E27FC236}">
                <a16:creationId xmlns:a16="http://schemas.microsoft.com/office/drawing/2014/main" id="{3CBED91A-B912-93F3-BA79-F08D54B3390D}"/>
              </a:ext>
            </a:extLst>
          </p:cNvPr>
          <p:cNvSpPr txBox="1"/>
          <p:nvPr/>
        </p:nvSpPr>
        <p:spPr>
          <a:xfrm>
            <a:off x="9267706" y="3337769"/>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Fibroblast</a:t>
            </a:r>
          </a:p>
        </p:txBody>
      </p:sp>
      <p:sp>
        <p:nvSpPr>
          <p:cNvPr id="166" name="TextBox 165">
            <a:extLst>
              <a:ext uri="{FF2B5EF4-FFF2-40B4-BE49-F238E27FC236}">
                <a16:creationId xmlns:a16="http://schemas.microsoft.com/office/drawing/2014/main" id="{FB1E327C-0197-FA35-937D-3CA4D101C7D1}"/>
              </a:ext>
            </a:extLst>
          </p:cNvPr>
          <p:cNvSpPr txBox="1"/>
          <p:nvPr/>
        </p:nvSpPr>
        <p:spPr>
          <a:xfrm>
            <a:off x="9093828" y="2542446"/>
            <a:ext cx="4039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Collagen</a:t>
            </a:r>
          </a:p>
        </p:txBody>
      </p:sp>
      <p:sp>
        <p:nvSpPr>
          <p:cNvPr id="168" name="TextBox 167">
            <a:extLst>
              <a:ext uri="{FF2B5EF4-FFF2-40B4-BE49-F238E27FC236}">
                <a16:creationId xmlns:a16="http://schemas.microsoft.com/office/drawing/2014/main" id="{2C4BCB92-4A53-CBFB-F841-B70F998EA530}"/>
              </a:ext>
            </a:extLst>
          </p:cNvPr>
          <p:cNvSpPr txBox="1"/>
          <p:nvPr/>
        </p:nvSpPr>
        <p:spPr>
          <a:xfrm>
            <a:off x="7945735" y="3407020"/>
            <a:ext cx="248471" cy="15389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grpSp>
        <p:nvGrpSpPr>
          <p:cNvPr id="169" name="Graphic 2442">
            <a:extLst>
              <a:ext uri="{FF2B5EF4-FFF2-40B4-BE49-F238E27FC236}">
                <a16:creationId xmlns:a16="http://schemas.microsoft.com/office/drawing/2014/main" id="{64BA3ED3-9446-0537-C3E7-C1D0E7C62347}"/>
              </a:ext>
            </a:extLst>
          </p:cNvPr>
          <p:cNvGrpSpPr/>
          <p:nvPr/>
        </p:nvGrpSpPr>
        <p:grpSpPr>
          <a:xfrm rot="401577">
            <a:off x="3880668" y="3315678"/>
            <a:ext cx="257941" cy="478206"/>
            <a:chOff x="7388833" y="5476246"/>
            <a:chExt cx="373677" cy="630032"/>
          </a:xfrm>
          <a:solidFill>
            <a:srgbClr val="A21383"/>
          </a:solidFill>
        </p:grpSpPr>
        <p:sp>
          <p:nvSpPr>
            <p:cNvPr id="2493" name="Freeform 2445">
              <a:extLst>
                <a:ext uri="{FF2B5EF4-FFF2-40B4-BE49-F238E27FC236}">
                  <a16:creationId xmlns:a16="http://schemas.microsoft.com/office/drawing/2014/main" id="{DAD6A2E2-FEFF-BA1C-FC71-342A11688F75}"/>
                </a:ext>
              </a:extLst>
            </p:cNvPr>
            <p:cNvSpPr/>
            <p:nvPr/>
          </p:nvSpPr>
          <p:spPr>
            <a:xfrm>
              <a:off x="7411227" y="5476246"/>
              <a:ext cx="351283" cy="592220"/>
            </a:xfrm>
            <a:custGeom>
              <a:avLst/>
              <a:gdLst>
                <a:gd name="connsiteX0" fmla="*/ 351285 w 351284"/>
                <a:gd name="connsiteY0" fmla="*/ 0 h 592224"/>
                <a:gd name="connsiteX1" fmla="*/ 0 w 351284"/>
                <a:gd name="connsiteY1" fmla="*/ 592224 h 592224"/>
              </a:gdLst>
              <a:ahLst/>
              <a:cxnLst>
                <a:cxn ang="0">
                  <a:pos x="connsiteX0" y="connsiteY0"/>
                </a:cxn>
                <a:cxn ang="0">
                  <a:pos x="connsiteX1" y="connsiteY1"/>
                </a:cxn>
              </a:cxnLst>
              <a:rect l="l" t="t" r="r" b="b"/>
              <a:pathLst>
                <a:path w="351284" h="592224">
                  <a:moveTo>
                    <a:pt x="351285" y="0"/>
                  </a:moveTo>
                  <a:lnTo>
                    <a:pt x="0" y="592224"/>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4" name="Freeform 2446">
              <a:extLst>
                <a:ext uri="{FF2B5EF4-FFF2-40B4-BE49-F238E27FC236}">
                  <a16:creationId xmlns:a16="http://schemas.microsoft.com/office/drawing/2014/main" id="{87CC8198-2681-1490-8319-61BC2973F085}"/>
                </a:ext>
              </a:extLst>
            </p:cNvPr>
            <p:cNvSpPr/>
            <p:nvPr/>
          </p:nvSpPr>
          <p:spPr>
            <a:xfrm>
              <a:off x="7388833" y="6045244"/>
              <a:ext cx="53261" cy="61034"/>
            </a:xfrm>
            <a:custGeom>
              <a:avLst/>
              <a:gdLst>
                <a:gd name="connsiteX0" fmla="*/ 735 w 53261"/>
                <a:gd name="connsiteY0" fmla="*/ 0 h 61034"/>
                <a:gd name="connsiteX1" fmla="*/ 0 w 53261"/>
                <a:gd name="connsiteY1" fmla="*/ 61034 h 61034"/>
                <a:gd name="connsiteX2" fmla="*/ 53262 w 53261"/>
                <a:gd name="connsiteY2" fmla="*/ 31160 h 61034"/>
                <a:gd name="connsiteX3" fmla="*/ 735 w 53261"/>
                <a:gd name="connsiteY3" fmla="*/ 0 h 61034"/>
              </a:gdLst>
              <a:ahLst/>
              <a:cxnLst>
                <a:cxn ang="0">
                  <a:pos x="connsiteX0" y="connsiteY0"/>
                </a:cxn>
                <a:cxn ang="0">
                  <a:pos x="connsiteX1" y="connsiteY1"/>
                </a:cxn>
                <a:cxn ang="0">
                  <a:pos x="connsiteX2" y="connsiteY2"/>
                </a:cxn>
                <a:cxn ang="0">
                  <a:pos x="connsiteX3" y="connsiteY3"/>
                </a:cxn>
              </a:cxnLst>
              <a:rect l="l" t="t" r="r" b="b"/>
              <a:pathLst>
                <a:path w="53261" h="61034">
                  <a:moveTo>
                    <a:pt x="735" y="0"/>
                  </a:moveTo>
                  <a:lnTo>
                    <a:pt x="0" y="61034"/>
                  </a:lnTo>
                  <a:lnTo>
                    <a:pt x="53262" y="31160"/>
                  </a:lnTo>
                  <a:lnTo>
                    <a:pt x="735"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0" name="Group 169">
            <a:extLst>
              <a:ext uri="{FF2B5EF4-FFF2-40B4-BE49-F238E27FC236}">
                <a16:creationId xmlns:a16="http://schemas.microsoft.com/office/drawing/2014/main" id="{CEB2A609-E194-E0FF-B2A5-1092FD8353A7}"/>
              </a:ext>
            </a:extLst>
          </p:cNvPr>
          <p:cNvGrpSpPr/>
          <p:nvPr/>
        </p:nvGrpSpPr>
        <p:grpSpPr>
          <a:xfrm>
            <a:off x="3958667" y="3665104"/>
            <a:ext cx="880704" cy="577321"/>
            <a:chOff x="3869982" y="3713634"/>
            <a:chExt cx="880686" cy="577309"/>
          </a:xfrm>
        </p:grpSpPr>
        <p:sp>
          <p:nvSpPr>
            <p:cNvPr id="2490" name="Freeform 2448">
              <a:extLst>
                <a:ext uri="{FF2B5EF4-FFF2-40B4-BE49-F238E27FC236}">
                  <a16:creationId xmlns:a16="http://schemas.microsoft.com/office/drawing/2014/main" id="{7D135CD5-3A11-85C7-A8B2-7D2B09D8B463}"/>
                </a:ext>
              </a:extLst>
            </p:cNvPr>
            <p:cNvSpPr/>
            <p:nvPr/>
          </p:nvSpPr>
          <p:spPr>
            <a:xfrm>
              <a:off x="3906774" y="3713634"/>
              <a:ext cx="843894" cy="553210"/>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1" name="Freeform 2449">
              <a:extLst>
                <a:ext uri="{FF2B5EF4-FFF2-40B4-BE49-F238E27FC236}">
                  <a16:creationId xmlns:a16="http://schemas.microsoft.com/office/drawing/2014/main" id="{63BF1CFA-C4F7-7460-E921-0CE7B7F11F4D}"/>
                </a:ext>
              </a:extLst>
            </p:cNvPr>
            <p:cNvSpPr/>
            <p:nvPr/>
          </p:nvSpPr>
          <p:spPr>
            <a:xfrm>
              <a:off x="3869982" y="4236370"/>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1" name="Graphic 2442">
            <a:extLst>
              <a:ext uri="{FF2B5EF4-FFF2-40B4-BE49-F238E27FC236}">
                <a16:creationId xmlns:a16="http://schemas.microsoft.com/office/drawing/2014/main" id="{B9BE2857-561E-9417-4A5D-13E54C5AB7E1}"/>
              </a:ext>
            </a:extLst>
          </p:cNvPr>
          <p:cNvGrpSpPr/>
          <p:nvPr/>
        </p:nvGrpSpPr>
        <p:grpSpPr>
          <a:xfrm>
            <a:off x="4325109" y="4042216"/>
            <a:ext cx="61137" cy="392465"/>
            <a:chOff x="7893108" y="6127558"/>
            <a:chExt cx="61036" cy="391820"/>
          </a:xfrm>
          <a:solidFill>
            <a:srgbClr val="A21383"/>
          </a:solidFill>
        </p:grpSpPr>
        <p:sp>
          <p:nvSpPr>
            <p:cNvPr id="2487" name="Freeform 2451">
              <a:extLst>
                <a:ext uri="{FF2B5EF4-FFF2-40B4-BE49-F238E27FC236}">
                  <a16:creationId xmlns:a16="http://schemas.microsoft.com/office/drawing/2014/main" id="{9A9911A8-5604-1521-F3A7-79F1D8D6271F}"/>
                </a:ext>
              </a:extLst>
            </p:cNvPr>
            <p:cNvSpPr/>
            <p:nvPr/>
          </p:nvSpPr>
          <p:spPr>
            <a:xfrm>
              <a:off x="7923553" y="6127558"/>
              <a:ext cx="6122" cy="347904"/>
            </a:xfrm>
            <a:custGeom>
              <a:avLst/>
              <a:gdLst>
                <a:gd name="connsiteX0" fmla="*/ 0 w 6122"/>
                <a:gd name="connsiteY0" fmla="*/ 0 h 347902"/>
                <a:gd name="connsiteX1" fmla="*/ 0 w 6122"/>
                <a:gd name="connsiteY1" fmla="*/ 347903 h 347902"/>
              </a:gdLst>
              <a:ahLst/>
              <a:cxnLst>
                <a:cxn ang="0">
                  <a:pos x="connsiteX0" y="connsiteY0"/>
                </a:cxn>
                <a:cxn ang="0">
                  <a:pos x="connsiteX1" y="connsiteY1"/>
                </a:cxn>
              </a:cxnLst>
              <a:rect l="l" t="t" r="r" b="b"/>
              <a:pathLst>
                <a:path w="6122" h="347902">
                  <a:moveTo>
                    <a:pt x="0" y="0"/>
                  </a:moveTo>
                  <a:lnTo>
                    <a:pt x="0" y="347903"/>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8" name="Freeform 2452">
              <a:extLst>
                <a:ext uri="{FF2B5EF4-FFF2-40B4-BE49-F238E27FC236}">
                  <a16:creationId xmlns:a16="http://schemas.microsoft.com/office/drawing/2014/main" id="{3E209F00-BF18-9F13-FE23-0A75B103D310}"/>
                </a:ext>
              </a:extLst>
            </p:cNvPr>
            <p:cNvSpPr/>
            <p:nvPr/>
          </p:nvSpPr>
          <p:spPr>
            <a:xfrm>
              <a:off x="7893108" y="6466486"/>
              <a:ext cx="61036" cy="52892"/>
            </a:xfrm>
            <a:custGeom>
              <a:avLst/>
              <a:gdLst>
                <a:gd name="connsiteX0" fmla="*/ 0 w 61036"/>
                <a:gd name="connsiteY0" fmla="*/ 0 h 52892"/>
                <a:gd name="connsiteX1" fmla="*/ 30488 w 61036"/>
                <a:gd name="connsiteY1" fmla="*/ 52892 h 52892"/>
                <a:gd name="connsiteX2" fmla="*/ 61037 w 61036"/>
                <a:gd name="connsiteY2" fmla="*/ 0 h 52892"/>
                <a:gd name="connsiteX3" fmla="*/ 0 w 61036"/>
                <a:gd name="connsiteY3" fmla="*/ 0 h 52892"/>
              </a:gdLst>
              <a:ahLst/>
              <a:cxnLst>
                <a:cxn ang="0">
                  <a:pos x="connsiteX0" y="connsiteY0"/>
                </a:cxn>
                <a:cxn ang="0">
                  <a:pos x="connsiteX1" y="connsiteY1"/>
                </a:cxn>
                <a:cxn ang="0">
                  <a:pos x="connsiteX2" y="connsiteY2"/>
                </a:cxn>
                <a:cxn ang="0">
                  <a:pos x="connsiteX3" y="connsiteY3"/>
                </a:cxn>
              </a:cxnLst>
              <a:rect l="l" t="t" r="r" b="b"/>
              <a:pathLst>
                <a:path w="61036" h="52892">
                  <a:moveTo>
                    <a:pt x="0" y="0"/>
                  </a:moveTo>
                  <a:lnTo>
                    <a:pt x="30488" y="52892"/>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72" name="Freeform 2453">
            <a:extLst>
              <a:ext uri="{FF2B5EF4-FFF2-40B4-BE49-F238E27FC236}">
                <a16:creationId xmlns:a16="http://schemas.microsoft.com/office/drawing/2014/main" id="{BD4BE16C-A1B5-4173-0B0E-6B30DACCFEAA}"/>
              </a:ext>
            </a:extLst>
          </p:cNvPr>
          <p:cNvSpPr/>
          <p:nvPr/>
        </p:nvSpPr>
        <p:spPr>
          <a:xfrm>
            <a:off x="4355605" y="3312947"/>
            <a:ext cx="6132" cy="364972"/>
          </a:xfrm>
          <a:custGeom>
            <a:avLst/>
            <a:gdLst>
              <a:gd name="connsiteX0" fmla="*/ 0 w 6122"/>
              <a:gd name="connsiteY0" fmla="*/ 0 h 364370"/>
              <a:gd name="connsiteX1" fmla="*/ 0 w 6122"/>
              <a:gd name="connsiteY1" fmla="*/ 364370 h 364370"/>
            </a:gdLst>
            <a:ahLst/>
            <a:cxnLst>
              <a:cxn ang="0">
                <a:pos x="connsiteX0" y="connsiteY0"/>
              </a:cxn>
              <a:cxn ang="0">
                <a:pos x="connsiteX1" y="connsiteY1"/>
              </a:cxn>
            </a:cxnLst>
            <a:rect l="l" t="t" r="r" b="b"/>
            <a:pathLst>
              <a:path w="6122" h="364370">
                <a:moveTo>
                  <a:pt x="0" y="0"/>
                </a:moveTo>
                <a:lnTo>
                  <a:pt x="0" y="36437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nvGrpSpPr>
          <p:cNvPr id="173" name="Graphic 2442">
            <a:extLst>
              <a:ext uri="{FF2B5EF4-FFF2-40B4-BE49-F238E27FC236}">
                <a16:creationId xmlns:a16="http://schemas.microsoft.com/office/drawing/2014/main" id="{B1AABD42-D4D2-C91E-DE13-10E9969BF9B7}"/>
              </a:ext>
            </a:extLst>
          </p:cNvPr>
          <p:cNvGrpSpPr/>
          <p:nvPr/>
        </p:nvGrpSpPr>
        <p:grpSpPr>
          <a:xfrm>
            <a:off x="5344098" y="3549028"/>
            <a:ext cx="307834" cy="204233"/>
            <a:chOff x="8910534" y="5635163"/>
            <a:chExt cx="307329" cy="203897"/>
          </a:xfrm>
          <a:solidFill>
            <a:srgbClr val="A21383"/>
          </a:solidFill>
        </p:grpSpPr>
        <p:sp>
          <p:nvSpPr>
            <p:cNvPr id="2485" name="Freeform 2461">
              <a:extLst>
                <a:ext uri="{FF2B5EF4-FFF2-40B4-BE49-F238E27FC236}">
                  <a16:creationId xmlns:a16="http://schemas.microsoft.com/office/drawing/2014/main" id="{FCE7EE6F-FAEA-4494-A727-790C07A2D30E}"/>
                </a:ext>
              </a:extLst>
            </p:cNvPr>
            <p:cNvSpPr/>
            <p:nvPr/>
          </p:nvSpPr>
          <p:spPr>
            <a:xfrm>
              <a:off x="8910534" y="5635163"/>
              <a:ext cx="270781" cy="179614"/>
            </a:xfrm>
            <a:custGeom>
              <a:avLst/>
              <a:gdLst>
                <a:gd name="connsiteX0" fmla="*/ 270779 w 270779"/>
                <a:gd name="connsiteY0" fmla="*/ 179614 h 179613"/>
                <a:gd name="connsiteX1" fmla="*/ 0 w 270779"/>
                <a:gd name="connsiteY1" fmla="*/ 0 h 179613"/>
              </a:gdLst>
              <a:ahLst/>
              <a:cxnLst>
                <a:cxn ang="0">
                  <a:pos x="connsiteX0" y="connsiteY0"/>
                </a:cxn>
                <a:cxn ang="0">
                  <a:pos x="connsiteX1" y="connsiteY1"/>
                </a:cxn>
              </a:cxnLst>
              <a:rect l="l" t="t" r="r" b="b"/>
              <a:pathLst>
                <a:path w="270779" h="179613">
                  <a:moveTo>
                    <a:pt x="270779" y="179614"/>
                  </a:moveTo>
                  <a:lnTo>
                    <a:pt x="0"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6" name="Freeform 2462">
              <a:extLst>
                <a:ext uri="{FF2B5EF4-FFF2-40B4-BE49-F238E27FC236}">
                  <a16:creationId xmlns:a16="http://schemas.microsoft.com/office/drawing/2014/main" id="{0202CBB5-53AB-4669-8BB1-0B1EDF8652C0}"/>
                </a:ext>
              </a:extLst>
            </p:cNvPr>
            <p:cNvSpPr/>
            <p:nvPr/>
          </p:nvSpPr>
          <p:spPr>
            <a:xfrm>
              <a:off x="9156949" y="5784393"/>
              <a:ext cx="60914" cy="54667"/>
            </a:xfrm>
            <a:custGeom>
              <a:avLst/>
              <a:gdLst>
                <a:gd name="connsiteX0" fmla="*/ 33733 w 60914"/>
                <a:gd name="connsiteY0" fmla="*/ 0 h 54667"/>
                <a:gd name="connsiteX1" fmla="*/ 60915 w 60914"/>
                <a:gd name="connsiteY1" fmla="*/ 54668 h 54667"/>
                <a:gd name="connsiteX2" fmla="*/ 0 w 60914"/>
                <a:gd name="connsiteY2" fmla="*/ 50872 h 54667"/>
                <a:gd name="connsiteX3" fmla="*/ 33733 w 60914"/>
                <a:gd name="connsiteY3" fmla="*/ 0 h 54667"/>
              </a:gdLst>
              <a:ahLst/>
              <a:cxnLst>
                <a:cxn ang="0">
                  <a:pos x="connsiteX0" y="connsiteY0"/>
                </a:cxn>
                <a:cxn ang="0">
                  <a:pos x="connsiteX1" y="connsiteY1"/>
                </a:cxn>
                <a:cxn ang="0">
                  <a:pos x="connsiteX2" y="connsiteY2"/>
                </a:cxn>
                <a:cxn ang="0">
                  <a:pos x="connsiteX3" y="connsiteY3"/>
                </a:cxn>
              </a:cxnLst>
              <a:rect l="l" t="t" r="r" b="b"/>
              <a:pathLst>
                <a:path w="60914" h="54667">
                  <a:moveTo>
                    <a:pt x="33733" y="0"/>
                  </a:moveTo>
                  <a:lnTo>
                    <a:pt x="60915" y="54668"/>
                  </a:lnTo>
                  <a:lnTo>
                    <a:pt x="0" y="50872"/>
                  </a:lnTo>
                  <a:lnTo>
                    <a:pt x="33733"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4" name="Graphic 2442">
            <a:extLst>
              <a:ext uri="{FF2B5EF4-FFF2-40B4-BE49-F238E27FC236}">
                <a16:creationId xmlns:a16="http://schemas.microsoft.com/office/drawing/2014/main" id="{733A77EC-BE23-6CCA-5F97-F28FA344784C}"/>
              </a:ext>
            </a:extLst>
          </p:cNvPr>
          <p:cNvGrpSpPr/>
          <p:nvPr/>
        </p:nvGrpSpPr>
        <p:grpSpPr>
          <a:xfrm>
            <a:off x="5066742" y="3139242"/>
            <a:ext cx="88671" cy="165411"/>
            <a:chOff x="8633512" y="5226050"/>
            <a:chExt cx="88524" cy="165139"/>
          </a:xfrm>
          <a:solidFill>
            <a:srgbClr val="A21383"/>
          </a:solidFill>
        </p:grpSpPr>
        <p:sp>
          <p:nvSpPr>
            <p:cNvPr id="2483" name="Freeform 2464">
              <a:extLst>
                <a:ext uri="{FF2B5EF4-FFF2-40B4-BE49-F238E27FC236}">
                  <a16:creationId xmlns:a16="http://schemas.microsoft.com/office/drawing/2014/main" id="{0E9C77F4-E566-9E35-FEF5-7C5CBDD503E1}"/>
                </a:ext>
              </a:extLst>
            </p:cNvPr>
            <p:cNvSpPr/>
            <p:nvPr/>
          </p:nvSpPr>
          <p:spPr>
            <a:xfrm>
              <a:off x="8677725" y="5226050"/>
              <a:ext cx="6122" cy="126844"/>
            </a:xfrm>
            <a:custGeom>
              <a:avLst/>
              <a:gdLst>
                <a:gd name="connsiteX0" fmla="*/ 0 w 6122"/>
                <a:gd name="connsiteY0" fmla="*/ 126844 h 126843"/>
                <a:gd name="connsiteX1" fmla="*/ 0 w 6122"/>
                <a:gd name="connsiteY1" fmla="*/ 0 h 126843"/>
              </a:gdLst>
              <a:ahLst/>
              <a:cxnLst>
                <a:cxn ang="0">
                  <a:pos x="connsiteX0" y="connsiteY0"/>
                </a:cxn>
                <a:cxn ang="0">
                  <a:pos x="connsiteX1" y="connsiteY1"/>
                </a:cxn>
              </a:cxnLst>
              <a:rect l="l" t="t" r="r" b="b"/>
              <a:pathLst>
                <a:path w="6122" h="126843">
                  <a:moveTo>
                    <a:pt x="0" y="126844"/>
                  </a:moveTo>
                  <a:lnTo>
                    <a:pt x="0" y="0"/>
                  </a:lnTo>
                </a:path>
              </a:pathLst>
            </a:custGeom>
            <a:ln w="444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4" name="Freeform 2465">
              <a:extLst>
                <a:ext uri="{FF2B5EF4-FFF2-40B4-BE49-F238E27FC236}">
                  <a16:creationId xmlns:a16="http://schemas.microsoft.com/office/drawing/2014/main" id="{6FDD8C30-BB7D-544E-11C3-B2130FA76F61}"/>
                </a:ext>
              </a:extLst>
            </p:cNvPr>
            <p:cNvSpPr/>
            <p:nvPr/>
          </p:nvSpPr>
          <p:spPr>
            <a:xfrm>
              <a:off x="8633512" y="5346929"/>
              <a:ext cx="88524" cy="44260"/>
            </a:xfrm>
            <a:custGeom>
              <a:avLst/>
              <a:gdLst>
                <a:gd name="connsiteX0" fmla="*/ 0 w 88524"/>
                <a:gd name="connsiteY0" fmla="*/ 0 h 44260"/>
                <a:gd name="connsiteX1" fmla="*/ 88525 w 88524"/>
                <a:gd name="connsiteY1" fmla="*/ 0 h 44260"/>
                <a:gd name="connsiteX2" fmla="*/ 44262 w 88524"/>
                <a:gd name="connsiteY2" fmla="*/ 44261 h 44260"/>
                <a:gd name="connsiteX3" fmla="*/ 0 w 88524"/>
                <a:gd name="connsiteY3" fmla="*/ 0 h 44260"/>
              </a:gdLst>
              <a:ahLst/>
              <a:cxnLst>
                <a:cxn ang="0">
                  <a:pos x="connsiteX0" y="connsiteY0"/>
                </a:cxn>
                <a:cxn ang="0">
                  <a:pos x="connsiteX1" y="connsiteY1"/>
                </a:cxn>
                <a:cxn ang="0">
                  <a:pos x="connsiteX2" y="connsiteY2"/>
                </a:cxn>
                <a:cxn ang="0">
                  <a:pos x="connsiteX3" y="connsiteY3"/>
                </a:cxn>
              </a:cxnLst>
              <a:rect l="l" t="t" r="r" b="b"/>
              <a:pathLst>
                <a:path w="88524" h="44260">
                  <a:moveTo>
                    <a:pt x="0" y="0"/>
                  </a:moveTo>
                  <a:lnTo>
                    <a:pt x="88525" y="0"/>
                  </a:lnTo>
                  <a:lnTo>
                    <a:pt x="44262" y="44261"/>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5" name="Graphic 2442">
            <a:extLst>
              <a:ext uri="{FF2B5EF4-FFF2-40B4-BE49-F238E27FC236}">
                <a16:creationId xmlns:a16="http://schemas.microsoft.com/office/drawing/2014/main" id="{B0F86DCB-B5CE-1009-0DB4-4FD48BE58239}"/>
              </a:ext>
            </a:extLst>
          </p:cNvPr>
          <p:cNvGrpSpPr/>
          <p:nvPr/>
        </p:nvGrpSpPr>
        <p:grpSpPr>
          <a:xfrm>
            <a:off x="7996110" y="3697949"/>
            <a:ext cx="236051" cy="639113"/>
            <a:chOff x="11812378" y="5783858"/>
            <a:chExt cx="235661" cy="638063"/>
          </a:xfrm>
        </p:grpSpPr>
        <p:sp>
          <p:nvSpPr>
            <p:cNvPr id="2481" name="Freeform 2473">
              <a:extLst>
                <a:ext uri="{FF2B5EF4-FFF2-40B4-BE49-F238E27FC236}">
                  <a16:creationId xmlns:a16="http://schemas.microsoft.com/office/drawing/2014/main" id="{EFF0DC84-22BE-F7E4-7246-847A8B43DBB2}"/>
                </a:ext>
              </a:extLst>
            </p:cNvPr>
            <p:cNvSpPr/>
            <p:nvPr/>
          </p:nvSpPr>
          <p:spPr>
            <a:xfrm>
              <a:off x="11812378" y="5814083"/>
              <a:ext cx="203680" cy="607838"/>
            </a:xfrm>
            <a:custGeom>
              <a:avLst/>
              <a:gdLst>
                <a:gd name="connsiteX0" fmla="*/ 203682 w 203681"/>
                <a:gd name="connsiteY0" fmla="*/ 0 h 607834"/>
                <a:gd name="connsiteX1" fmla="*/ 0 w 203681"/>
                <a:gd name="connsiteY1" fmla="*/ 192164 h 607834"/>
                <a:gd name="connsiteX2" fmla="*/ 0 w 203681"/>
                <a:gd name="connsiteY2" fmla="*/ 607835 h 607834"/>
              </a:gdLst>
              <a:ahLst/>
              <a:cxnLst>
                <a:cxn ang="0">
                  <a:pos x="connsiteX0" y="connsiteY0"/>
                </a:cxn>
                <a:cxn ang="0">
                  <a:pos x="connsiteX1" y="connsiteY1"/>
                </a:cxn>
                <a:cxn ang="0">
                  <a:pos x="connsiteX2" y="connsiteY2"/>
                </a:cxn>
              </a:cxnLst>
              <a:rect l="l" t="t" r="r" b="b"/>
              <a:pathLst>
                <a:path w="203681" h="607834">
                  <a:moveTo>
                    <a:pt x="203682" y="0"/>
                  </a:moveTo>
                  <a:lnTo>
                    <a:pt x="0" y="192164"/>
                  </a:lnTo>
                  <a:lnTo>
                    <a:pt x="0" y="607835"/>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2" name="Freeform 2474">
              <a:extLst>
                <a:ext uri="{FF2B5EF4-FFF2-40B4-BE49-F238E27FC236}">
                  <a16:creationId xmlns:a16="http://schemas.microsoft.com/office/drawing/2014/main" id="{6BE49460-6BE9-C63A-F74B-719427BAF837}"/>
                </a:ext>
              </a:extLst>
            </p:cNvPr>
            <p:cNvSpPr/>
            <p:nvPr/>
          </p:nvSpPr>
          <p:spPr>
            <a:xfrm>
              <a:off x="11988656" y="5783858"/>
              <a:ext cx="59383" cy="58463"/>
            </a:xfrm>
            <a:custGeom>
              <a:avLst/>
              <a:gdLst>
                <a:gd name="connsiteX0" fmla="*/ 0 w 59383"/>
                <a:gd name="connsiteY0" fmla="*/ 14080 h 58463"/>
                <a:gd name="connsiteX1" fmla="*/ 59384 w 59383"/>
                <a:gd name="connsiteY1" fmla="*/ 0 h 58463"/>
                <a:gd name="connsiteX2" fmla="*/ 41875 w 59383"/>
                <a:gd name="connsiteY2" fmla="*/ 58463 h 58463"/>
                <a:gd name="connsiteX3" fmla="*/ 0 w 59383"/>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3" h="58463">
                  <a:moveTo>
                    <a:pt x="0" y="14080"/>
                  </a:moveTo>
                  <a:lnTo>
                    <a:pt x="59384"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6" name="Graphic 2442">
            <a:extLst>
              <a:ext uri="{FF2B5EF4-FFF2-40B4-BE49-F238E27FC236}">
                <a16:creationId xmlns:a16="http://schemas.microsoft.com/office/drawing/2014/main" id="{08821CDF-EDBC-2017-79C0-07AB19639924}"/>
              </a:ext>
            </a:extLst>
          </p:cNvPr>
          <p:cNvGrpSpPr/>
          <p:nvPr/>
        </p:nvGrpSpPr>
        <p:grpSpPr>
          <a:xfrm>
            <a:off x="8730274" y="3155882"/>
            <a:ext cx="163341" cy="154090"/>
            <a:chOff x="12462647" y="5280128"/>
            <a:chExt cx="163072" cy="153837"/>
          </a:xfrm>
          <a:solidFill>
            <a:srgbClr val="A21383"/>
          </a:solidFill>
        </p:grpSpPr>
        <p:sp>
          <p:nvSpPr>
            <p:cNvPr id="2479" name="Freeform 2476">
              <a:extLst>
                <a:ext uri="{FF2B5EF4-FFF2-40B4-BE49-F238E27FC236}">
                  <a16:creationId xmlns:a16="http://schemas.microsoft.com/office/drawing/2014/main" id="{313165CA-A6E5-DDD0-07A6-0E76A0603555}"/>
                </a:ext>
              </a:extLst>
            </p:cNvPr>
            <p:cNvSpPr/>
            <p:nvPr/>
          </p:nvSpPr>
          <p:spPr>
            <a:xfrm>
              <a:off x="12462647" y="5310304"/>
              <a:ext cx="131073" cy="123661"/>
            </a:xfrm>
            <a:custGeom>
              <a:avLst/>
              <a:gdLst>
                <a:gd name="connsiteX0" fmla="*/ 131073 w 131073"/>
                <a:gd name="connsiteY0" fmla="*/ 0 h 123660"/>
                <a:gd name="connsiteX1" fmla="*/ 0 w 131073"/>
                <a:gd name="connsiteY1" fmla="*/ 123661 h 123660"/>
              </a:gdLst>
              <a:ahLst/>
              <a:cxnLst>
                <a:cxn ang="0">
                  <a:pos x="connsiteX0" y="connsiteY0"/>
                </a:cxn>
                <a:cxn ang="0">
                  <a:pos x="connsiteX1" y="connsiteY1"/>
                </a:cxn>
              </a:cxnLst>
              <a:rect l="l" t="t" r="r" b="b"/>
              <a:pathLst>
                <a:path w="131073" h="123660">
                  <a:moveTo>
                    <a:pt x="131073" y="0"/>
                  </a:moveTo>
                  <a:lnTo>
                    <a:pt x="0" y="123661"/>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0" name="Freeform 2477">
              <a:extLst>
                <a:ext uri="{FF2B5EF4-FFF2-40B4-BE49-F238E27FC236}">
                  <a16:creationId xmlns:a16="http://schemas.microsoft.com/office/drawing/2014/main" id="{1F025361-FC01-FAA6-5713-424C1FEFB89D}"/>
                </a:ext>
              </a:extLst>
            </p:cNvPr>
            <p:cNvSpPr/>
            <p:nvPr/>
          </p:nvSpPr>
          <p:spPr>
            <a:xfrm>
              <a:off x="12566335" y="5280128"/>
              <a:ext cx="59384" cy="58463"/>
            </a:xfrm>
            <a:custGeom>
              <a:avLst/>
              <a:gdLst>
                <a:gd name="connsiteX0" fmla="*/ 0 w 59384"/>
                <a:gd name="connsiteY0" fmla="*/ 14080 h 58463"/>
                <a:gd name="connsiteX1" fmla="*/ 59385 w 59384"/>
                <a:gd name="connsiteY1" fmla="*/ 0 h 58463"/>
                <a:gd name="connsiteX2" fmla="*/ 41875 w 59384"/>
                <a:gd name="connsiteY2" fmla="*/ 58463 h 58463"/>
                <a:gd name="connsiteX3" fmla="*/ 0 w 59384"/>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4" h="58463">
                  <a:moveTo>
                    <a:pt x="0" y="14080"/>
                  </a:moveTo>
                  <a:lnTo>
                    <a:pt x="59385"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7" name="Graphic 2442">
            <a:extLst>
              <a:ext uri="{FF2B5EF4-FFF2-40B4-BE49-F238E27FC236}">
                <a16:creationId xmlns:a16="http://schemas.microsoft.com/office/drawing/2014/main" id="{0053F936-EE15-A7B3-1345-6B0A2EB06555}"/>
              </a:ext>
            </a:extLst>
          </p:cNvPr>
          <p:cNvGrpSpPr/>
          <p:nvPr/>
        </p:nvGrpSpPr>
        <p:grpSpPr>
          <a:xfrm>
            <a:off x="8058556" y="3763657"/>
            <a:ext cx="248342" cy="573377"/>
            <a:chOff x="11874675" y="5849441"/>
            <a:chExt cx="247931" cy="572433"/>
          </a:xfrm>
        </p:grpSpPr>
        <p:sp>
          <p:nvSpPr>
            <p:cNvPr id="2477" name="Freeform 2479">
              <a:extLst>
                <a:ext uri="{FF2B5EF4-FFF2-40B4-BE49-F238E27FC236}">
                  <a16:creationId xmlns:a16="http://schemas.microsoft.com/office/drawing/2014/main" id="{661C7D19-7145-59E4-B28B-FAF003371BED}"/>
                </a:ext>
              </a:extLst>
            </p:cNvPr>
            <p:cNvSpPr/>
            <p:nvPr/>
          </p:nvSpPr>
          <p:spPr>
            <a:xfrm>
              <a:off x="11905090" y="5849441"/>
              <a:ext cx="217516" cy="528559"/>
            </a:xfrm>
            <a:custGeom>
              <a:avLst/>
              <a:gdLst>
                <a:gd name="connsiteX0" fmla="*/ 217518 w 217517"/>
                <a:gd name="connsiteY0" fmla="*/ 0 h 528557"/>
                <a:gd name="connsiteX1" fmla="*/ 0 w 217517"/>
                <a:gd name="connsiteY1" fmla="*/ 205203 h 528557"/>
                <a:gd name="connsiteX2" fmla="*/ 0 w 217517"/>
                <a:gd name="connsiteY2" fmla="*/ 528557 h 528557"/>
              </a:gdLst>
              <a:ahLst/>
              <a:cxnLst>
                <a:cxn ang="0">
                  <a:pos x="connsiteX0" y="connsiteY0"/>
                </a:cxn>
                <a:cxn ang="0">
                  <a:pos x="connsiteX1" y="connsiteY1"/>
                </a:cxn>
                <a:cxn ang="0">
                  <a:pos x="connsiteX2" y="connsiteY2"/>
                </a:cxn>
              </a:cxnLst>
              <a:rect l="l" t="t" r="r" b="b"/>
              <a:pathLst>
                <a:path w="217517" h="528557">
                  <a:moveTo>
                    <a:pt x="217518" y="0"/>
                  </a:moveTo>
                  <a:lnTo>
                    <a:pt x="0" y="205203"/>
                  </a:lnTo>
                  <a:lnTo>
                    <a:pt x="0" y="528557"/>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8" name="Freeform 2480">
              <a:extLst>
                <a:ext uri="{FF2B5EF4-FFF2-40B4-BE49-F238E27FC236}">
                  <a16:creationId xmlns:a16="http://schemas.microsoft.com/office/drawing/2014/main" id="{58023FD1-16E1-0747-6BDF-8FD233B0C70A}"/>
                </a:ext>
              </a:extLst>
            </p:cNvPr>
            <p:cNvSpPr/>
            <p:nvPr/>
          </p:nvSpPr>
          <p:spPr>
            <a:xfrm>
              <a:off x="11874675" y="6369044"/>
              <a:ext cx="61036" cy="52830"/>
            </a:xfrm>
            <a:custGeom>
              <a:avLst/>
              <a:gdLst>
                <a:gd name="connsiteX0" fmla="*/ 0 w 61036"/>
                <a:gd name="connsiteY0" fmla="*/ 0 h 52830"/>
                <a:gd name="connsiteX1" fmla="*/ 30488 w 61036"/>
                <a:gd name="connsiteY1" fmla="*/ 52831 h 52830"/>
                <a:gd name="connsiteX2" fmla="*/ 61037 w 61036"/>
                <a:gd name="connsiteY2" fmla="*/ 0 h 52830"/>
                <a:gd name="connsiteX3" fmla="*/ 0 w 61036"/>
                <a:gd name="connsiteY3" fmla="*/ 0 h 52830"/>
              </a:gdLst>
              <a:ahLst/>
              <a:cxnLst>
                <a:cxn ang="0">
                  <a:pos x="connsiteX0" y="connsiteY0"/>
                </a:cxn>
                <a:cxn ang="0">
                  <a:pos x="connsiteX1" y="connsiteY1"/>
                </a:cxn>
                <a:cxn ang="0">
                  <a:pos x="connsiteX2" y="connsiteY2"/>
                </a:cxn>
                <a:cxn ang="0">
                  <a:pos x="connsiteX3" y="connsiteY3"/>
                </a:cxn>
              </a:cxnLst>
              <a:rect l="l" t="t" r="r" b="b"/>
              <a:pathLst>
                <a:path w="61036" h="52830">
                  <a:moveTo>
                    <a:pt x="0" y="0"/>
                  </a:moveTo>
                  <a:lnTo>
                    <a:pt x="30488" y="52831"/>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8" name="Group 177">
            <a:extLst>
              <a:ext uri="{FF2B5EF4-FFF2-40B4-BE49-F238E27FC236}">
                <a16:creationId xmlns:a16="http://schemas.microsoft.com/office/drawing/2014/main" id="{FDF02F01-796B-6C04-819F-F0E7A359B1B7}"/>
              </a:ext>
            </a:extLst>
          </p:cNvPr>
          <p:cNvGrpSpPr/>
          <p:nvPr/>
        </p:nvGrpSpPr>
        <p:grpSpPr>
          <a:xfrm>
            <a:off x="5387652" y="2303815"/>
            <a:ext cx="678650" cy="1047275"/>
            <a:chOff x="5298937" y="2308102"/>
            <a:chExt cx="678636" cy="1091509"/>
          </a:xfrm>
        </p:grpSpPr>
        <p:sp>
          <p:nvSpPr>
            <p:cNvPr id="2475" name="Freeform 2458">
              <a:extLst>
                <a:ext uri="{FF2B5EF4-FFF2-40B4-BE49-F238E27FC236}">
                  <a16:creationId xmlns:a16="http://schemas.microsoft.com/office/drawing/2014/main" id="{B41BBBE3-8C96-F5DE-69B9-99A147E3695D}"/>
                </a:ext>
              </a:extLst>
            </p:cNvPr>
            <p:cNvSpPr/>
            <p:nvPr/>
          </p:nvSpPr>
          <p:spPr>
            <a:xfrm>
              <a:off x="5298937" y="2352119"/>
              <a:ext cx="648098" cy="1047492"/>
            </a:xfrm>
            <a:custGeom>
              <a:avLst/>
              <a:gdLst>
                <a:gd name="connsiteX0" fmla="*/ 647042 w 647042"/>
                <a:gd name="connsiteY0" fmla="*/ 0 h 1045789"/>
                <a:gd name="connsiteX1" fmla="*/ 647042 w 647042"/>
                <a:gd name="connsiteY1" fmla="*/ 618854 h 1045789"/>
                <a:gd name="connsiteX2" fmla="*/ 0 w 647042"/>
                <a:gd name="connsiteY2" fmla="*/ 1045789 h 1045789"/>
              </a:gdLst>
              <a:ahLst/>
              <a:cxnLst>
                <a:cxn ang="0">
                  <a:pos x="connsiteX0" y="connsiteY0"/>
                </a:cxn>
                <a:cxn ang="0">
                  <a:pos x="connsiteX1" y="connsiteY1"/>
                </a:cxn>
                <a:cxn ang="0">
                  <a:pos x="connsiteX2" y="connsiteY2"/>
                </a:cxn>
              </a:cxnLst>
              <a:rect l="l" t="t" r="r" b="b"/>
              <a:pathLst>
                <a:path w="647042" h="1045789">
                  <a:moveTo>
                    <a:pt x="647042" y="0"/>
                  </a:moveTo>
                  <a:lnTo>
                    <a:pt x="647042" y="618854"/>
                  </a:lnTo>
                  <a:lnTo>
                    <a:pt x="0"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6" name="Freeform 2459">
              <a:extLst>
                <a:ext uri="{FF2B5EF4-FFF2-40B4-BE49-F238E27FC236}">
                  <a16:creationId xmlns:a16="http://schemas.microsoft.com/office/drawing/2014/main" id="{3EE6EF8D-2F7E-5E9F-532B-D6CDCDD8DD2E}"/>
                </a:ext>
              </a:extLst>
            </p:cNvPr>
            <p:cNvSpPr/>
            <p:nvPr/>
          </p:nvSpPr>
          <p:spPr>
            <a:xfrm>
              <a:off x="5916436" y="2308102"/>
              <a:ext cx="61137" cy="52978"/>
            </a:xfrm>
            <a:custGeom>
              <a:avLst/>
              <a:gdLst>
                <a:gd name="connsiteX0" fmla="*/ 0 w 61037"/>
                <a:gd name="connsiteY0" fmla="*/ 52893 h 52892"/>
                <a:gd name="connsiteX1" fmla="*/ 30549 w 61037"/>
                <a:gd name="connsiteY1" fmla="*/ 0 h 52892"/>
                <a:gd name="connsiteX2" fmla="*/ 61037 w 61037"/>
                <a:gd name="connsiteY2" fmla="*/ 52893 h 52892"/>
                <a:gd name="connsiteX3" fmla="*/ 0 w 61037"/>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37" h="52892">
                  <a:moveTo>
                    <a:pt x="0" y="52893"/>
                  </a:moveTo>
                  <a:lnTo>
                    <a:pt x="30549" y="0"/>
                  </a:lnTo>
                  <a:lnTo>
                    <a:pt x="61037"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9" name="Group 178">
            <a:extLst>
              <a:ext uri="{FF2B5EF4-FFF2-40B4-BE49-F238E27FC236}">
                <a16:creationId xmlns:a16="http://schemas.microsoft.com/office/drawing/2014/main" id="{6176435A-8804-F2A4-7B66-09B41F298EFC}"/>
              </a:ext>
            </a:extLst>
          </p:cNvPr>
          <p:cNvGrpSpPr/>
          <p:nvPr/>
        </p:nvGrpSpPr>
        <p:grpSpPr>
          <a:xfrm>
            <a:off x="6172715" y="2303812"/>
            <a:ext cx="678711" cy="1047278"/>
            <a:chOff x="5999036" y="2308102"/>
            <a:chExt cx="678697" cy="1091512"/>
          </a:xfrm>
        </p:grpSpPr>
        <p:sp>
          <p:nvSpPr>
            <p:cNvPr id="2473" name="Freeform 2482">
              <a:extLst>
                <a:ext uri="{FF2B5EF4-FFF2-40B4-BE49-F238E27FC236}">
                  <a16:creationId xmlns:a16="http://schemas.microsoft.com/office/drawing/2014/main" id="{64BE081A-74FB-A23C-DD7F-DAB2D18B4B4F}"/>
                </a:ext>
              </a:extLst>
            </p:cNvPr>
            <p:cNvSpPr/>
            <p:nvPr/>
          </p:nvSpPr>
          <p:spPr>
            <a:xfrm>
              <a:off x="6029635" y="2352121"/>
              <a:ext cx="648098" cy="1047493"/>
            </a:xfrm>
            <a:custGeom>
              <a:avLst/>
              <a:gdLst>
                <a:gd name="connsiteX0" fmla="*/ 0 w 647042"/>
                <a:gd name="connsiteY0" fmla="*/ 0 h 1045789"/>
                <a:gd name="connsiteX1" fmla="*/ 0 w 647042"/>
                <a:gd name="connsiteY1" fmla="*/ 618854 h 1045789"/>
                <a:gd name="connsiteX2" fmla="*/ 647042 w 647042"/>
                <a:gd name="connsiteY2" fmla="*/ 1045789 h 1045789"/>
              </a:gdLst>
              <a:ahLst/>
              <a:cxnLst>
                <a:cxn ang="0">
                  <a:pos x="connsiteX0" y="connsiteY0"/>
                </a:cxn>
                <a:cxn ang="0">
                  <a:pos x="connsiteX1" y="connsiteY1"/>
                </a:cxn>
                <a:cxn ang="0">
                  <a:pos x="connsiteX2" y="connsiteY2"/>
                </a:cxn>
              </a:cxnLst>
              <a:rect l="l" t="t" r="r" b="b"/>
              <a:pathLst>
                <a:path w="647042" h="1045789">
                  <a:moveTo>
                    <a:pt x="0" y="0"/>
                  </a:moveTo>
                  <a:lnTo>
                    <a:pt x="0" y="618854"/>
                  </a:lnTo>
                  <a:lnTo>
                    <a:pt x="647042"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4" name="Freeform 2483">
              <a:extLst>
                <a:ext uri="{FF2B5EF4-FFF2-40B4-BE49-F238E27FC236}">
                  <a16:creationId xmlns:a16="http://schemas.microsoft.com/office/drawing/2014/main" id="{169AEC75-0E67-D38E-0550-D7F1A5FCF3B3}"/>
                </a:ext>
              </a:extLst>
            </p:cNvPr>
            <p:cNvSpPr/>
            <p:nvPr/>
          </p:nvSpPr>
          <p:spPr>
            <a:xfrm>
              <a:off x="5999036" y="2308102"/>
              <a:ext cx="61198" cy="52978"/>
            </a:xfrm>
            <a:custGeom>
              <a:avLst/>
              <a:gdLst>
                <a:gd name="connsiteX0" fmla="*/ 0 w 61098"/>
                <a:gd name="connsiteY0" fmla="*/ 52893 h 52892"/>
                <a:gd name="connsiteX1" fmla="*/ 30549 w 61098"/>
                <a:gd name="connsiteY1" fmla="*/ 0 h 52892"/>
                <a:gd name="connsiteX2" fmla="*/ 61098 w 61098"/>
                <a:gd name="connsiteY2" fmla="*/ 52893 h 52892"/>
                <a:gd name="connsiteX3" fmla="*/ 0 w 61098"/>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98" h="52892">
                  <a:moveTo>
                    <a:pt x="0" y="52893"/>
                  </a:moveTo>
                  <a:lnTo>
                    <a:pt x="30549" y="0"/>
                  </a:lnTo>
                  <a:lnTo>
                    <a:pt x="61098"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80" name="Graphic 2442">
            <a:extLst>
              <a:ext uri="{FF2B5EF4-FFF2-40B4-BE49-F238E27FC236}">
                <a16:creationId xmlns:a16="http://schemas.microsoft.com/office/drawing/2014/main" id="{FDCDEF54-B447-BD05-9EC5-3E175D3060F6}"/>
              </a:ext>
            </a:extLst>
          </p:cNvPr>
          <p:cNvGrpSpPr/>
          <p:nvPr/>
        </p:nvGrpSpPr>
        <p:grpSpPr>
          <a:xfrm>
            <a:off x="6587008" y="3549028"/>
            <a:ext cx="307965" cy="204233"/>
            <a:chOff x="10066567" y="5635163"/>
            <a:chExt cx="307459" cy="203897"/>
          </a:xfrm>
          <a:solidFill>
            <a:srgbClr val="A21383"/>
          </a:solidFill>
        </p:grpSpPr>
        <p:sp>
          <p:nvSpPr>
            <p:cNvPr id="2471" name="Freeform 2485">
              <a:extLst>
                <a:ext uri="{FF2B5EF4-FFF2-40B4-BE49-F238E27FC236}">
                  <a16:creationId xmlns:a16="http://schemas.microsoft.com/office/drawing/2014/main" id="{F0BE0C36-2CB9-C6C8-5A23-C1346BADA524}"/>
                </a:ext>
              </a:extLst>
            </p:cNvPr>
            <p:cNvSpPr/>
            <p:nvPr/>
          </p:nvSpPr>
          <p:spPr>
            <a:xfrm>
              <a:off x="10103245" y="5635163"/>
              <a:ext cx="270781" cy="179614"/>
            </a:xfrm>
            <a:custGeom>
              <a:avLst/>
              <a:gdLst>
                <a:gd name="connsiteX0" fmla="*/ 0 w 270779"/>
                <a:gd name="connsiteY0" fmla="*/ 179614 h 179613"/>
                <a:gd name="connsiteX1" fmla="*/ 270779 w 270779"/>
                <a:gd name="connsiteY1" fmla="*/ 0 h 179613"/>
              </a:gdLst>
              <a:ahLst/>
              <a:cxnLst>
                <a:cxn ang="0">
                  <a:pos x="connsiteX0" y="connsiteY0"/>
                </a:cxn>
                <a:cxn ang="0">
                  <a:pos x="connsiteX1" y="connsiteY1"/>
                </a:cxn>
              </a:cxnLst>
              <a:rect l="l" t="t" r="r" b="b"/>
              <a:pathLst>
                <a:path w="270779" h="179613">
                  <a:moveTo>
                    <a:pt x="0" y="179614"/>
                  </a:moveTo>
                  <a:lnTo>
                    <a:pt x="270779"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2" name="Freeform 2486">
              <a:extLst>
                <a:ext uri="{FF2B5EF4-FFF2-40B4-BE49-F238E27FC236}">
                  <a16:creationId xmlns:a16="http://schemas.microsoft.com/office/drawing/2014/main" id="{D1B79517-7838-2FD3-D882-6A49D606F5D4}"/>
                </a:ext>
              </a:extLst>
            </p:cNvPr>
            <p:cNvSpPr/>
            <p:nvPr/>
          </p:nvSpPr>
          <p:spPr>
            <a:xfrm>
              <a:off x="10066567" y="5784393"/>
              <a:ext cx="60914" cy="54667"/>
            </a:xfrm>
            <a:custGeom>
              <a:avLst/>
              <a:gdLst>
                <a:gd name="connsiteX0" fmla="*/ 60914 w 60914"/>
                <a:gd name="connsiteY0" fmla="*/ 50872 h 54667"/>
                <a:gd name="connsiteX1" fmla="*/ 0 w 60914"/>
                <a:gd name="connsiteY1" fmla="*/ 54668 h 54667"/>
                <a:gd name="connsiteX2" fmla="*/ 27182 w 60914"/>
                <a:gd name="connsiteY2" fmla="*/ 0 h 54667"/>
                <a:gd name="connsiteX3" fmla="*/ 60914 w 60914"/>
                <a:gd name="connsiteY3" fmla="*/ 50872 h 54667"/>
              </a:gdLst>
              <a:ahLst/>
              <a:cxnLst>
                <a:cxn ang="0">
                  <a:pos x="connsiteX0" y="connsiteY0"/>
                </a:cxn>
                <a:cxn ang="0">
                  <a:pos x="connsiteX1" y="connsiteY1"/>
                </a:cxn>
                <a:cxn ang="0">
                  <a:pos x="connsiteX2" y="connsiteY2"/>
                </a:cxn>
                <a:cxn ang="0">
                  <a:pos x="connsiteX3" y="connsiteY3"/>
                </a:cxn>
              </a:cxnLst>
              <a:rect l="l" t="t" r="r" b="b"/>
              <a:pathLst>
                <a:path w="60914" h="54667">
                  <a:moveTo>
                    <a:pt x="60914" y="50872"/>
                  </a:moveTo>
                  <a:lnTo>
                    <a:pt x="0" y="54668"/>
                  </a:lnTo>
                  <a:lnTo>
                    <a:pt x="27182" y="0"/>
                  </a:lnTo>
                  <a:lnTo>
                    <a:pt x="60914" y="50872"/>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81" name="TextBox 180">
            <a:extLst>
              <a:ext uri="{FF2B5EF4-FFF2-40B4-BE49-F238E27FC236}">
                <a16:creationId xmlns:a16="http://schemas.microsoft.com/office/drawing/2014/main" id="{809116AD-6E9F-6FD5-9927-E6B48405B0CD}"/>
              </a:ext>
            </a:extLst>
          </p:cNvPr>
          <p:cNvSpPr txBox="1"/>
          <p:nvPr/>
        </p:nvSpPr>
        <p:spPr>
          <a:xfrm>
            <a:off x="2504755" y="4860657"/>
            <a:ext cx="265060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Allergic eosinophilic</a:t>
            </a:r>
          </a:p>
        </p:txBody>
      </p:sp>
      <p:sp>
        <p:nvSpPr>
          <p:cNvPr id="182" name="TextBox 181">
            <a:extLst>
              <a:ext uri="{FF2B5EF4-FFF2-40B4-BE49-F238E27FC236}">
                <a16:creationId xmlns:a16="http://schemas.microsoft.com/office/drawing/2014/main" id="{E44B29F9-2EF7-4DED-FD01-9CA070C55179}"/>
              </a:ext>
            </a:extLst>
          </p:cNvPr>
          <p:cNvSpPr txBox="1"/>
          <p:nvPr/>
        </p:nvSpPr>
        <p:spPr>
          <a:xfrm>
            <a:off x="5155363" y="4860657"/>
            <a:ext cx="263675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Non-allergic eosinophilic</a:t>
            </a:r>
          </a:p>
        </p:txBody>
      </p:sp>
      <p:sp>
        <p:nvSpPr>
          <p:cNvPr id="183" name="TextBox 182">
            <a:extLst>
              <a:ext uri="{FF2B5EF4-FFF2-40B4-BE49-F238E27FC236}">
                <a16:creationId xmlns:a16="http://schemas.microsoft.com/office/drawing/2014/main" id="{E9A5E1D5-A3AA-6A71-C0AC-BCC24474A9B3}"/>
              </a:ext>
            </a:extLst>
          </p:cNvPr>
          <p:cNvSpPr txBox="1"/>
          <p:nvPr/>
        </p:nvSpPr>
        <p:spPr>
          <a:xfrm>
            <a:off x="7880123" y="4866357"/>
            <a:ext cx="2662691" cy="1732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Beyond-T2 pathways</a:t>
            </a:r>
          </a:p>
        </p:txBody>
      </p:sp>
      <p:sp>
        <p:nvSpPr>
          <p:cNvPr id="2469" name="TextBox 2468">
            <a:extLst>
              <a:ext uri="{FF2B5EF4-FFF2-40B4-BE49-F238E27FC236}">
                <a16:creationId xmlns:a16="http://schemas.microsoft.com/office/drawing/2014/main" id="{9EBF4E53-5EFB-7536-AAFF-3F59CDD09D6D}"/>
              </a:ext>
            </a:extLst>
          </p:cNvPr>
          <p:cNvSpPr txBox="1"/>
          <p:nvPr/>
        </p:nvSpPr>
        <p:spPr>
          <a:xfrm>
            <a:off x="6309356" y="1149911"/>
            <a:ext cx="3959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Bacteria</a:t>
            </a:r>
          </a:p>
        </p:txBody>
      </p:sp>
      <p:sp>
        <p:nvSpPr>
          <p:cNvPr id="2467" name="TextBox 2466">
            <a:extLst>
              <a:ext uri="{FF2B5EF4-FFF2-40B4-BE49-F238E27FC236}">
                <a16:creationId xmlns:a16="http://schemas.microsoft.com/office/drawing/2014/main" id="{4BAA3476-1C1F-9A2B-CE2B-E9FDA2792114}"/>
              </a:ext>
            </a:extLst>
          </p:cNvPr>
          <p:cNvSpPr txBox="1"/>
          <p:nvPr/>
        </p:nvSpPr>
        <p:spPr>
          <a:xfrm>
            <a:off x="7197357" y="1149911"/>
            <a:ext cx="35266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Viruses</a:t>
            </a:r>
          </a:p>
        </p:txBody>
      </p:sp>
      <p:sp>
        <p:nvSpPr>
          <p:cNvPr id="2465" name="TextBox 2464">
            <a:extLst>
              <a:ext uri="{FF2B5EF4-FFF2-40B4-BE49-F238E27FC236}">
                <a16:creationId xmlns:a16="http://schemas.microsoft.com/office/drawing/2014/main" id="{F257B187-75FE-F665-E3DE-150BC546DE43}"/>
              </a:ext>
            </a:extLst>
          </p:cNvPr>
          <p:cNvSpPr txBox="1"/>
          <p:nvPr/>
        </p:nvSpPr>
        <p:spPr>
          <a:xfrm>
            <a:off x="7982392" y="1149911"/>
            <a:ext cx="32541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Smoke</a:t>
            </a:r>
          </a:p>
        </p:txBody>
      </p:sp>
      <p:sp>
        <p:nvSpPr>
          <p:cNvPr id="2439" name="TextBox 2438">
            <a:extLst>
              <a:ext uri="{FF2B5EF4-FFF2-40B4-BE49-F238E27FC236}">
                <a16:creationId xmlns:a16="http://schemas.microsoft.com/office/drawing/2014/main" id="{A294A3B6-C161-6B45-F7A0-591E58A86BCC}"/>
              </a:ext>
            </a:extLst>
          </p:cNvPr>
          <p:cNvSpPr txBox="1"/>
          <p:nvPr/>
        </p:nvSpPr>
        <p:spPr>
          <a:xfrm>
            <a:off x="6282005" y="2687682"/>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40" name="TextBox 2439">
            <a:extLst>
              <a:ext uri="{FF2B5EF4-FFF2-40B4-BE49-F238E27FC236}">
                <a16:creationId xmlns:a16="http://schemas.microsoft.com/office/drawing/2014/main" id="{5DB6AA45-744E-E441-40B2-F8611C74816C}"/>
              </a:ext>
            </a:extLst>
          </p:cNvPr>
          <p:cNvSpPr txBox="1"/>
          <p:nvPr/>
        </p:nvSpPr>
        <p:spPr>
          <a:xfrm>
            <a:off x="5736892" y="1297093"/>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63" name="TextBox 2462">
            <a:extLst>
              <a:ext uri="{FF2B5EF4-FFF2-40B4-BE49-F238E27FC236}">
                <a16:creationId xmlns:a16="http://schemas.microsoft.com/office/drawing/2014/main" id="{2F8B18E2-74F4-9753-691D-69524164E3ED}"/>
              </a:ext>
            </a:extLst>
          </p:cNvPr>
          <p:cNvSpPr txBox="1"/>
          <p:nvPr/>
        </p:nvSpPr>
        <p:spPr>
          <a:xfrm>
            <a:off x="8908915" y="1149911"/>
            <a:ext cx="437629"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Pollution</a:t>
            </a:r>
          </a:p>
        </p:txBody>
      </p:sp>
      <p:sp>
        <p:nvSpPr>
          <p:cNvPr id="2451" name="TextBox 2450">
            <a:extLst>
              <a:ext uri="{FF2B5EF4-FFF2-40B4-BE49-F238E27FC236}">
                <a16:creationId xmlns:a16="http://schemas.microsoft.com/office/drawing/2014/main" id="{5131B0C8-62AE-3D8F-45C0-18BFF23E3EAE}"/>
              </a:ext>
            </a:extLst>
          </p:cNvPr>
          <p:cNvSpPr txBox="1"/>
          <p:nvPr/>
        </p:nvSpPr>
        <p:spPr>
          <a:xfrm>
            <a:off x="1171124" y="1897703"/>
            <a:ext cx="520025" cy="21544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Airway</a:t>
            </a:r>
          </a:p>
        </p:txBody>
      </p:sp>
      <p:sp>
        <p:nvSpPr>
          <p:cNvPr id="2453" name="TextBox 2452">
            <a:extLst>
              <a:ext uri="{FF2B5EF4-FFF2-40B4-BE49-F238E27FC236}">
                <a16:creationId xmlns:a16="http://schemas.microsoft.com/office/drawing/2014/main" id="{CED43DE0-EB81-7F5F-0FFF-04C66F652355}"/>
              </a:ext>
            </a:extLst>
          </p:cNvPr>
          <p:cNvSpPr txBox="1"/>
          <p:nvPr/>
        </p:nvSpPr>
        <p:spPr>
          <a:xfrm>
            <a:off x="2362153" y="1149911"/>
            <a:ext cx="447247" cy="161586"/>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a:ea typeface="+mn-ea"/>
                <a:cs typeface="Calibri"/>
              </a:rPr>
              <a:t>Triggers</a:t>
            </a:r>
            <a:endPar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cxnSp>
        <p:nvCxnSpPr>
          <p:cNvPr id="49" name="Straight Arrow Connector 48">
            <a:extLst>
              <a:ext uri="{FF2B5EF4-FFF2-40B4-BE49-F238E27FC236}">
                <a16:creationId xmlns:a16="http://schemas.microsoft.com/office/drawing/2014/main" id="{7ABBD019-ED63-D397-8830-EA60769888AB}"/>
              </a:ext>
            </a:extLst>
          </p:cNvPr>
          <p:cNvCxnSpPr>
            <a:cxnSpLocks noChangeAspect="1"/>
          </p:cNvCxnSpPr>
          <p:nvPr/>
        </p:nvCxnSpPr>
        <p:spPr>
          <a:xfrm>
            <a:off x="5155363" y="3994327"/>
            <a:ext cx="564949" cy="37992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3E4E77F-E107-9A5D-C757-99214FE8E744}"/>
              </a:ext>
            </a:extLst>
          </p:cNvPr>
          <p:cNvCxnSpPr>
            <a:cxnSpLocks noChangeAspect="1"/>
          </p:cNvCxnSpPr>
          <p:nvPr/>
        </p:nvCxnSpPr>
        <p:spPr>
          <a:xfrm flipV="1">
            <a:off x="5160387" y="3702884"/>
            <a:ext cx="0" cy="3014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657DA3B-C120-31E3-677B-D83BE0772A71}"/>
              </a:ext>
            </a:extLst>
          </p:cNvPr>
          <p:cNvSpPr txBox="1">
            <a:spLocks noChangeAspect="1"/>
          </p:cNvSpPr>
          <p:nvPr/>
        </p:nvSpPr>
        <p:spPr>
          <a:xfrm>
            <a:off x="5208415" y="367741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2499" name="Rectangle: Rounded Corners 2498">
            <a:extLst>
              <a:ext uri="{FF2B5EF4-FFF2-40B4-BE49-F238E27FC236}">
                <a16:creationId xmlns:a16="http://schemas.microsoft.com/office/drawing/2014/main" id="{FE7C59F2-D15A-09A9-41BA-C2E9674BB4E0}"/>
              </a:ext>
            </a:extLst>
          </p:cNvPr>
          <p:cNvSpPr/>
          <p:nvPr/>
        </p:nvSpPr>
        <p:spPr>
          <a:xfrm>
            <a:off x="289410" y="1236664"/>
            <a:ext cx="1662769" cy="504000"/>
          </a:xfrm>
          <a:prstGeom prst="roundRect">
            <a:avLst>
              <a:gd name="adj" fmla="val 248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NZ" sz="900" b="1">
                <a:solidFill>
                  <a:schemeClr val="bg1"/>
                </a:solidFill>
              </a:rPr>
              <a:t>Click on the cells in the figure to find out more</a:t>
            </a:r>
            <a:endParaRPr lang="en-GB" sz="900" b="1">
              <a:solidFill>
                <a:schemeClr val="bg1"/>
              </a:solidFill>
            </a:endParaRPr>
          </a:p>
        </p:txBody>
      </p:sp>
      <p:sp>
        <p:nvSpPr>
          <p:cNvPr id="2501" name="Rectangle: Rounded Corners 2500">
            <a:hlinkClick r:id="" action="ppaction://noaction"/>
            <a:extLst>
              <a:ext uri="{FF2B5EF4-FFF2-40B4-BE49-F238E27FC236}">
                <a16:creationId xmlns:a16="http://schemas.microsoft.com/office/drawing/2014/main" id="{8BFB42A6-F557-8DC3-75AB-69692BA5927C}"/>
              </a:ext>
            </a:extLst>
          </p:cNvPr>
          <p:cNvSpPr/>
          <p:nvPr/>
        </p:nvSpPr>
        <p:spPr>
          <a:xfrm>
            <a:off x="10392760" y="3109692"/>
            <a:ext cx="1578484" cy="564754"/>
          </a:xfrm>
          <a:prstGeom prst="roundRect">
            <a:avLst>
              <a:gd name="adj" fmla="val 24856"/>
            </a:avLst>
          </a:prstGeom>
          <a:solidFill>
            <a:srgbClr val="59099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algn="ctr"/>
            <a:r>
              <a:rPr lang="en-NZ" sz="900" b="1">
                <a:solidFill>
                  <a:schemeClr val="bg1"/>
                </a:solidFill>
              </a:rPr>
              <a:t>Click here </a:t>
            </a:r>
            <a:r>
              <a:rPr lang="en-NZ" sz="900">
                <a:solidFill>
                  <a:schemeClr val="bg1"/>
                </a:solidFill>
              </a:rPr>
              <a:t>to find </a:t>
            </a:r>
            <a:br>
              <a:rPr lang="en-NZ" sz="900">
                <a:solidFill>
                  <a:schemeClr val="bg1"/>
                </a:solidFill>
              </a:rPr>
            </a:br>
            <a:r>
              <a:rPr lang="en-NZ" sz="900">
                <a:solidFill>
                  <a:schemeClr val="bg1"/>
                </a:solidFill>
              </a:rPr>
              <a:t>out more about innate and adaptive immunity</a:t>
            </a:r>
            <a:endParaRPr lang="en-GB" sz="900"/>
          </a:p>
        </p:txBody>
      </p:sp>
      <p:pic>
        <p:nvPicPr>
          <p:cNvPr id="2503" name="Graphic 5">
            <a:hlinkClick r:id="" action="ppaction://noaction"/>
            <a:extLst>
              <a:ext uri="{FF2B5EF4-FFF2-40B4-BE49-F238E27FC236}">
                <a16:creationId xmlns:a16="http://schemas.microsoft.com/office/drawing/2014/main" id="{B1656712-04AB-C79F-EBFB-FF3715A719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467278" y="3261888"/>
            <a:ext cx="288000" cy="288000"/>
          </a:xfrm>
          <a:prstGeom prst="rect">
            <a:avLst/>
          </a:prstGeom>
        </p:spPr>
      </p:pic>
      <p:pic>
        <p:nvPicPr>
          <p:cNvPr id="2510" name="Graphic 5">
            <a:hlinkClick r:id="" action="ppaction://noaction"/>
            <a:extLst>
              <a:ext uri="{FF2B5EF4-FFF2-40B4-BE49-F238E27FC236}">
                <a16:creationId xmlns:a16="http://schemas.microsoft.com/office/drawing/2014/main" id="{484B0542-B795-712B-8413-967B88CC0D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579827" y="1377673"/>
            <a:ext cx="288000" cy="288000"/>
          </a:xfrm>
          <a:prstGeom prst="rect">
            <a:avLst/>
          </a:prstGeom>
        </p:spPr>
      </p:pic>
      <p:sp>
        <p:nvSpPr>
          <p:cNvPr id="2511" name="Rectangle 2510">
            <a:extLst>
              <a:ext uri="{FF2B5EF4-FFF2-40B4-BE49-F238E27FC236}">
                <a16:creationId xmlns:a16="http://schemas.microsoft.com/office/drawing/2014/main" id="{C30F6D5E-DEA3-075C-D654-468BC0BCA43D}"/>
              </a:ext>
            </a:extLst>
          </p:cNvPr>
          <p:cNvSpPr/>
          <p:nvPr/>
        </p:nvSpPr>
        <p:spPr>
          <a:xfrm>
            <a:off x="486231" y="3099599"/>
            <a:ext cx="800492" cy="27504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a:xfrm>
            <a:off x="548282" y="180000"/>
            <a:ext cx="8640000" cy="720000"/>
          </a:xfrm>
        </p:spPr>
        <p:txBody>
          <a:bodyPr/>
          <a:lstStyle/>
          <a:p>
            <a:r>
              <a:rPr lang="en-GB"/>
              <a:t>Various cells and inflammatory mediators are involved in asthma pathogenesis</a:t>
            </a:r>
            <a:r>
              <a:rPr lang="en-GB" baseline="30000"/>
              <a:t>1–18</a:t>
            </a:r>
            <a:endParaRPr lang="en-GB"/>
          </a:p>
        </p:txBody>
      </p:sp>
      <p:sp>
        <p:nvSpPr>
          <p:cNvPr id="26" name="Slide Number Placeholder 25">
            <a:extLst>
              <a:ext uri="{FF2B5EF4-FFF2-40B4-BE49-F238E27FC236}">
                <a16:creationId xmlns:a16="http://schemas.microsoft.com/office/drawing/2014/main" id="{11D1C138-D639-4113-BCDC-C19607E291D2}"/>
              </a:ext>
            </a:extLst>
          </p:cNvPr>
          <p:cNvSpPr>
            <a:spLocks noGrp="1"/>
          </p:cNvSpPr>
          <p:nvPr>
            <p:ph type="sldNum" sz="quarter" idx="4294967295"/>
          </p:nvPr>
        </p:nvSpPr>
        <p:spPr>
          <a:xfrm>
            <a:off x="11264400" y="6331998"/>
            <a:ext cx="432000" cy="22208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GB" sz="900" b="0" i="0" u="none" strike="noStrike" kern="120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11F9631B-3306-52DA-3FE8-40DB808D72EC}"/>
              </a:ext>
            </a:extLst>
          </p:cNvPr>
          <p:cNvSpPr/>
          <p:nvPr/>
        </p:nvSpPr>
        <p:spPr>
          <a:xfrm>
            <a:off x="548282" y="5197122"/>
            <a:ext cx="10716118" cy="227404"/>
          </a:xfrm>
          <a:prstGeom prst="rect">
            <a:avLst/>
          </a:prstGeom>
          <a:gradFill flip="none" rotWithShape="0">
            <a:gsLst>
              <a:gs pos="0">
                <a:schemeClr val="accent1">
                  <a:lumMod val="5000"/>
                  <a:lumOff val="95000"/>
                </a:schemeClr>
              </a:gs>
              <a:gs pos="0">
                <a:schemeClr val="tx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Airway remodelling describes structural changes related to basement membrane thickening, increased vascular density, airway smooth muscle thickening and subepithelial fibrosis</a:t>
            </a:r>
            <a:r>
              <a:rPr lang="en-US" sz="1050" baseline="30000"/>
              <a:t>1</a:t>
            </a:r>
            <a:endParaRPr lang="en-US" sz="700"/>
          </a:p>
        </p:txBody>
      </p:sp>
      <p:grpSp>
        <p:nvGrpSpPr>
          <p:cNvPr id="14" name="Group 13">
            <a:extLst>
              <a:ext uri="{FF2B5EF4-FFF2-40B4-BE49-F238E27FC236}">
                <a16:creationId xmlns:a16="http://schemas.microsoft.com/office/drawing/2014/main" id="{8622562F-3EAE-F1AA-86C8-8B9903EC0FE5}"/>
              </a:ext>
            </a:extLst>
          </p:cNvPr>
          <p:cNvGrpSpPr/>
          <p:nvPr/>
        </p:nvGrpSpPr>
        <p:grpSpPr>
          <a:xfrm>
            <a:off x="10894587" y="6381538"/>
            <a:ext cx="1099968" cy="287551"/>
            <a:chOff x="10894587" y="6381538"/>
            <a:chExt cx="1099968" cy="287551"/>
          </a:xfrm>
        </p:grpSpPr>
        <p:grpSp>
          <p:nvGrpSpPr>
            <p:cNvPr id="37" name="Group 36">
              <a:extLst>
                <a:ext uri="{FF2B5EF4-FFF2-40B4-BE49-F238E27FC236}">
                  <a16:creationId xmlns:a16="http://schemas.microsoft.com/office/drawing/2014/main" id="{8C2A2DBB-4F94-4187-EA57-077EAC0500A4}"/>
                </a:ext>
              </a:extLst>
            </p:cNvPr>
            <p:cNvGrpSpPr/>
            <p:nvPr/>
          </p:nvGrpSpPr>
          <p:grpSpPr>
            <a:xfrm>
              <a:off x="10894587" y="6381538"/>
              <a:ext cx="1099968" cy="287551"/>
              <a:chOff x="5334172" y="6525312"/>
              <a:chExt cx="1099968" cy="287551"/>
            </a:xfrm>
          </p:grpSpPr>
          <p:sp>
            <p:nvSpPr>
              <p:cNvPr id="50" name="Rectangle: Rounded Corners 49">
                <a:extLst>
                  <a:ext uri="{FF2B5EF4-FFF2-40B4-BE49-F238E27FC236}">
                    <a16:creationId xmlns:a16="http://schemas.microsoft.com/office/drawing/2014/main" id="{93FC431F-7E87-79EC-EC33-5AAC27FD9FA6}"/>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 name="Graphic 3">
                <a:hlinkClick r:id="" action="ppaction://hlinkshowjump?jump=previousslide"/>
                <a:extLst>
                  <a:ext uri="{FF2B5EF4-FFF2-40B4-BE49-F238E27FC236}">
                    <a16:creationId xmlns:a16="http://schemas.microsoft.com/office/drawing/2014/main" id="{299284B0-1202-DAFD-B83F-78FAB15F80F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a:off x="5657217" y="6560801"/>
                <a:ext cx="216000" cy="216000"/>
              </a:xfrm>
              <a:prstGeom prst="rect">
                <a:avLst/>
              </a:prstGeom>
            </p:spPr>
          </p:pic>
          <p:pic>
            <p:nvPicPr>
              <p:cNvPr id="52" name="Graphic 3">
                <a:hlinkClick r:id="" action="ppaction://hlinkshowjump?jump=nextslide"/>
                <a:extLst>
                  <a:ext uri="{FF2B5EF4-FFF2-40B4-BE49-F238E27FC236}">
                    <a16:creationId xmlns:a16="http://schemas.microsoft.com/office/drawing/2014/main" id="{F0A6FD0C-BF14-9FBE-19FB-452ECDFB3C7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flipH="1">
                <a:off x="5922567" y="6560801"/>
                <a:ext cx="216000" cy="216000"/>
              </a:xfrm>
              <a:prstGeom prst="rect">
                <a:avLst/>
              </a:prstGeom>
            </p:spPr>
          </p:pic>
        </p:grpSp>
        <p:pic>
          <p:nvPicPr>
            <p:cNvPr id="47" name="Graphic 14">
              <a:hlinkClick r:id="" action="ppaction://noaction"/>
              <a:extLst>
                <a:ext uri="{FF2B5EF4-FFF2-40B4-BE49-F238E27FC236}">
                  <a16:creationId xmlns:a16="http://schemas.microsoft.com/office/drawing/2014/main" id="{2F619601-CD10-C9C8-221D-DAB2A23BC1C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34234" y="6417528"/>
              <a:ext cx="216000" cy="216000"/>
            </a:xfrm>
            <a:prstGeom prst="rect">
              <a:avLst/>
            </a:prstGeom>
          </p:spPr>
        </p:pic>
        <p:pic>
          <p:nvPicPr>
            <p:cNvPr id="48" name="Graphic 2">
              <a:hlinkClick r:id="rId12" action="ppaction://hlinksldjump"/>
              <a:extLst>
                <a:ext uri="{FF2B5EF4-FFF2-40B4-BE49-F238E27FC236}">
                  <a16:creationId xmlns:a16="http://schemas.microsoft.com/office/drawing/2014/main" id="{A1A0A316-3CB4-E99D-4593-FACB298CB10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951903" y="6416625"/>
              <a:ext cx="216000" cy="216000"/>
            </a:xfrm>
            <a:prstGeom prst="rect">
              <a:avLst/>
            </a:prstGeom>
          </p:spPr>
        </p:pic>
      </p:grpSp>
      <p:pic>
        <p:nvPicPr>
          <p:cNvPr id="58" name="Graphic 5">
            <a:hlinkClick r:id="" action="ppaction://noaction"/>
            <a:extLst>
              <a:ext uri="{FF2B5EF4-FFF2-40B4-BE49-F238E27FC236}">
                <a16:creationId xmlns:a16="http://schemas.microsoft.com/office/drawing/2014/main" id="{717C3D63-A550-D877-88D8-93EB64A218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527425" y="4794089"/>
            <a:ext cx="288000" cy="288000"/>
          </a:xfrm>
          <a:prstGeom prst="rect">
            <a:avLst/>
          </a:prstGeom>
        </p:spPr>
      </p:pic>
      <p:pic>
        <p:nvPicPr>
          <p:cNvPr id="62" name="Graphic 5">
            <a:hlinkClick r:id="" action="ppaction://noaction"/>
            <a:extLst>
              <a:ext uri="{FF2B5EF4-FFF2-40B4-BE49-F238E27FC236}">
                <a16:creationId xmlns:a16="http://schemas.microsoft.com/office/drawing/2014/main" id="{1B70C6CA-F49A-BB2D-EF8A-B96A4B69F9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304808" y="4791780"/>
            <a:ext cx="288000" cy="288000"/>
          </a:xfrm>
          <a:prstGeom prst="rect">
            <a:avLst/>
          </a:prstGeom>
        </p:spPr>
      </p:pic>
      <p:pic>
        <p:nvPicPr>
          <p:cNvPr id="128" name="Graphic 5">
            <a:hlinkClick r:id="" action="ppaction://noaction"/>
            <a:extLst>
              <a:ext uri="{FF2B5EF4-FFF2-40B4-BE49-F238E27FC236}">
                <a16:creationId xmlns:a16="http://schemas.microsoft.com/office/drawing/2014/main" id="{4E21D2F2-06D1-B2CB-07C6-26D1DCB49A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893565" y="4791780"/>
            <a:ext cx="288000" cy="288000"/>
          </a:xfrm>
          <a:prstGeom prst="rect">
            <a:avLst/>
          </a:prstGeom>
        </p:spPr>
      </p:pic>
      <p:sp>
        <p:nvSpPr>
          <p:cNvPr id="2609" name="TextBox 2608">
            <a:extLst>
              <a:ext uri="{FF2B5EF4-FFF2-40B4-BE49-F238E27FC236}">
                <a16:creationId xmlns:a16="http://schemas.microsoft.com/office/drawing/2014/main" id="{CEBADBB4-9B3C-65C6-230F-C1C17D3A4246}"/>
              </a:ext>
            </a:extLst>
          </p:cNvPr>
          <p:cNvSpPr txBox="1"/>
          <p:nvPr/>
        </p:nvSpPr>
        <p:spPr>
          <a:xfrm>
            <a:off x="9713589" y="1442436"/>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2623" name="TextBox 2622">
            <a:extLst>
              <a:ext uri="{FF2B5EF4-FFF2-40B4-BE49-F238E27FC236}">
                <a16:creationId xmlns:a16="http://schemas.microsoft.com/office/drawing/2014/main" id="{9A8D8897-33C1-AAC6-372E-702C5AC8CFBD}"/>
              </a:ext>
            </a:extLst>
          </p:cNvPr>
          <p:cNvSpPr txBox="1"/>
          <p:nvPr/>
        </p:nvSpPr>
        <p:spPr>
          <a:xfrm>
            <a:off x="5354691" y="1474891"/>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3" name="Rectangle 2">
            <a:extLst>
              <a:ext uri="{FF2B5EF4-FFF2-40B4-BE49-F238E27FC236}">
                <a16:creationId xmlns:a16="http://schemas.microsoft.com/office/drawing/2014/main" id="{7F871B54-9605-DE27-6748-4769E6B9A336}"/>
              </a:ext>
            </a:extLst>
          </p:cNvPr>
          <p:cNvSpPr/>
          <p:nvPr/>
        </p:nvSpPr>
        <p:spPr>
          <a:xfrm>
            <a:off x="1658" y="1127961"/>
            <a:ext cx="12188683" cy="5718440"/>
          </a:xfrm>
          <a:prstGeom prst="rect">
            <a:avLst/>
          </a:prstGeom>
          <a:solidFill>
            <a:schemeClr val="bg1">
              <a:lumMod val="75000"/>
              <a:alpha val="81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10345F37-4033-DFCB-CDE2-50255470C541}"/>
              </a:ext>
            </a:extLst>
          </p:cNvPr>
          <p:cNvSpPr txBox="1"/>
          <p:nvPr/>
        </p:nvSpPr>
        <p:spPr>
          <a:xfrm>
            <a:off x="2802166" y="1773228"/>
            <a:ext cx="6591786" cy="3515439"/>
          </a:xfrm>
          <a:prstGeom prst="roundRect">
            <a:avLst>
              <a:gd name="adj" fmla="val 5742"/>
            </a:avLst>
          </a:prstGeom>
          <a:solidFill>
            <a:schemeClr val="bg1"/>
          </a:solidFill>
          <a:ln w="19050">
            <a:solidFill>
              <a:schemeClr val="tx1"/>
            </a:solidFill>
          </a:ln>
        </p:spPr>
        <p:txBody>
          <a:bodyPr wrap="square" lIns="91440" tIns="45720" rIns="91440" bIns="45720" anchor="t">
            <a:spAutoFit/>
          </a:bodyPr>
          <a:lstStyle/>
          <a:p>
            <a:r>
              <a:rPr lang="en-GB" sz="1600">
                <a:latin typeface="+mj-lt"/>
              </a:rPr>
              <a:t>Innate versus adaptive immune response:</a:t>
            </a:r>
          </a:p>
          <a:p>
            <a:endParaRPr lang="en-GB" sz="1200"/>
          </a:p>
          <a:p>
            <a:r>
              <a:rPr lang="en-GB" sz="1200" b="1"/>
              <a:t>Innate immune cells: </a:t>
            </a:r>
            <a:br>
              <a:rPr lang="en-GB" sz="1200" b="1"/>
            </a:br>
            <a:r>
              <a:rPr lang="en-GB" sz="1200"/>
              <a:t>A group of cells that represent the first line of defence against pathogens or threats and respond immediately when they encounter a threat</a:t>
            </a:r>
            <a:r>
              <a:rPr lang="en-GB" sz="1200" baseline="30000"/>
              <a:t>1</a:t>
            </a:r>
            <a:br>
              <a:rPr lang="en-GB" sz="1200" baseline="30000"/>
            </a:br>
            <a:endParaRPr lang="en-GB" sz="1200" baseline="30000"/>
          </a:p>
          <a:p>
            <a:r>
              <a:rPr lang="en-GB" sz="1200" b="1"/>
              <a:t>Adaptive immune cells: </a:t>
            </a:r>
            <a:br>
              <a:rPr lang="en-GB" sz="1200" b="1"/>
            </a:br>
            <a:r>
              <a:rPr lang="en-GB" sz="1200"/>
              <a:t>Recruited when the innate immune system is unable to manage a threat. Adaptive immune cells develop a carefully orchestrated, delayed response, which includes recognition of the specific pathogen or threat in the environment. This response can lead to the development of immunological memory, allowing for a specific, rapid response of adaptive immune cells (such as memory B cells)</a:t>
            </a:r>
            <a:br>
              <a:rPr lang="en-GB" sz="1200"/>
            </a:br>
            <a:r>
              <a:rPr lang="en-GB" sz="1200"/>
              <a:t>in the event that the same threat invades in the future</a:t>
            </a:r>
            <a:r>
              <a:rPr lang="en-GB" sz="1200" baseline="30000"/>
              <a:t>1</a:t>
            </a:r>
          </a:p>
          <a:p>
            <a:endParaRPr lang="en-GB" sz="1200"/>
          </a:p>
          <a:p>
            <a:r>
              <a:rPr lang="en-GB" sz="1200" b="1"/>
              <a:t>Allergic reaction:</a:t>
            </a:r>
          </a:p>
          <a:p>
            <a:r>
              <a:rPr lang="en-GB" sz="1200"/>
              <a:t>An allergic reaction occurs when the immune system overreacts to a harmless substance known as an allergen</a:t>
            </a:r>
            <a:r>
              <a:rPr lang="en-GB" sz="1200" baseline="30000"/>
              <a:t>2</a:t>
            </a:r>
          </a:p>
          <a:p>
            <a:endParaRPr lang="en-GB" sz="1200" baseline="30000"/>
          </a:p>
          <a:p>
            <a:r>
              <a:rPr lang="en-GB" sz="1200" b="1" baseline="30000"/>
              <a:t>References</a:t>
            </a:r>
            <a:r>
              <a:rPr lang="en-GB" sz="1200" baseline="30000"/>
              <a:t>: 1. Marshall et al. Allergy Asthma Clin Immunol. 2018;14(</a:t>
            </a:r>
            <a:r>
              <a:rPr lang="en-GB" sz="1200" baseline="30000" err="1"/>
              <a:t>Suppl</a:t>
            </a:r>
            <a:r>
              <a:rPr lang="en-GB" sz="1200" baseline="30000"/>
              <a:t> 2):49; 2. </a:t>
            </a:r>
            <a:r>
              <a:rPr lang="en-US" sz="1200" baseline="30000"/>
              <a:t>Dougherty JM, et al. Allergy. [Updated 2022 Aug 1]. In: </a:t>
            </a:r>
            <a:r>
              <a:rPr lang="en-US" sz="1200" baseline="30000" err="1"/>
              <a:t>StatPearls</a:t>
            </a:r>
            <a:r>
              <a:rPr lang="en-US" sz="1200" baseline="30000"/>
              <a:t> [Internet]. Treasure Island (FL): </a:t>
            </a:r>
            <a:r>
              <a:rPr lang="en-US" sz="1200" baseline="30000" err="1"/>
              <a:t>StatPearls</a:t>
            </a:r>
            <a:r>
              <a:rPr lang="en-US" sz="1200" baseline="30000"/>
              <a:t> Publishing; 2022. Available from: https://www.ncbi.nlm.nih.gov/books/NBK545237/.</a:t>
            </a:r>
            <a:endParaRPr lang="en-GB" sz="1200" baseline="30000"/>
          </a:p>
        </p:txBody>
      </p:sp>
      <p:grpSp>
        <p:nvGrpSpPr>
          <p:cNvPr id="6" name="Group 5">
            <a:extLst>
              <a:ext uri="{FF2B5EF4-FFF2-40B4-BE49-F238E27FC236}">
                <a16:creationId xmlns:a16="http://schemas.microsoft.com/office/drawing/2014/main" id="{B6C93911-AB46-41B4-58C9-9289E434DEF6}"/>
              </a:ext>
            </a:extLst>
          </p:cNvPr>
          <p:cNvGrpSpPr/>
          <p:nvPr/>
        </p:nvGrpSpPr>
        <p:grpSpPr>
          <a:xfrm>
            <a:off x="8952734" y="1577077"/>
            <a:ext cx="621053" cy="621053"/>
            <a:chOff x="8845740" y="1471144"/>
            <a:chExt cx="621053" cy="621053"/>
          </a:xfrm>
        </p:grpSpPr>
        <p:sp>
          <p:nvSpPr>
            <p:cNvPr id="8" name="Oval 7">
              <a:extLst>
                <a:ext uri="{FF2B5EF4-FFF2-40B4-BE49-F238E27FC236}">
                  <a16:creationId xmlns:a16="http://schemas.microsoft.com/office/drawing/2014/main" id="{22FAE423-29D6-45C5-1BFB-D1234F0421E1}"/>
                </a:ext>
              </a:extLst>
            </p:cNvPr>
            <p:cNvSpPr>
              <a:spLocks noChangeAspect="1"/>
            </p:cNvSpPr>
            <p:nvPr/>
          </p:nvSpPr>
          <p:spPr>
            <a:xfrm>
              <a:off x="8904267" y="1527003"/>
              <a:ext cx="504000" cy="504000"/>
            </a:xfrm>
            <a:prstGeom prst="ellipse">
              <a:avLst/>
            </a:prstGeom>
            <a:solidFill>
              <a:srgbClr val="59099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13">
              <a:hlinkClick r:id="rId12" action="ppaction://hlinksldjump"/>
              <a:extLst>
                <a:ext uri="{FF2B5EF4-FFF2-40B4-BE49-F238E27FC236}">
                  <a16:creationId xmlns:a16="http://schemas.microsoft.com/office/drawing/2014/main" id="{13E45E8C-05A7-6A6B-2D94-C652D654F3E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8845740" y="1471144"/>
              <a:ext cx="621053" cy="621053"/>
            </a:xfrm>
            <a:prstGeom prst="rect">
              <a:avLst/>
            </a:prstGeom>
          </p:spPr>
        </p:pic>
      </p:grpSp>
    </p:spTree>
    <p:extLst>
      <p:ext uri="{BB962C8B-B14F-4D97-AF65-F5344CB8AC3E}">
        <p14:creationId xmlns:p14="http://schemas.microsoft.com/office/powerpoint/2010/main" val="222813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a:xfrm>
            <a:off x="548282" y="180000"/>
            <a:ext cx="10366634" cy="720000"/>
          </a:xfrm>
        </p:spPr>
        <p:txBody>
          <a:bodyPr/>
          <a:lstStyle/>
          <a:p>
            <a:r>
              <a:rPr lang="en-GB"/>
              <a:t>Epithelial cells play a pivotal role in the pathophysiology </a:t>
            </a:r>
            <a:br>
              <a:rPr lang="en-GB"/>
            </a:br>
            <a:r>
              <a:rPr lang="en-GB"/>
              <a:t>of asthma</a:t>
            </a:r>
            <a:endParaRPr lang="en-GB" baseline="30000"/>
          </a:p>
        </p:txBody>
      </p:sp>
      <p:sp>
        <p:nvSpPr>
          <p:cNvPr id="8" name="Content Placeholder 7">
            <a:extLst>
              <a:ext uri="{FF2B5EF4-FFF2-40B4-BE49-F238E27FC236}">
                <a16:creationId xmlns:a16="http://schemas.microsoft.com/office/drawing/2014/main" id="{1B2FE917-19FF-8145-BEB4-BC455A9E8D58}"/>
              </a:ext>
            </a:extLst>
          </p:cNvPr>
          <p:cNvSpPr>
            <a:spLocks noGrp="1"/>
          </p:cNvSpPr>
          <p:nvPr>
            <p:ph idx="1"/>
          </p:nvPr>
        </p:nvSpPr>
        <p:spPr/>
        <p:txBody>
          <a:bodyPr/>
          <a:lstStyle/>
          <a:p>
            <a:pPr marL="0" indent="0">
              <a:buNone/>
            </a:pPr>
            <a:r>
              <a:rPr lang="en-GB" sz="1800" b="1">
                <a:solidFill>
                  <a:schemeClr val="tx2"/>
                </a:solidFill>
                <a:latin typeface="+mn-lt"/>
              </a:rPr>
              <a:t>A healthy epithelium is a highly regulated, ciliated structure consisting of closely bound cells and provides a physical barrier to environmental exposures from the outside world</a:t>
            </a:r>
            <a:r>
              <a:rPr lang="en-GB" sz="1800" b="1" baseline="30000">
                <a:solidFill>
                  <a:schemeClr val="tx2"/>
                </a:solidFill>
                <a:latin typeface="+mn-lt"/>
              </a:rPr>
              <a:t>1</a:t>
            </a:r>
          </a:p>
          <a:p>
            <a:r>
              <a:rPr lang="en-GB" sz="1800">
                <a:latin typeface="+mn-lt"/>
              </a:rPr>
              <a:t>The epithelium acts as an </a:t>
            </a:r>
            <a:r>
              <a:rPr lang="en-GB" sz="1800" b="1">
                <a:solidFill>
                  <a:schemeClr val="bg2"/>
                </a:solidFill>
                <a:latin typeface="+mn-lt"/>
              </a:rPr>
              <a:t>immune sensor </a:t>
            </a:r>
            <a:r>
              <a:rPr lang="en-GB" sz="1800">
                <a:latin typeface="+mn-lt"/>
              </a:rPr>
              <a:t>to the external environment through the controlled recruitment and activation of immune cells,</a:t>
            </a:r>
            <a:r>
              <a:rPr lang="en-GB" sz="1800" baseline="30000">
                <a:latin typeface="+mn-lt"/>
              </a:rPr>
              <a:t>2,3 </a:t>
            </a:r>
            <a:r>
              <a:rPr kumimoji="0" lang="en-GB" sz="1800" b="0" i="0" u="none" strike="noStrike" kern="1200" cap="none" spc="0" normalizeH="0" baseline="0" noProof="0">
                <a:ln>
                  <a:noFill/>
                </a:ln>
                <a:solidFill>
                  <a:srgbClr val="656665"/>
                </a:solidFill>
                <a:effectLst/>
                <a:uLnTx/>
                <a:uFillTx/>
                <a:ea typeface="+mn-ea"/>
                <a:cs typeface="+mn-cs"/>
              </a:rPr>
              <a:t>including </a:t>
            </a:r>
            <a:r>
              <a:rPr kumimoji="0" lang="en-GB" sz="1800" b="1" i="0" u="none" strike="noStrike" kern="1200" cap="none" spc="0" normalizeH="0" baseline="0" noProof="0">
                <a:ln>
                  <a:noFill/>
                </a:ln>
                <a:solidFill>
                  <a:schemeClr val="bg2"/>
                </a:solidFill>
                <a:effectLst/>
                <a:uLnTx/>
                <a:uFillTx/>
                <a:ea typeface="+mn-ea"/>
                <a:cs typeface="+mn-cs"/>
              </a:rPr>
              <a:t>goblet cells</a:t>
            </a:r>
            <a:r>
              <a:rPr kumimoji="0" lang="en-GB" sz="1800" b="0" i="0" u="none" strike="noStrike" kern="1200" cap="none" spc="0" normalizeH="0" baseline="0" noProof="0">
                <a:ln>
                  <a:noFill/>
                </a:ln>
                <a:solidFill>
                  <a:srgbClr val="656665"/>
                </a:solidFill>
                <a:effectLst/>
                <a:uLnTx/>
                <a:uFillTx/>
                <a:ea typeface="+mn-ea"/>
                <a:cs typeface="+mn-cs"/>
              </a:rPr>
              <a:t> (produce/secrete mucus into the lumen</a:t>
            </a:r>
            <a:r>
              <a:rPr lang="en-GB" sz="1800">
                <a:solidFill>
                  <a:srgbClr val="656665"/>
                </a:solidFill>
                <a:ea typeface="+mn-ea"/>
                <a:cs typeface="+mn-cs"/>
              </a:rPr>
              <a:t>) </a:t>
            </a:r>
            <a:r>
              <a:rPr kumimoji="0" lang="en-GB" sz="1800" b="0" i="0" u="none" strike="noStrike" kern="1200" cap="none" spc="0" normalizeH="0" baseline="0" noProof="0">
                <a:ln>
                  <a:noFill/>
                </a:ln>
                <a:solidFill>
                  <a:srgbClr val="656665"/>
                </a:solidFill>
                <a:effectLst/>
                <a:uLnTx/>
                <a:uFillTx/>
                <a:ea typeface="+mn-ea"/>
                <a:cs typeface="+mn-cs"/>
              </a:rPr>
              <a:t>and </a:t>
            </a:r>
            <a:r>
              <a:rPr kumimoji="0" lang="en-GB" sz="1800" b="1" i="0" u="none" strike="noStrike" kern="1200" cap="none" spc="0" normalizeH="0" baseline="0" noProof="0">
                <a:ln>
                  <a:noFill/>
                </a:ln>
                <a:solidFill>
                  <a:schemeClr val="bg2"/>
                </a:solidFill>
                <a:effectLst/>
                <a:uLnTx/>
                <a:uFillTx/>
                <a:ea typeface="+mn-ea"/>
                <a:cs typeface="+mn-cs"/>
              </a:rPr>
              <a:t>ciliated cells</a:t>
            </a:r>
            <a:r>
              <a:rPr lang="en-GB" sz="1800">
                <a:solidFill>
                  <a:srgbClr val="656665"/>
                </a:solidFill>
                <a:ea typeface="+mn-ea"/>
                <a:cs typeface="+mn-cs"/>
              </a:rPr>
              <a:t> </a:t>
            </a:r>
            <a:r>
              <a:rPr kumimoji="0" lang="en-GB" sz="1800" b="0" i="0" u="none" strike="noStrike" kern="1200" cap="none" spc="0" normalizeH="0" baseline="0" noProof="0">
                <a:ln>
                  <a:noFill/>
                </a:ln>
                <a:solidFill>
                  <a:srgbClr val="656665"/>
                </a:solidFill>
                <a:effectLst/>
                <a:uLnTx/>
                <a:uFillTx/>
                <a:ea typeface="+mn-ea"/>
                <a:cs typeface="+mn-cs"/>
              </a:rPr>
              <a:t>(propel mucus up the airway)</a:t>
            </a:r>
            <a:r>
              <a:rPr lang="en-GB" sz="1800" baseline="30000">
                <a:solidFill>
                  <a:srgbClr val="656665"/>
                </a:solidFill>
              </a:rPr>
              <a:t>4</a:t>
            </a:r>
          </a:p>
          <a:p>
            <a:r>
              <a:rPr lang="en-GB" sz="1800"/>
              <a:t>The airway epithelium may encounter several </a:t>
            </a:r>
            <a:r>
              <a:rPr lang="en-GB" sz="1800" b="1">
                <a:solidFill>
                  <a:schemeClr val="bg2"/>
                </a:solidFill>
              </a:rPr>
              <a:t>inhaled triggers</a:t>
            </a:r>
            <a:r>
              <a:rPr lang="en-GB" sz="1800"/>
              <a:t>, including pathogens (e.g., respiratory viruses or bacteria),</a:t>
            </a:r>
            <a:r>
              <a:rPr lang="en-GB" sz="1800" baseline="30000"/>
              <a:t>5,6</a:t>
            </a:r>
            <a:r>
              <a:rPr lang="en-GB" sz="1800"/>
              <a:t> aeroallergens (e.g., pollen, house dust mites, animal dander or mould)</a:t>
            </a:r>
            <a:r>
              <a:rPr lang="en-GB" sz="1800" baseline="30000"/>
              <a:t>7</a:t>
            </a:r>
            <a:r>
              <a:rPr lang="en-GB" sz="1800"/>
              <a:t> and irritants (e.g., cigarette smoke or air pollution, such as diesel particles)</a:t>
            </a:r>
            <a:r>
              <a:rPr lang="en-GB" sz="1800" baseline="30000"/>
              <a:t>8</a:t>
            </a:r>
            <a:r>
              <a:rPr lang="en-GB" sz="1800"/>
              <a:t> </a:t>
            </a:r>
          </a:p>
          <a:p>
            <a:r>
              <a:rPr lang="en-GB" sz="1800">
                <a:latin typeface="+mn-lt"/>
              </a:rPr>
              <a:t>In response to these triggers, </a:t>
            </a:r>
            <a:r>
              <a:rPr lang="en-GB" sz="1800" b="1">
                <a:solidFill>
                  <a:schemeClr val="bg2"/>
                </a:solidFill>
                <a:latin typeface="+mn-lt"/>
              </a:rPr>
              <a:t>the altered epithelium in severe asthma </a:t>
            </a:r>
            <a:r>
              <a:rPr lang="en-GB" sz="1800">
                <a:latin typeface="+mn-lt"/>
              </a:rPr>
              <a:t>induces a dysregulated response and release of epithelial-derived cytokines (</a:t>
            </a:r>
            <a:r>
              <a:rPr lang="en-GB" sz="1800" b="1">
                <a:solidFill>
                  <a:schemeClr val="bg2"/>
                </a:solidFill>
                <a:latin typeface="+mn-lt"/>
              </a:rPr>
              <a:t>IL-33</a:t>
            </a:r>
            <a:r>
              <a:rPr lang="en-GB" sz="1800">
                <a:latin typeface="+mn-lt"/>
              </a:rPr>
              <a:t>, </a:t>
            </a:r>
            <a:r>
              <a:rPr lang="en-GB" sz="1800" b="1">
                <a:solidFill>
                  <a:schemeClr val="bg2"/>
                </a:solidFill>
                <a:latin typeface="+mn-lt"/>
              </a:rPr>
              <a:t>IL-25</a:t>
            </a:r>
            <a:r>
              <a:rPr lang="en-GB" sz="1800">
                <a:latin typeface="+mn-lt"/>
              </a:rPr>
              <a:t> and </a:t>
            </a:r>
            <a:r>
              <a:rPr lang="en-GB" sz="1800" b="1">
                <a:solidFill>
                  <a:schemeClr val="bg2"/>
                </a:solidFill>
                <a:latin typeface="+mn-lt"/>
              </a:rPr>
              <a:t>TSLP</a:t>
            </a:r>
            <a:r>
              <a:rPr lang="en-GB" sz="1800">
                <a:latin typeface="+mn-lt"/>
              </a:rPr>
              <a:t>) that instigate a range of downstream inflammatory processes</a:t>
            </a:r>
            <a:r>
              <a:rPr lang="en-GB" sz="1800" baseline="30000">
                <a:latin typeface="+mn-lt"/>
              </a:rPr>
              <a:t>2</a:t>
            </a:r>
            <a:r>
              <a:rPr lang="en-GB" sz="1800">
                <a:latin typeface="+mn-lt"/>
              </a:rPr>
              <a:t> </a:t>
            </a:r>
          </a:p>
        </p:txBody>
      </p:sp>
      <p:sp>
        <p:nvSpPr>
          <p:cNvPr id="2" name="Footer Placeholder 1">
            <a:extLst>
              <a:ext uri="{FF2B5EF4-FFF2-40B4-BE49-F238E27FC236}">
                <a16:creationId xmlns:a16="http://schemas.microsoft.com/office/drawing/2014/main" id="{7722FB56-1FB2-0C49-884F-1FF3D5872D06}"/>
              </a:ext>
            </a:extLst>
          </p:cNvPr>
          <p:cNvSpPr>
            <a:spLocks noGrp="1"/>
          </p:cNvSpPr>
          <p:nvPr>
            <p:ph type="ftr" sz="quarter" idx="11"/>
          </p:nvPr>
        </p:nvSpPr>
        <p:spPr>
          <a:xfrm>
            <a:off x="548282" y="5849510"/>
            <a:ext cx="10512000" cy="742090"/>
          </a:xfrm>
        </p:spPr>
        <p:txBody>
          <a:bodyPr/>
          <a:lstStyle/>
          <a:p>
            <a:r>
              <a:rPr lang="en-GB" sz="800" dirty="0"/>
              <a:t>Figure adapted from </a:t>
            </a:r>
            <a:r>
              <a:rPr lang="en-GB" sz="800" dirty="0" err="1"/>
              <a:t>Porsbjerg</a:t>
            </a:r>
            <a:r>
              <a:rPr lang="en-GB" sz="800" dirty="0"/>
              <a:t> CM, et al. </a:t>
            </a:r>
            <a:r>
              <a:rPr lang="en-GB" sz="800" dirty="0" err="1"/>
              <a:t>Eur</a:t>
            </a:r>
            <a:r>
              <a:rPr lang="en-GB" sz="800" dirty="0"/>
              <a:t> Respir J. 2020;56:2000260 and Gauvreau GM, et al. Expert </a:t>
            </a:r>
            <a:r>
              <a:rPr lang="en-GB" sz="800" dirty="0" err="1"/>
              <a:t>Opin</a:t>
            </a:r>
            <a:r>
              <a:rPr lang="en-GB" sz="800" dirty="0"/>
              <a:t> </a:t>
            </a:r>
            <a:r>
              <a:rPr lang="en-GB" sz="800" dirty="0" err="1"/>
              <a:t>Ther</a:t>
            </a:r>
            <a:r>
              <a:rPr lang="en-GB" sz="800" dirty="0"/>
              <a:t> Targets. 2020;24:777–92, which was based on </a:t>
            </a:r>
            <a:r>
              <a:rPr lang="en-GB" sz="800" dirty="0" err="1"/>
              <a:t>Brusselle</a:t>
            </a:r>
            <a:r>
              <a:rPr lang="en-GB" sz="800" dirty="0"/>
              <a:t> G and </a:t>
            </a:r>
            <a:r>
              <a:rPr lang="en-GB" sz="800" dirty="0" err="1"/>
              <a:t>Bracke</a:t>
            </a:r>
            <a:r>
              <a:rPr lang="en-GB" sz="800" dirty="0"/>
              <a:t> K. Ann Am </a:t>
            </a:r>
            <a:r>
              <a:rPr lang="en-GB" sz="800" dirty="0" err="1"/>
              <a:t>Thorac</a:t>
            </a:r>
            <a:r>
              <a:rPr lang="en-GB" sz="800" dirty="0"/>
              <a:t> Soc. 2014;11:S322–S328; </a:t>
            </a:r>
            <a:r>
              <a:rPr lang="en-GB" sz="800" dirty="0" err="1"/>
              <a:t>Brusselle</a:t>
            </a:r>
            <a:r>
              <a:rPr lang="en-GB" sz="800" dirty="0"/>
              <a:t> G, et al. Nat Med. 2013;19:977–979 and Lambrecht BN and Hammad H. Nat Immunol. 2015;16:45–56. </a:t>
            </a:r>
          </a:p>
          <a:p>
            <a:r>
              <a:rPr lang="en-GB" sz="800" b="1" dirty="0"/>
              <a:t>Abbreviation</a:t>
            </a:r>
            <a:r>
              <a:rPr lang="en-GB" sz="800" dirty="0"/>
              <a:t>: IL, interleukin; TSLP, thymic stromal lymphopoietin. </a:t>
            </a:r>
            <a:br>
              <a:rPr lang="en-GB" sz="800" dirty="0"/>
            </a:br>
            <a:r>
              <a:rPr lang="en-GB" sz="800" b="1" dirty="0"/>
              <a:t>References</a:t>
            </a:r>
            <a:r>
              <a:rPr lang="en-GB" sz="800" dirty="0"/>
              <a:t>: 1. Holgate ST. Immunol Rev. 2011;242:205–219; 2. </a:t>
            </a:r>
            <a:r>
              <a:rPr lang="en-GB" sz="800" dirty="0" err="1"/>
              <a:t>Bartemes</a:t>
            </a:r>
            <a:r>
              <a:rPr lang="en-GB" sz="800" dirty="0"/>
              <a:t> BA, et al. Clin Immunol 2012;143(3):222–235; 3. Roan F, et al. J Clin Invest. 2019;129:1441–1451; 4. Erle DJ, et al. J. Cell Biol. 2014;205(5):621–631; 5. Wark PA and Gibson PG. Thorax. 2006;61:909–915; 6. </a:t>
            </a:r>
            <a:r>
              <a:rPr lang="en-GB" sz="800" dirty="0" err="1"/>
              <a:t>Iikura</a:t>
            </a:r>
            <a:r>
              <a:rPr lang="en-GB" sz="800" dirty="0"/>
              <a:t> M, et al. </a:t>
            </a:r>
            <a:r>
              <a:rPr lang="en-GB" sz="800" dirty="0" err="1"/>
              <a:t>PLoS</a:t>
            </a:r>
            <a:r>
              <a:rPr lang="en-GB" sz="800" dirty="0"/>
              <a:t> One. 2015;10:e0123584; 7. </a:t>
            </a:r>
            <a:r>
              <a:rPr lang="en-GB" sz="800" dirty="0" err="1"/>
              <a:t>Baxi</a:t>
            </a:r>
            <a:r>
              <a:rPr lang="en-GB" sz="800" dirty="0"/>
              <a:t> SN, </a:t>
            </a:r>
            <a:r>
              <a:rPr lang="en-GB" sz="800" dirty="0" err="1"/>
              <a:t>Phipatanakul</a:t>
            </a:r>
            <a:r>
              <a:rPr lang="en-GB" sz="800" dirty="0"/>
              <a:t> W. </a:t>
            </a:r>
            <a:r>
              <a:rPr lang="en-GB" sz="800" dirty="0" err="1"/>
              <a:t>Adolesc</a:t>
            </a:r>
            <a:r>
              <a:rPr lang="en-GB" sz="800" dirty="0"/>
              <a:t> Med State Art Rev. 2010;21:57–71; 8. Lambrecht BN, Hammad H. Nat Immunol. 2015;16:45–56. </a:t>
            </a:r>
            <a:br>
              <a:rPr lang="en-GB" sz="800" dirty="0"/>
            </a:br>
            <a:endParaRPr lang="en-GB" sz="800" dirty="0"/>
          </a:p>
          <a:p>
            <a:r>
              <a:rPr lang="en-GB" altLang="zh-CN" sz="800" dirty="0"/>
              <a:t>CN-</a:t>
            </a:r>
            <a:r>
              <a:rPr lang="en-US" altLang="zh-CN" sz="800" dirty="0"/>
              <a:t>142657</a:t>
            </a:r>
            <a:r>
              <a:rPr lang="en-GB" altLang="zh-CN" sz="800" dirty="0"/>
              <a:t> | </a:t>
            </a:r>
            <a:r>
              <a:rPr lang="en-US" altLang="zh-CN" sz="800" dirty="0"/>
              <a:t>DECEMBER</a:t>
            </a:r>
            <a:r>
              <a:rPr lang="en-GB" altLang="zh-CN" sz="800" dirty="0"/>
              <a:t> 2024</a:t>
            </a:r>
          </a:p>
        </p:txBody>
      </p:sp>
      <p:grpSp>
        <p:nvGrpSpPr>
          <p:cNvPr id="11" name="Group 10">
            <a:extLst>
              <a:ext uri="{FF2B5EF4-FFF2-40B4-BE49-F238E27FC236}">
                <a16:creationId xmlns:a16="http://schemas.microsoft.com/office/drawing/2014/main" id="{7FFDBA34-211C-9F9C-CBEC-C6063EC0B5B7}"/>
              </a:ext>
            </a:extLst>
          </p:cNvPr>
          <p:cNvGrpSpPr/>
          <p:nvPr/>
        </p:nvGrpSpPr>
        <p:grpSpPr>
          <a:xfrm>
            <a:off x="10894587" y="6381538"/>
            <a:ext cx="1099968" cy="287551"/>
            <a:chOff x="10894587" y="6381538"/>
            <a:chExt cx="1099968" cy="287551"/>
          </a:xfrm>
        </p:grpSpPr>
        <p:grpSp>
          <p:nvGrpSpPr>
            <p:cNvPr id="12" name="Group 11">
              <a:extLst>
                <a:ext uri="{FF2B5EF4-FFF2-40B4-BE49-F238E27FC236}">
                  <a16:creationId xmlns:a16="http://schemas.microsoft.com/office/drawing/2014/main" id="{50F6B5A3-9643-C068-2763-C064BCD662B8}"/>
                </a:ext>
              </a:extLst>
            </p:cNvPr>
            <p:cNvGrpSpPr/>
            <p:nvPr/>
          </p:nvGrpSpPr>
          <p:grpSpPr>
            <a:xfrm>
              <a:off x="10894587" y="6381538"/>
              <a:ext cx="1099968" cy="287551"/>
              <a:chOff x="5334172" y="6525312"/>
              <a:chExt cx="1099968" cy="287551"/>
            </a:xfrm>
          </p:grpSpPr>
          <p:sp>
            <p:nvSpPr>
              <p:cNvPr id="15" name="Rectangle: Rounded Corners 14">
                <a:extLst>
                  <a:ext uri="{FF2B5EF4-FFF2-40B4-BE49-F238E27FC236}">
                    <a16:creationId xmlns:a16="http://schemas.microsoft.com/office/drawing/2014/main" id="{62C19FC7-9E48-48DA-1889-373F1DAC31A3}"/>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Graphic 3">
                <a:hlinkClick r:id="" action="ppaction://hlinkshowjump?jump=previousslide"/>
                <a:extLst>
                  <a:ext uri="{FF2B5EF4-FFF2-40B4-BE49-F238E27FC236}">
                    <a16:creationId xmlns:a16="http://schemas.microsoft.com/office/drawing/2014/main" id="{73B719CF-0AE2-28F1-FF4E-79166E9A13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5657217" y="6560801"/>
                <a:ext cx="216000" cy="216000"/>
              </a:xfrm>
              <a:prstGeom prst="rect">
                <a:avLst/>
              </a:prstGeom>
            </p:spPr>
          </p:pic>
          <p:pic>
            <p:nvPicPr>
              <p:cNvPr id="17" name="Graphic 3">
                <a:hlinkClick r:id="" action="ppaction://hlinkshowjump?jump=nextslide"/>
                <a:extLst>
                  <a:ext uri="{FF2B5EF4-FFF2-40B4-BE49-F238E27FC236}">
                    <a16:creationId xmlns:a16="http://schemas.microsoft.com/office/drawing/2014/main" id="{25096F0D-F70C-AA5D-1E53-F4504B4C52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flipH="1">
                <a:off x="5922567" y="6560801"/>
                <a:ext cx="216000" cy="216000"/>
              </a:xfrm>
              <a:prstGeom prst="rect">
                <a:avLst/>
              </a:prstGeom>
            </p:spPr>
          </p:pic>
        </p:grpSp>
        <p:pic>
          <p:nvPicPr>
            <p:cNvPr id="13" name="Graphic 14">
              <a:hlinkClick r:id="rId4" action="ppaction://hlinksldjump"/>
              <a:extLst>
                <a:ext uri="{FF2B5EF4-FFF2-40B4-BE49-F238E27FC236}">
                  <a16:creationId xmlns:a16="http://schemas.microsoft.com/office/drawing/2014/main" id="{E2114839-059B-3B95-2E27-D45533A9EA2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1734234" y="6417528"/>
              <a:ext cx="216000" cy="216000"/>
            </a:xfrm>
            <a:prstGeom prst="rect">
              <a:avLst/>
            </a:prstGeom>
          </p:spPr>
        </p:pic>
        <p:pic>
          <p:nvPicPr>
            <p:cNvPr id="14" name="Graphic 2">
              <a:hlinkClick r:id="rId7" action="ppaction://hlinksldjump"/>
              <a:extLst>
                <a:ext uri="{FF2B5EF4-FFF2-40B4-BE49-F238E27FC236}">
                  <a16:creationId xmlns:a16="http://schemas.microsoft.com/office/drawing/2014/main" id="{54A2F926-EC99-2491-F5C7-B22AFB1BFE1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951903" y="6416625"/>
              <a:ext cx="216000" cy="216000"/>
            </a:xfrm>
            <a:prstGeom prst="rect">
              <a:avLst/>
            </a:prstGeom>
          </p:spPr>
        </p:pic>
      </p:grpSp>
      <p:pic>
        <p:nvPicPr>
          <p:cNvPr id="4" name="Picture 3">
            <a:extLst>
              <a:ext uri="{FF2B5EF4-FFF2-40B4-BE49-F238E27FC236}">
                <a16:creationId xmlns:a16="http://schemas.microsoft.com/office/drawing/2014/main" id="{3CA80B9D-D601-B716-9159-6DA35C7ADE59}"/>
              </a:ext>
            </a:extLst>
          </p:cNvPr>
          <p:cNvPicPr>
            <a:picLocks noChangeAspect="1"/>
          </p:cNvPicPr>
          <p:nvPr/>
        </p:nvPicPr>
        <p:blipFill>
          <a:blip r:embed="rId10"/>
          <a:stretch>
            <a:fillRect/>
          </a:stretch>
        </p:blipFill>
        <p:spPr>
          <a:xfrm>
            <a:off x="548283" y="4774993"/>
            <a:ext cx="11095200" cy="788597"/>
          </a:xfrm>
          <a:prstGeom prst="rect">
            <a:avLst/>
          </a:prstGeom>
        </p:spPr>
      </p:pic>
    </p:spTree>
    <p:extLst>
      <p:ext uri="{BB962C8B-B14F-4D97-AF65-F5344CB8AC3E}">
        <p14:creationId xmlns:p14="http://schemas.microsoft.com/office/powerpoint/2010/main" val="36702279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010383F-88CD-F2D0-F8BD-E1D7C6DC0D1E}"/>
              </a:ext>
            </a:extLst>
          </p:cNvPr>
          <p:cNvPicPr>
            <a:picLocks noChangeAspect="1"/>
          </p:cNvPicPr>
          <p:nvPr/>
        </p:nvPicPr>
        <p:blipFill>
          <a:blip r:embed="rId3"/>
          <a:stretch>
            <a:fillRect/>
          </a:stretch>
        </p:blipFill>
        <p:spPr>
          <a:xfrm>
            <a:off x="621900" y="2041337"/>
            <a:ext cx="3944454" cy="3188484"/>
          </a:xfrm>
          <a:prstGeom prst="rect">
            <a:avLst/>
          </a:prstGeom>
        </p:spPr>
      </p:pic>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p:txBody>
          <a:bodyPr/>
          <a:lstStyle/>
          <a:p>
            <a:r>
              <a:rPr lang="en-GB"/>
              <a:t>Allergic eosinophilic asthma phenotype</a:t>
            </a:r>
            <a:endParaRPr lang="en-GB" baseline="30000"/>
          </a:p>
        </p:txBody>
      </p:sp>
      <p:sp>
        <p:nvSpPr>
          <p:cNvPr id="8" name="Content Placeholder 7">
            <a:extLst>
              <a:ext uri="{FF2B5EF4-FFF2-40B4-BE49-F238E27FC236}">
                <a16:creationId xmlns:a16="http://schemas.microsoft.com/office/drawing/2014/main" id="{1B2FE917-19FF-8145-BEB4-BC455A9E8D58}"/>
              </a:ext>
            </a:extLst>
          </p:cNvPr>
          <p:cNvSpPr>
            <a:spLocks noGrp="1"/>
          </p:cNvSpPr>
          <p:nvPr>
            <p:ph idx="1"/>
          </p:nvPr>
        </p:nvSpPr>
        <p:spPr>
          <a:xfrm>
            <a:off x="563968" y="1404000"/>
            <a:ext cx="11095200" cy="4608000"/>
          </a:xfrm>
        </p:spPr>
        <p:txBody>
          <a:bodyPr/>
          <a:lstStyle/>
          <a:p>
            <a:r>
              <a:rPr lang="en-GB" sz="1400"/>
              <a:t>A key pathogenic mechanism of allergic eosinophilic asthma is the </a:t>
            </a:r>
            <a:r>
              <a:rPr lang="en-GB" sz="1400" b="1"/>
              <a:t>Th2-driven inflammation </a:t>
            </a:r>
            <a:r>
              <a:rPr lang="en-GB" sz="1400"/>
              <a:t>that results from exposure to allergic triggers</a:t>
            </a:r>
            <a:r>
              <a:rPr lang="en-GB" sz="1400" baseline="30000"/>
              <a:t>1,2</a:t>
            </a:r>
          </a:p>
        </p:txBody>
      </p:sp>
      <p:pic>
        <p:nvPicPr>
          <p:cNvPr id="999" name="Graphic 998" descr="Badge Cross with solid fill">
            <a:extLst>
              <a:ext uri="{FF2B5EF4-FFF2-40B4-BE49-F238E27FC236}">
                <a16:creationId xmlns:a16="http://schemas.microsoft.com/office/drawing/2014/main" id="{37132976-014A-C08D-6CF4-EF3A255767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01968" y="2998673"/>
            <a:ext cx="457200" cy="457200"/>
          </a:xfrm>
          <a:prstGeom prst="rect">
            <a:avLst/>
          </a:prstGeom>
        </p:spPr>
      </p:pic>
      <p:graphicFrame>
        <p:nvGraphicFramePr>
          <p:cNvPr id="5" name="Table 16">
            <a:extLst>
              <a:ext uri="{FF2B5EF4-FFF2-40B4-BE49-F238E27FC236}">
                <a16:creationId xmlns:a16="http://schemas.microsoft.com/office/drawing/2014/main" id="{859B3472-8C09-6643-30CC-C6B921D8EE95}"/>
              </a:ext>
            </a:extLst>
          </p:cNvPr>
          <p:cNvGraphicFramePr>
            <a:graphicFrameLocks noGrp="1"/>
          </p:cNvGraphicFramePr>
          <p:nvPr/>
        </p:nvGraphicFramePr>
        <p:xfrm>
          <a:off x="5045401" y="2073548"/>
          <a:ext cx="6579249" cy="550172"/>
        </p:xfrm>
        <a:graphic>
          <a:graphicData uri="http://schemas.openxmlformats.org/drawingml/2006/table">
            <a:tbl>
              <a:tblPr firstRow="1" bandRow="1">
                <a:tableStyleId>{2D5ABB26-0587-4C30-8999-92F81FD0307C}</a:tableStyleId>
              </a:tblPr>
              <a:tblGrid>
                <a:gridCol w="461618">
                  <a:extLst>
                    <a:ext uri="{9D8B030D-6E8A-4147-A177-3AD203B41FA5}">
                      <a16:colId xmlns:a16="http://schemas.microsoft.com/office/drawing/2014/main" val="4177163366"/>
                    </a:ext>
                  </a:extLst>
                </a:gridCol>
                <a:gridCol w="6117631">
                  <a:extLst>
                    <a:ext uri="{9D8B030D-6E8A-4147-A177-3AD203B41FA5}">
                      <a16:colId xmlns:a16="http://schemas.microsoft.com/office/drawing/2014/main" val="1866586176"/>
                    </a:ext>
                  </a:extLst>
                </a:gridCol>
              </a:tblGrid>
              <a:tr h="550172">
                <a:tc>
                  <a:txBody>
                    <a:bodyPr/>
                    <a:lstStyle/>
                    <a:p>
                      <a:pPr algn="ctr"/>
                      <a:r>
                        <a:rPr lang="en-NZ" sz="1800" b="1">
                          <a:solidFill>
                            <a:schemeClr val="bg2"/>
                          </a:solidFill>
                          <a:latin typeface="+mj-lt"/>
                        </a:rPr>
                        <a:t>1</a:t>
                      </a:r>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tx1"/>
                          </a:solidFill>
                        </a:rPr>
                        <a:t>Inhaled triggers interact with the airway epithelium and may initiate the release of epithelial cytokines including </a:t>
                      </a:r>
                      <a:r>
                        <a:rPr lang="en-GB" sz="1050" b="1">
                          <a:solidFill>
                            <a:schemeClr val="bg2"/>
                          </a:solidFill>
                        </a:rPr>
                        <a:t>IL-33</a:t>
                      </a:r>
                      <a:r>
                        <a:rPr lang="en-GB" sz="1050">
                          <a:solidFill>
                            <a:schemeClr val="tx1"/>
                          </a:solidFill>
                        </a:rPr>
                        <a:t>, </a:t>
                      </a:r>
                      <a:r>
                        <a:rPr lang="en-GB" sz="1050" b="1">
                          <a:solidFill>
                            <a:schemeClr val="bg2"/>
                          </a:solidFill>
                        </a:rPr>
                        <a:t>TSLP</a:t>
                      </a:r>
                      <a:r>
                        <a:rPr lang="en-GB" sz="1050">
                          <a:solidFill>
                            <a:schemeClr val="tx1"/>
                          </a:solidFill>
                        </a:rPr>
                        <a:t> and </a:t>
                      </a:r>
                      <a:r>
                        <a:rPr lang="en-GB" sz="1050" b="1">
                          <a:solidFill>
                            <a:schemeClr val="bg2"/>
                          </a:solidFill>
                        </a:rPr>
                        <a:t>IL-25</a:t>
                      </a:r>
                      <a:r>
                        <a:rPr lang="en-GB" sz="1050" kern="1200" baseline="30000">
                          <a:solidFill>
                            <a:schemeClr val="tx1"/>
                          </a:solidFill>
                          <a:latin typeface="+mn-lt"/>
                          <a:ea typeface="+mn-ea"/>
                          <a:cs typeface="+mn-cs"/>
                        </a:rPr>
                        <a:t>1,2</a:t>
                      </a:r>
                      <a:endParaRPr lang="en-NZ" sz="1000" strike="sngStrike" kern="1200" baseline="3000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50432237"/>
                  </a:ext>
                </a:extLst>
              </a:tr>
            </a:tbl>
          </a:graphicData>
        </a:graphic>
      </p:graphicFrame>
      <p:sp>
        <p:nvSpPr>
          <p:cNvPr id="3" name="Footer Placeholder 1">
            <a:extLst>
              <a:ext uri="{FF2B5EF4-FFF2-40B4-BE49-F238E27FC236}">
                <a16:creationId xmlns:a16="http://schemas.microsoft.com/office/drawing/2014/main" id="{610F5339-BCB3-27A8-CEE4-45F23E97FCF5}"/>
              </a:ext>
            </a:extLst>
          </p:cNvPr>
          <p:cNvSpPr txBox="1">
            <a:spLocks/>
          </p:cNvSpPr>
          <p:nvPr/>
        </p:nvSpPr>
        <p:spPr>
          <a:xfrm>
            <a:off x="548282" y="6303600"/>
            <a:ext cx="10620000" cy="288000"/>
          </a:xfrm>
          <a:prstGeom prst="rect">
            <a:avLst/>
          </a:prstGeom>
        </p:spPr>
        <p:txBody>
          <a:bodyPr vert="horz" lIns="0" tIns="0" rIns="0" bIns="0" rtlCol="0" anchor="b" anchorCtr="0">
            <a:noAutofit/>
          </a:bodyPr>
          <a:lstStyle>
            <a:defPPr>
              <a:defRPr lang="en-US"/>
            </a:defPPr>
            <a:lvl1pPr marL="0" algn="l" defTabSz="914400" rtl="0" eaLnBrk="1" latinLnBrk="0" hangingPunct="1">
              <a:defRPr sz="900" kern="1200" spc="2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t>Figure adapted from </a:t>
            </a:r>
            <a:r>
              <a:rPr lang="en-GB" sz="800" dirty="0" err="1"/>
              <a:t>Porsbjerg</a:t>
            </a:r>
            <a:r>
              <a:rPr lang="en-GB" sz="800" dirty="0"/>
              <a:t> CM, et al. </a:t>
            </a:r>
            <a:r>
              <a:rPr lang="en-GB" sz="800" dirty="0" err="1"/>
              <a:t>Eur</a:t>
            </a:r>
            <a:r>
              <a:rPr lang="en-GB" sz="800" dirty="0"/>
              <a:t> Respir J. 2020;56:2000260 and Gauvreau GM, et al. Expert </a:t>
            </a:r>
            <a:r>
              <a:rPr lang="en-GB" sz="800" dirty="0" err="1"/>
              <a:t>Opin</a:t>
            </a:r>
            <a:r>
              <a:rPr lang="en-GB" sz="800" dirty="0"/>
              <a:t> </a:t>
            </a:r>
            <a:r>
              <a:rPr lang="en-GB" sz="800" dirty="0" err="1"/>
              <a:t>Ther</a:t>
            </a:r>
            <a:r>
              <a:rPr lang="en-GB" sz="800" dirty="0"/>
              <a:t> Targets. 2020;24:777–792, which was based on </a:t>
            </a:r>
            <a:r>
              <a:rPr lang="en-GB" sz="800" dirty="0" err="1"/>
              <a:t>Brusselle</a:t>
            </a:r>
            <a:r>
              <a:rPr lang="en-GB" sz="800" dirty="0"/>
              <a:t> G and </a:t>
            </a:r>
            <a:r>
              <a:rPr lang="en-GB" sz="800" dirty="0" err="1"/>
              <a:t>Bracke</a:t>
            </a:r>
            <a:r>
              <a:rPr lang="en-GB" sz="800" dirty="0"/>
              <a:t> K. Ann Am </a:t>
            </a:r>
            <a:r>
              <a:rPr lang="en-GB" sz="800" dirty="0" err="1"/>
              <a:t>Thorac</a:t>
            </a:r>
            <a:r>
              <a:rPr lang="en-GB" sz="800" dirty="0"/>
              <a:t> Soc. </a:t>
            </a:r>
            <a:br>
              <a:rPr lang="en-GB" sz="800" dirty="0"/>
            </a:br>
            <a:r>
              <a:rPr lang="en-GB" sz="800" dirty="0"/>
              <a:t>2014;11:S322–S328, </a:t>
            </a:r>
            <a:r>
              <a:rPr lang="en-GB" sz="800" dirty="0" err="1"/>
              <a:t>Brusselle</a:t>
            </a:r>
            <a:r>
              <a:rPr lang="en-GB" sz="800" dirty="0"/>
              <a:t> G, et al. Nat Med. 2013;19:977–979 and Lambrecht BN and Hammad H. Nat Immunol. 2015;16:45–56. </a:t>
            </a:r>
          </a:p>
          <a:p>
            <a:r>
              <a:rPr lang="en-GB" sz="800" b="1" dirty="0"/>
              <a:t>Abbreviations</a:t>
            </a:r>
            <a:r>
              <a:rPr lang="en-GB" sz="800" dirty="0"/>
              <a:t>: </a:t>
            </a:r>
            <a:r>
              <a:rPr lang="en-GB" sz="800" dirty="0" err="1"/>
              <a:t>IgE</a:t>
            </a:r>
            <a:r>
              <a:rPr lang="en-GB" sz="800" dirty="0"/>
              <a:t>, immunoglobulin E; IL, interleukin; ILC2, type 2 innate lymphoid cell; T2, type 2; Th, T helper; TSLP, thymic stromal lymphopoietin.</a:t>
            </a:r>
            <a:br>
              <a:rPr lang="en-GB" sz="800" dirty="0"/>
            </a:br>
            <a:r>
              <a:rPr lang="en-GB" sz="800" b="1" dirty="0"/>
              <a:t>References</a:t>
            </a:r>
            <a:r>
              <a:rPr lang="en-GB" sz="800" dirty="0"/>
              <a:t>: 1. Gauvreau GM, et al. Expert </a:t>
            </a:r>
            <a:r>
              <a:rPr lang="en-GB" sz="800" dirty="0" err="1"/>
              <a:t>Opin</a:t>
            </a:r>
            <a:r>
              <a:rPr lang="en-GB" sz="800" dirty="0"/>
              <a:t> </a:t>
            </a:r>
            <a:r>
              <a:rPr lang="en-GB" sz="800" dirty="0" err="1"/>
              <a:t>Ther</a:t>
            </a:r>
            <a:r>
              <a:rPr lang="en-GB" sz="800" dirty="0"/>
              <a:t> Targets 2020;24:777–792; 2. </a:t>
            </a:r>
            <a:r>
              <a:rPr lang="en-GB" sz="800" dirty="0" err="1"/>
              <a:t>Porsbjerg</a:t>
            </a:r>
            <a:r>
              <a:rPr lang="en-GB" sz="800" dirty="0"/>
              <a:t> CM, et al. </a:t>
            </a:r>
            <a:r>
              <a:rPr lang="en-GB" sz="800" dirty="0" err="1"/>
              <a:t>Eur</a:t>
            </a:r>
            <a:r>
              <a:rPr lang="en-GB" sz="800" dirty="0"/>
              <a:t> Respir J 2020;56:2000260; 3. Headley MB, et al. J Immunol. 2009;182(3):1641–1647; 4. Zhou B, et al. Nat Immunol 2005;6(10):1047–1053; 5. </a:t>
            </a:r>
            <a:r>
              <a:rPr lang="en-GB" sz="800" dirty="0" err="1"/>
              <a:t>Varricchi</a:t>
            </a:r>
            <a:r>
              <a:rPr lang="en-GB" sz="800" dirty="0"/>
              <a:t> G, et al. Front Immunol 2018;9:1595; 6. </a:t>
            </a:r>
            <a:r>
              <a:rPr lang="fr-FR" sz="800" dirty="0" err="1"/>
              <a:t>Marone</a:t>
            </a:r>
            <a:r>
              <a:rPr lang="fr-FR" sz="800" dirty="0"/>
              <a:t> G, et al. Front </a:t>
            </a:r>
            <a:r>
              <a:rPr lang="fr-FR" sz="800" dirty="0" err="1"/>
              <a:t>Pharmacol</a:t>
            </a:r>
            <a:r>
              <a:rPr lang="fr-FR" sz="800" dirty="0"/>
              <a:t>. 2019;10:1387; 7. </a:t>
            </a:r>
            <a:r>
              <a:rPr lang="fr-FR" sz="800" dirty="0" err="1"/>
              <a:t>Escamilla</a:t>
            </a:r>
            <a:r>
              <a:rPr lang="fr-FR" sz="800" dirty="0"/>
              <a:t>-Gil JM, et al. </a:t>
            </a:r>
            <a:r>
              <a:rPr lang="fr-FR" sz="800" dirty="0" err="1"/>
              <a:t>Biomed</a:t>
            </a:r>
            <a:r>
              <a:rPr lang="fr-FR" sz="800" dirty="0"/>
              <a:t> </a:t>
            </a:r>
            <a:r>
              <a:rPr lang="fr-FR" sz="800" dirty="0" err="1"/>
              <a:t>Res</a:t>
            </a:r>
            <a:r>
              <a:rPr lang="fr-FR" sz="800" dirty="0"/>
              <a:t> Int. 2022. doi.org/10.1155/2022/5753524.</a:t>
            </a:r>
          </a:p>
          <a:p>
            <a:endParaRPr lang="en-GB" sz="800" dirty="0"/>
          </a:p>
          <a:p>
            <a:r>
              <a:rPr lang="en-GB" altLang="zh-CN" sz="800" dirty="0"/>
              <a:t>CN-</a:t>
            </a:r>
            <a:r>
              <a:rPr lang="en-US" altLang="zh-CN" sz="800" dirty="0"/>
              <a:t>142657</a:t>
            </a:r>
            <a:r>
              <a:rPr lang="en-GB" altLang="zh-CN" sz="800" dirty="0"/>
              <a:t> | </a:t>
            </a:r>
            <a:r>
              <a:rPr lang="en-US" altLang="zh-CN" sz="800" dirty="0"/>
              <a:t>DECEMBER</a:t>
            </a:r>
            <a:r>
              <a:rPr lang="en-GB" altLang="zh-CN" sz="800" dirty="0"/>
              <a:t> 2024</a:t>
            </a:r>
          </a:p>
        </p:txBody>
      </p:sp>
      <p:pic>
        <p:nvPicPr>
          <p:cNvPr id="9" name="Picture 8" descr="A picture containing shape&#10;&#10;Description automatically generated">
            <a:extLst>
              <a:ext uri="{FF2B5EF4-FFF2-40B4-BE49-F238E27FC236}">
                <a16:creationId xmlns:a16="http://schemas.microsoft.com/office/drawing/2014/main" id="{A44B0484-E14B-9ED8-DE8A-915B85450097}"/>
              </a:ext>
            </a:extLst>
          </p:cNvPr>
          <p:cNvPicPr>
            <a:picLocks noChangeAspect="1"/>
          </p:cNvPicPr>
          <p:nvPr/>
        </p:nvPicPr>
        <p:blipFill rotWithShape="1">
          <a:blip r:embed="rId6"/>
          <a:srcRect t="82148" b="8725"/>
          <a:stretch/>
        </p:blipFill>
        <p:spPr>
          <a:xfrm>
            <a:off x="606990" y="5241585"/>
            <a:ext cx="3715512" cy="287372"/>
          </a:xfrm>
          <a:prstGeom prst="rect">
            <a:avLst/>
          </a:prstGeom>
        </p:spPr>
      </p:pic>
      <p:sp>
        <p:nvSpPr>
          <p:cNvPr id="10" name="TextBox 9">
            <a:extLst>
              <a:ext uri="{FF2B5EF4-FFF2-40B4-BE49-F238E27FC236}">
                <a16:creationId xmlns:a16="http://schemas.microsoft.com/office/drawing/2014/main" id="{A81D340B-B376-20E6-4AA8-99F0B29F14A8}"/>
              </a:ext>
            </a:extLst>
          </p:cNvPr>
          <p:cNvSpPr txBox="1"/>
          <p:nvPr/>
        </p:nvSpPr>
        <p:spPr>
          <a:xfrm>
            <a:off x="848348" y="2235360"/>
            <a:ext cx="535813" cy="142487"/>
          </a:xfrm>
          <a:prstGeom prst="rect">
            <a:avLst/>
          </a:prstGeom>
          <a:noFill/>
        </p:spPr>
        <p:txBody>
          <a:bodyPr wrap="none" lIns="0" tIns="0" rIns="0" bIns="0" rtlCol="0">
            <a:spAutoFit/>
          </a:bodyPr>
          <a:lstStyle/>
          <a:p>
            <a:r>
              <a:rPr lang="en-US" sz="1000" b="1">
                <a:solidFill>
                  <a:srgbClr val="000000"/>
                </a:solidFill>
                <a:latin typeface="Calibri" panose="020F0502020204030204" pitchFamily="34" charset="0"/>
                <a:cs typeface="Calibri" panose="020F0502020204030204" pitchFamily="34" charset="0"/>
              </a:rPr>
              <a:t>Epithelium</a:t>
            </a:r>
          </a:p>
        </p:txBody>
      </p:sp>
      <p:sp>
        <p:nvSpPr>
          <p:cNvPr id="11" name="TextBox 10">
            <a:extLst>
              <a:ext uri="{FF2B5EF4-FFF2-40B4-BE49-F238E27FC236}">
                <a16:creationId xmlns:a16="http://schemas.microsoft.com/office/drawing/2014/main" id="{CC20CC5A-0AB6-A1B6-8794-8DD009EA21E7}"/>
              </a:ext>
            </a:extLst>
          </p:cNvPr>
          <p:cNvSpPr txBox="1"/>
          <p:nvPr/>
        </p:nvSpPr>
        <p:spPr>
          <a:xfrm>
            <a:off x="1674803" y="1899110"/>
            <a:ext cx="448841" cy="138499"/>
          </a:xfrm>
          <a:prstGeom prst="rect">
            <a:avLst/>
          </a:prstGeom>
          <a:noFill/>
        </p:spPr>
        <p:txBody>
          <a:bodyPr wrap="none" lIns="0" tIns="0" rIns="0" bIns="0" rtlCol="0">
            <a:spAutoFit/>
          </a:bodyPr>
          <a:lstStyle/>
          <a:p>
            <a:pPr algn="ctr"/>
            <a:r>
              <a:rPr lang="en-US" sz="900" b="1">
                <a:solidFill>
                  <a:srgbClr val="000000"/>
                </a:solidFill>
                <a:latin typeface="Calibri" panose="020F0502020204030204" pitchFamily="34" charset="0"/>
                <a:cs typeface="Calibri" panose="020F0502020204030204" pitchFamily="34" charset="0"/>
              </a:rPr>
              <a:t>Allergens</a:t>
            </a:r>
          </a:p>
        </p:txBody>
      </p:sp>
      <p:sp>
        <p:nvSpPr>
          <p:cNvPr id="13" name="TextBox 12">
            <a:extLst>
              <a:ext uri="{FF2B5EF4-FFF2-40B4-BE49-F238E27FC236}">
                <a16:creationId xmlns:a16="http://schemas.microsoft.com/office/drawing/2014/main" id="{5E6F7485-4112-73E1-235D-9AF7D04AD690}"/>
              </a:ext>
            </a:extLst>
          </p:cNvPr>
          <p:cNvSpPr txBox="1"/>
          <p:nvPr/>
        </p:nvSpPr>
        <p:spPr>
          <a:xfrm>
            <a:off x="2882597" y="1899110"/>
            <a:ext cx="261289" cy="138499"/>
          </a:xfrm>
          <a:prstGeom prst="rect">
            <a:avLst/>
          </a:prstGeom>
          <a:noFill/>
        </p:spPr>
        <p:txBody>
          <a:bodyPr wrap="none" lIns="0" tIns="0" rIns="0" bIns="0" rtlCol="0">
            <a:spAutoFit/>
          </a:bodyPr>
          <a:lstStyle/>
          <a:p>
            <a:pPr algn="ctr"/>
            <a:r>
              <a:rPr lang="en-US" sz="900" b="1">
                <a:solidFill>
                  <a:srgbClr val="000000"/>
                </a:solidFill>
                <a:latin typeface="Calibri" panose="020F0502020204030204" pitchFamily="34" charset="0"/>
                <a:cs typeface="Calibri" panose="020F0502020204030204" pitchFamily="34" charset="0"/>
              </a:rPr>
              <a:t>Fungi</a:t>
            </a:r>
          </a:p>
        </p:txBody>
      </p:sp>
      <p:sp>
        <p:nvSpPr>
          <p:cNvPr id="14" name="TextBox 13">
            <a:extLst>
              <a:ext uri="{FF2B5EF4-FFF2-40B4-BE49-F238E27FC236}">
                <a16:creationId xmlns:a16="http://schemas.microsoft.com/office/drawing/2014/main" id="{9D609392-A36D-4126-6B84-17A38EA72B21}"/>
              </a:ext>
            </a:extLst>
          </p:cNvPr>
          <p:cNvSpPr txBox="1"/>
          <p:nvPr/>
        </p:nvSpPr>
        <p:spPr>
          <a:xfrm>
            <a:off x="800906" y="3024479"/>
            <a:ext cx="229230" cy="276999"/>
          </a:xfrm>
          <a:prstGeom prst="rect">
            <a:avLst/>
          </a:prstGeom>
          <a:noFill/>
        </p:spPr>
        <p:txBody>
          <a:bodyPr wrap="none" lIns="0" tIns="0" rIns="0" bIns="0" rtlCol="0">
            <a:spAutoFit/>
          </a:bodyPr>
          <a:lstStyle/>
          <a:p>
            <a:r>
              <a:rPr lang="en-US" sz="900" b="1">
                <a:ln w="3175">
                  <a:noFill/>
                </a:ln>
                <a:solidFill>
                  <a:srgbClr val="2491BF"/>
                </a:solidFill>
                <a:latin typeface="Calibri" panose="020F0502020204030204" pitchFamily="34" charset="0"/>
                <a:cs typeface="Calibri" panose="020F0502020204030204" pitchFamily="34" charset="0"/>
              </a:rPr>
              <a:t>IL-5</a:t>
            </a:r>
          </a:p>
          <a:p>
            <a:r>
              <a:rPr lang="en-US" sz="900" b="1">
                <a:ln w="3175">
                  <a:noFill/>
                </a:ln>
                <a:solidFill>
                  <a:srgbClr val="2491BF"/>
                </a:solidFill>
                <a:latin typeface="Calibri" panose="020F0502020204030204" pitchFamily="34" charset="0"/>
                <a:cs typeface="Calibri" panose="020F0502020204030204" pitchFamily="34" charset="0"/>
              </a:rPr>
              <a:t>IL-13</a:t>
            </a:r>
          </a:p>
        </p:txBody>
      </p:sp>
      <p:sp>
        <p:nvSpPr>
          <p:cNvPr id="16" name="TextBox 15">
            <a:extLst>
              <a:ext uri="{FF2B5EF4-FFF2-40B4-BE49-F238E27FC236}">
                <a16:creationId xmlns:a16="http://schemas.microsoft.com/office/drawing/2014/main" id="{F5A081C2-43A6-D9D5-1D9C-B564EE3794EA}"/>
              </a:ext>
            </a:extLst>
          </p:cNvPr>
          <p:cNvSpPr txBox="1"/>
          <p:nvPr/>
        </p:nvSpPr>
        <p:spPr>
          <a:xfrm>
            <a:off x="1356528" y="3270934"/>
            <a:ext cx="468077"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Mast cells</a:t>
            </a:r>
          </a:p>
        </p:txBody>
      </p:sp>
      <p:sp>
        <p:nvSpPr>
          <p:cNvPr id="17" name="TextBox 16">
            <a:extLst>
              <a:ext uri="{FF2B5EF4-FFF2-40B4-BE49-F238E27FC236}">
                <a16:creationId xmlns:a16="http://schemas.microsoft.com/office/drawing/2014/main" id="{F275A7CE-6CBE-B578-166C-AD5C07EEB874}"/>
              </a:ext>
            </a:extLst>
          </p:cNvPr>
          <p:cNvSpPr txBox="1"/>
          <p:nvPr/>
        </p:nvSpPr>
        <p:spPr>
          <a:xfrm>
            <a:off x="2730543" y="2879496"/>
            <a:ext cx="353276" cy="534368"/>
          </a:xfrm>
          <a:prstGeom prst="rect">
            <a:avLst/>
          </a:prstGeom>
          <a:solidFill>
            <a:srgbClr val="FFFFFF"/>
          </a:solidFill>
        </p:spPr>
        <p:txBody>
          <a:bodyPr wrap="square" lIns="36000" tIns="36000" rIns="36000" bIns="36000" rtlCol="0">
            <a:spAutoFit/>
          </a:bodyPr>
          <a:lstStyle>
            <a:defPPr>
              <a:defRPr lang="en-US"/>
            </a:defPPr>
            <a:lvl1pPr algn="ctr">
              <a:defRPr sz="1000" b="1">
                <a:solidFill>
                  <a:srgbClr val="2491BF"/>
                </a:solidFill>
                <a:latin typeface="Calibri" panose="020F0502020204030204" pitchFamily="34" charset="0"/>
                <a:cs typeface="Calibri" panose="020F0502020204030204" pitchFamily="34" charset="0"/>
              </a:defRPr>
            </a:lvl1pPr>
          </a:lstStyle>
          <a:p>
            <a:r>
              <a:rPr lang="en-US"/>
              <a:t>TSLP</a:t>
            </a:r>
          </a:p>
          <a:p>
            <a:r>
              <a:rPr lang="en-US"/>
              <a:t>IL-33</a:t>
            </a:r>
          </a:p>
          <a:p>
            <a:r>
              <a:rPr lang="en-US"/>
              <a:t>IL-25</a:t>
            </a:r>
          </a:p>
        </p:txBody>
      </p:sp>
      <p:sp>
        <p:nvSpPr>
          <p:cNvPr id="18" name="TextBox 17">
            <a:extLst>
              <a:ext uri="{FF2B5EF4-FFF2-40B4-BE49-F238E27FC236}">
                <a16:creationId xmlns:a16="http://schemas.microsoft.com/office/drawing/2014/main" id="{920AD20E-B6D0-A447-0550-4936B24BFC5F}"/>
              </a:ext>
            </a:extLst>
          </p:cNvPr>
          <p:cNvSpPr txBox="1"/>
          <p:nvPr/>
        </p:nvSpPr>
        <p:spPr>
          <a:xfrm>
            <a:off x="2519155" y="3392068"/>
            <a:ext cx="399148"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Basophil</a:t>
            </a:r>
          </a:p>
        </p:txBody>
      </p:sp>
      <p:sp>
        <p:nvSpPr>
          <p:cNvPr id="19" name="TextBox 18">
            <a:extLst>
              <a:ext uri="{FF2B5EF4-FFF2-40B4-BE49-F238E27FC236}">
                <a16:creationId xmlns:a16="http://schemas.microsoft.com/office/drawing/2014/main" id="{8E04463E-C2B1-A086-C00B-6E6932F15B7E}"/>
              </a:ext>
            </a:extLst>
          </p:cNvPr>
          <p:cNvSpPr txBox="1"/>
          <p:nvPr/>
        </p:nvSpPr>
        <p:spPr>
          <a:xfrm>
            <a:off x="3801971" y="3179731"/>
            <a:ext cx="431208" cy="276999"/>
          </a:xfrm>
          <a:prstGeom prst="rect">
            <a:avLst/>
          </a:prstGeom>
          <a:noFill/>
        </p:spPr>
        <p:txBody>
          <a:bodyPr wrap="none" lIns="0" tIns="0" rIns="0" bIns="0" rtlCol="0">
            <a:spAutoFit/>
          </a:bodyPr>
          <a:lstStyle/>
          <a:p>
            <a:r>
              <a:rPr lang="en-US" sz="900">
                <a:solidFill>
                  <a:schemeClr val="tx1">
                    <a:lumMod val="50000"/>
                  </a:schemeClr>
                </a:solidFill>
                <a:latin typeface="Calibri" panose="020F0502020204030204" pitchFamily="34" charset="0"/>
                <a:cs typeface="Calibri" panose="020F0502020204030204" pitchFamily="34" charset="0"/>
              </a:rPr>
              <a:t>Dendritic</a:t>
            </a:r>
          </a:p>
          <a:p>
            <a:r>
              <a:rPr lang="en-US" sz="900">
                <a:solidFill>
                  <a:schemeClr val="tx1">
                    <a:lumMod val="50000"/>
                  </a:schemeClr>
                </a:solidFill>
                <a:latin typeface="Calibri" panose="020F0502020204030204" pitchFamily="34" charset="0"/>
                <a:cs typeface="Calibri" panose="020F0502020204030204" pitchFamily="34" charset="0"/>
              </a:rPr>
              <a:t>cell</a:t>
            </a:r>
          </a:p>
        </p:txBody>
      </p:sp>
      <p:sp>
        <p:nvSpPr>
          <p:cNvPr id="20" name="TextBox 19">
            <a:extLst>
              <a:ext uri="{FF2B5EF4-FFF2-40B4-BE49-F238E27FC236}">
                <a16:creationId xmlns:a16="http://schemas.microsoft.com/office/drawing/2014/main" id="{BDD11A8A-8643-26F8-735E-E25BC7BDDD13}"/>
              </a:ext>
            </a:extLst>
          </p:cNvPr>
          <p:cNvSpPr txBox="1"/>
          <p:nvPr/>
        </p:nvSpPr>
        <p:spPr>
          <a:xfrm>
            <a:off x="3482399" y="3478030"/>
            <a:ext cx="266098" cy="276999"/>
          </a:xfrm>
          <a:prstGeom prst="rect">
            <a:avLst/>
          </a:prstGeom>
          <a:noFill/>
        </p:spPr>
        <p:txBody>
          <a:bodyPr wrap="none" lIns="0" tIns="0" rIns="0" bIns="0" rtlCol="0">
            <a:spAutoFit/>
          </a:bodyPr>
          <a:lstStyle/>
          <a:p>
            <a:r>
              <a:rPr lang="en-US" sz="900">
                <a:solidFill>
                  <a:schemeClr val="tx1">
                    <a:lumMod val="50000"/>
                  </a:schemeClr>
                </a:solidFill>
                <a:latin typeface="Calibri" panose="020F0502020204030204" pitchFamily="34" charset="0"/>
                <a:cs typeface="Calibri" panose="020F0502020204030204" pitchFamily="34" charset="0"/>
              </a:rPr>
              <a:t>Naïve</a:t>
            </a:r>
          </a:p>
          <a:p>
            <a:r>
              <a:rPr lang="en-US" sz="900">
                <a:solidFill>
                  <a:schemeClr val="tx1">
                    <a:lumMod val="50000"/>
                  </a:schemeClr>
                </a:solidFill>
                <a:latin typeface="Calibri" panose="020F0502020204030204" pitchFamily="34" charset="0"/>
                <a:cs typeface="Calibri" panose="020F0502020204030204" pitchFamily="34" charset="0"/>
              </a:rPr>
              <a:t>T cell</a:t>
            </a:r>
          </a:p>
        </p:txBody>
      </p:sp>
      <p:sp>
        <p:nvSpPr>
          <p:cNvPr id="21" name="TextBox 20">
            <a:extLst>
              <a:ext uri="{FF2B5EF4-FFF2-40B4-BE49-F238E27FC236}">
                <a16:creationId xmlns:a16="http://schemas.microsoft.com/office/drawing/2014/main" id="{2010C6BA-DC9C-8B0A-A490-7964C7638271}"/>
              </a:ext>
            </a:extLst>
          </p:cNvPr>
          <p:cNvSpPr txBox="1"/>
          <p:nvPr/>
        </p:nvSpPr>
        <p:spPr>
          <a:xfrm>
            <a:off x="1459421" y="4632051"/>
            <a:ext cx="293350"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B cells</a:t>
            </a:r>
          </a:p>
        </p:txBody>
      </p:sp>
      <p:sp>
        <p:nvSpPr>
          <p:cNvPr id="22" name="TextBox 21">
            <a:extLst>
              <a:ext uri="{FF2B5EF4-FFF2-40B4-BE49-F238E27FC236}">
                <a16:creationId xmlns:a16="http://schemas.microsoft.com/office/drawing/2014/main" id="{63D5F6B4-87B1-5A60-AFAA-E5DC4F1B47D0}"/>
              </a:ext>
            </a:extLst>
          </p:cNvPr>
          <p:cNvSpPr txBox="1"/>
          <p:nvPr/>
        </p:nvSpPr>
        <p:spPr>
          <a:xfrm>
            <a:off x="1565253" y="4211662"/>
            <a:ext cx="139462"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IgE</a:t>
            </a:r>
          </a:p>
        </p:txBody>
      </p:sp>
      <p:sp>
        <p:nvSpPr>
          <p:cNvPr id="23" name="TextBox 22">
            <a:extLst>
              <a:ext uri="{FF2B5EF4-FFF2-40B4-BE49-F238E27FC236}">
                <a16:creationId xmlns:a16="http://schemas.microsoft.com/office/drawing/2014/main" id="{FCE78F4B-3BE3-3BF8-2C9E-E9F881D29353}"/>
              </a:ext>
            </a:extLst>
          </p:cNvPr>
          <p:cNvSpPr txBox="1"/>
          <p:nvPr/>
        </p:nvSpPr>
        <p:spPr>
          <a:xfrm>
            <a:off x="759092" y="3864769"/>
            <a:ext cx="621965" cy="276999"/>
          </a:xfrm>
          <a:prstGeom prst="rect">
            <a:avLst/>
          </a:prstGeom>
          <a:noFill/>
        </p:spPr>
        <p:txBody>
          <a:bodyPr wrap="none" lIns="0" tIns="0" rIns="0" bIns="0" rtlCol="0">
            <a:spAutoFit/>
          </a:bodyPr>
          <a:lstStyle/>
          <a:p>
            <a:r>
              <a:rPr lang="en-US" sz="900" b="1">
                <a:solidFill>
                  <a:srgbClr val="2491BF"/>
                </a:solidFill>
                <a:latin typeface="Calibri" panose="020F0502020204030204" pitchFamily="34" charset="0"/>
                <a:cs typeface="Calibri" panose="020F0502020204030204" pitchFamily="34" charset="0"/>
              </a:rPr>
              <a:t>Histamine</a:t>
            </a:r>
          </a:p>
          <a:p>
            <a:r>
              <a:rPr lang="en-US" sz="900" b="1">
                <a:solidFill>
                  <a:srgbClr val="2491BF"/>
                </a:solidFill>
                <a:latin typeface="Calibri" panose="020F0502020204030204" pitchFamily="34" charset="0"/>
                <a:cs typeface="Calibri" panose="020F0502020204030204" pitchFamily="34" charset="0"/>
              </a:rPr>
              <a:t>Leukotrienes</a:t>
            </a:r>
          </a:p>
        </p:txBody>
      </p:sp>
      <p:sp>
        <p:nvSpPr>
          <p:cNvPr id="24" name="TextBox 23">
            <a:extLst>
              <a:ext uri="{FF2B5EF4-FFF2-40B4-BE49-F238E27FC236}">
                <a16:creationId xmlns:a16="http://schemas.microsoft.com/office/drawing/2014/main" id="{397C0BBE-1ADF-AC1D-7348-315AA036CEB7}"/>
              </a:ext>
            </a:extLst>
          </p:cNvPr>
          <p:cNvSpPr txBox="1"/>
          <p:nvPr/>
        </p:nvSpPr>
        <p:spPr>
          <a:xfrm>
            <a:off x="2218914" y="3547281"/>
            <a:ext cx="221214" cy="138499"/>
          </a:xfrm>
          <a:prstGeom prst="rect">
            <a:avLst/>
          </a:prstGeom>
          <a:noFill/>
        </p:spPr>
        <p:txBody>
          <a:bodyPr wrap="none" lIns="0" tIns="0" rIns="0" bIns="0" rtlCol="0">
            <a:spAutoFit/>
          </a:bodyPr>
          <a:lstStyle/>
          <a:p>
            <a:r>
              <a:rPr lang="en-US" sz="900" b="1">
                <a:solidFill>
                  <a:srgbClr val="2491BF"/>
                </a:solidFill>
                <a:latin typeface="Calibri" panose="020F0502020204030204" pitchFamily="34" charset="0"/>
                <a:cs typeface="Calibri" panose="020F0502020204030204" pitchFamily="34" charset="0"/>
              </a:rPr>
              <a:t>TSLP</a:t>
            </a:r>
          </a:p>
        </p:txBody>
      </p:sp>
      <p:sp>
        <p:nvSpPr>
          <p:cNvPr id="25" name="TextBox 24">
            <a:extLst>
              <a:ext uri="{FF2B5EF4-FFF2-40B4-BE49-F238E27FC236}">
                <a16:creationId xmlns:a16="http://schemas.microsoft.com/office/drawing/2014/main" id="{27A67699-B382-C08B-9449-938E0CDE8768}"/>
              </a:ext>
            </a:extLst>
          </p:cNvPr>
          <p:cNvSpPr txBox="1"/>
          <p:nvPr/>
        </p:nvSpPr>
        <p:spPr>
          <a:xfrm rot="19568916">
            <a:off x="2493859" y="4364734"/>
            <a:ext cx="456856" cy="138499"/>
          </a:xfrm>
          <a:prstGeom prst="rect">
            <a:avLst/>
          </a:prstGeom>
          <a:noFill/>
        </p:spPr>
        <p:txBody>
          <a:bodyPr wrap="none" lIns="0" tIns="0" rIns="0" bIns="0" rtlCol="0">
            <a:spAutoFit/>
          </a:bodyPr>
          <a:lstStyle/>
          <a:p>
            <a:r>
              <a:rPr lang="en-US" sz="900" b="1">
                <a:solidFill>
                  <a:srgbClr val="2491BF"/>
                </a:solidFill>
                <a:latin typeface="Calibri" panose="020F0502020204030204" pitchFamily="34" charset="0"/>
                <a:cs typeface="Calibri" panose="020F0502020204030204" pitchFamily="34" charset="0"/>
              </a:rPr>
              <a:t>IL-4, IL-13</a:t>
            </a:r>
          </a:p>
        </p:txBody>
      </p:sp>
      <p:sp>
        <p:nvSpPr>
          <p:cNvPr id="27" name="TextBox 26">
            <a:extLst>
              <a:ext uri="{FF2B5EF4-FFF2-40B4-BE49-F238E27FC236}">
                <a16:creationId xmlns:a16="http://schemas.microsoft.com/office/drawing/2014/main" id="{7AA8EE35-666D-C480-A913-2BF01D29E985}"/>
              </a:ext>
            </a:extLst>
          </p:cNvPr>
          <p:cNvSpPr txBox="1"/>
          <p:nvPr/>
        </p:nvSpPr>
        <p:spPr>
          <a:xfrm rot="18096019">
            <a:off x="2103280" y="4116901"/>
            <a:ext cx="456856" cy="138499"/>
          </a:xfrm>
          <a:prstGeom prst="rect">
            <a:avLst/>
          </a:prstGeom>
          <a:noFill/>
        </p:spPr>
        <p:txBody>
          <a:bodyPr wrap="none" lIns="0" tIns="0" rIns="0" bIns="0" rtlCol="0">
            <a:spAutoFit/>
          </a:bodyPr>
          <a:lstStyle/>
          <a:p>
            <a:r>
              <a:rPr lang="en-US" sz="900" b="1">
                <a:solidFill>
                  <a:srgbClr val="2491BF"/>
                </a:solidFill>
                <a:latin typeface="Calibri" panose="020F0502020204030204" pitchFamily="34" charset="0"/>
                <a:cs typeface="Calibri" panose="020F0502020204030204" pitchFamily="34" charset="0"/>
              </a:rPr>
              <a:t>IL-4, IL-13</a:t>
            </a:r>
          </a:p>
        </p:txBody>
      </p:sp>
      <p:sp>
        <p:nvSpPr>
          <p:cNvPr id="28" name="TextBox 27">
            <a:extLst>
              <a:ext uri="{FF2B5EF4-FFF2-40B4-BE49-F238E27FC236}">
                <a16:creationId xmlns:a16="http://schemas.microsoft.com/office/drawing/2014/main" id="{6C6E4AC1-5F7D-2909-2078-724D14546F3C}"/>
              </a:ext>
            </a:extLst>
          </p:cNvPr>
          <p:cNvSpPr txBox="1"/>
          <p:nvPr/>
        </p:nvSpPr>
        <p:spPr>
          <a:xfrm>
            <a:off x="2741720" y="4630764"/>
            <a:ext cx="229230" cy="138499"/>
          </a:xfrm>
          <a:prstGeom prst="rect">
            <a:avLst/>
          </a:prstGeom>
          <a:noFill/>
        </p:spPr>
        <p:txBody>
          <a:bodyPr wrap="none" lIns="0" tIns="0" rIns="0" bIns="0" rtlCol="0">
            <a:spAutoFit/>
          </a:bodyPr>
          <a:lstStyle/>
          <a:p>
            <a:r>
              <a:rPr lang="en-US" sz="900" b="1">
                <a:solidFill>
                  <a:srgbClr val="2491BF"/>
                </a:solidFill>
                <a:latin typeface="Calibri" panose="020F0502020204030204" pitchFamily="34" charset="0"/>
                <a:cs typeface="Calibri" panose="020F0502020204030204" pitchFamily="34" charset="0"/>
              </a:rPr>
              <a:t>IL-13</a:t>
            </a:r>
          </a:p>
        </p:txBody>
      </p:sp>
      <p:sp>
        <p:nvSpPr>
          <p:cNvPr id="29" name="TextBox 28">
            <a:extLst>
              <a:ext uri="{FF2B5EF4-FFF2-40B4-BE49-F238E27FC236}">
                <a16:creationId xmlns:a16="http://schemas.microsoft.com/office/drawing/2014/main" id="{55829EDC-F035-3D01-2044-CE0D04E5A6E2}"/>
              </a:ext>
            </a:extLst>
          </p:cNvPr>
          <p:cNvSpPr txBox="1"/>
          <p:nvPr/>
        </p:nvSpPr>
        <p:spPr>
          <a:xfrm>
            <a:off x="2927760" y="3945789"/>
            <a:ext cx="205184" cy="2769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Th2</a:t>
            </a:r>
          </a:p>
          <a:p>
            <a:r>
              <a:rPr lang="en-US" sz="900">
                <a:solidFill>
                  <a:srgbClr val="000000"/>
                </a:solidFill>
                <a:latin typeface="Calibri" panose="020F0502020204030204" pitchFamily="34" charset="0"/>
                <a:cs typeface="Calibri" panose="020F0502020204030204" pitchFamily="34" charset="0"/>
              </a:rPr>
              <a:t>cells</a:t>
            </a:r>
          </a:p>
        </p:txBody>
      </p:sp>
      <p:sp>
        <p:nvSpPr>
          <p:cNvPr id="30" name="TextBox 29">
            <a:extLst>
              <a:ext uri="{FF2B5EF4-FFF2-40B4-BE49-F238E27FC236}">
                <a16:creationId xmlns:a16="http://schemas.microsoft.com/office/drawing/2014/main" id="{E593DCAE-14C3-3AD5-F256-F26D03EBEC38}"/>
              </a:ext>
            </a:extLst>
          </p:cNvPr>
          <p:cNvSpPr txBox="1"/>
          <p:nvPr/>
        </p:nvSpPr>
        <p:spPr>
          <a:xfrm rot="2099857">
            <a:off x="3705876" y="4077270"/>
            <a:ext cx="171522" cy="138499"/>
          </a:xfrm>
          <a:prstGeom prst="rect">
            <a:avLst/>
          </a:prstGeom>
          <a:noFill/>
        </p:spPr>
        <p:txBody>
          <a:bodyPr wrap="none" lIns="0" tIns="0" rIns="0" bIns="0" rtlCol="0">
            <a:spAutoFit/>
          </a:bodyPr>
          <a:lstStyle/>
          <a:p>
            <a:r>
              <a:rPr lang="en-US" sz="900" b="1">
                <a:solidFill>
                  <a:srgbClr val="2491BF"/>
                </a:solidFill>
                <a:latin typeface="Calibri" panose="020F0502020204030204" pitchFamily="34" charset="0"/>
                <a:cs typeface="Calibri" panose="020F0502020204030204" pitchFamily="34" charset="0"/>
              </a:rPr>
              <a:t>IL-5</a:t>
            </a:r>
          </a:p>
        </p:txBody>
      </p:sp>
      <p:sp>
        <p:nvSpPr>
          <p:cNvPr id="31" name="TextBox 30">
            <a:extLst>
              <a:ext uri="{FF2B5EF4-FFF2-40B4-BE49-F238E27FC236}">
                <a16:creationId xmlns:a16="http://schemas.microsoft.com/office/drawing/2014/main" id="{FFDC635D-4165-6C6B-77BF-51BDBB63D1B3}"/>
              </a:ext>
            </a:extLst>
          </p:cNvPr>
          <p:cNvSpPr txBox="1"/>
          <p:nvPr/>
        </p:nvSpPr>
        <p:spPr>
          <a:xfrm rot="19585287">
            <a:off x="3839205" y="3591408"/>
            <a:ext cx="229230" cy="138499"/>
          </a:xfrm>
          <a:prstGeom prst="rect">
            <a:avLst/>
          </a:prstGeom>
          <a:noFill/>
        </p:spPr>
        <p:txBody>
          <a:bodyPr wrap="none" lIns="0" tIns="0" rIns="0" bIns="0" rtlCol="0">
            <a:spAutoFit/>
          </a:bodyPr>
          <a:lstStyle/>
          <a:p>
            <a:r>
              <a:rPr lang="en-US" sz="900" b="1">
                <a:solidFill>
                  <a:srgbClr val="2491BF"/>
                </a:solidFill>
                <a:latin typeface="Calibri" panose="020F0502020204030204" pitchFamily="34" charset="0"/>
                <a:cs typeface="Calibri" panose="020F0502020204030204" pitchFamily="34" charset="0"/>
              </a:rPr>
              <a:t>IL-13</a:t>
            </a:r>
          </a:p>
        </p:txBody>
      </p:sp>
      <p:sp>
        <p:nvSpPr>
          <p:cNvPr id="32" name="TextBox 31">
            <a:extLst>
              <a:ext uri="{FF2B5EF4-FFF2-40B4-BE49-F238E27FC236}">
                <a16:creationId xmlns:a16="http://schemas.microsoft.com/office/drawing/2014/main" id="{FADC0184-0DD4-BA28-05E7-70D9971A8B4C}"/>
              </a:ext>
            </a:extLst>
          </p:cNvPr>
          <p:cNvSpPr txBox="1"/>
          <p:nvPr/>
        </p:nvSpPr>
        <p:spPr>
          <a:xfrm rot="1721568">
            <a:off x="3483998" y="4784427"/>
            <a:ext cx="229230" cy="138499"/>
          </a:xfrm>
          <a:prstGeom prst="rect">
            <a:avLst/>
          </a:prstGeom>
          <a:noFill/>
        </p:spPr>
        <p:txBody>
          <a:bodyPr wrap="none" lIns="0" tIns="0" rIns="0" bIns="0" rtlCol="0">
            <a:spAutoFit/>
          </a:bodyPr>
          <a:lstStyle/>
          <a:p>
            <a:r>
              <a:rPr lang="en-US" sz="900" b="1">
                <a:solidFill>
                  <a:srgbClr val="2491BF"/>
                </a:solidFill>
                <a:latin typeface="Calibri" panose="020F0502020204030204" pitchFamily="34" charset="0"/>
                <a:cs typeface="Calibri" panose="020F0502020204030204" pitchFamily="34" charset="0"/>
              </a:rPr>
              <a:t>IL-13</a:t>
            </a:r>
          </a:p>
        </p:txBody>
      </p:sp>
      <p:sp>
        <p:nvSpPr>
          <p:cNvPr id="39" name="TextBox 38">
            <a:extLst>
              <a:ext uri="{FF2B5EF4-FFF2-40B4-BE49-F238E27FC236}">
                <a16:creationId xmlns:a16="http://schemas.microsoft.com/office/drawing/2014/main" id="{129780EF-BA83-A36C-422D-ED98B45107D7}"/>
              </a:ext>
            </a:extLst>
          </p:cNvPr>
          <p:cNvSpPr txBox="1"/>
          <p:nvPr/>
        </p:nvSpPr>
        <p:spPr>
          <a:xfrm>
            <a:off x="993228" y="5302538"/>
            <a:ext cx="3263462" cy="184666"/>
          </a:xfrm>
          <a:prstGeom prst="rect">
            <a:avLst/>
          </a:prstGeom>
          <a:noFill/>
        </p:spPr>
        <p:txBody>
          <a:bodyPr wrap="square" lIns="0" tIns="0" rIns="0" bIns="0" rtlCol="0" anchor="ctr" anchorCtr="0">
            <a:spAutoFit/>
          </a:bodyPr>
          <a:lstStyle/>
          <a:p>
            <a:pPr algn="ctr"/>
            <a:r>
              <a:rPr lang="en-US" sz="1200" b="1">
                <a:solidFill>
                  <a:schemeClr val="bg1"/>
                </a:solidFill>
                <a:latin typeface="Calibri" panose="020F0502020204030204" pitchFamily="34" charset="0"/>
                <a:cs typeface="Calibri" panose="020F0502020204030204" pitchFamily="34" charset="0"/>
              </a:rPr>
              <a:t>Allergic eosinophilic</a:t>
            </a:r>
          </a:p>
        </p:txBody>
      </p:sp>
      <p:sp>
        <p:nvSpPr>
          <p:cNvPr id="2" name="TextBox 1">
            <a:extLst>
              <a:ext uri="{FF2B5EF4-FFF2-40B4-BE49-F238E27FC236}">
                <a16:creationId xmlns:a16="http://schemas.microsoft.com/office/drawing/2014/main" id="{CE2DC695-BC7A-93D2-3D2E-85ABD1619152}"/>
              </a:ext>
            </a:extLst>
          </p:cNvPr>
          <p:cNvSpPr txBox="1"/>
          <p:nvPr/>
        </p:nvSpPr>
        <p:spPr>
          <a:xfrm>
            <a:off x="3156182" y="4299338"/>
            <a:ext cx="240450"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ILC2s</a:t>
            </a:r>
          </a:p>
        </p:txBody>
      </p:sp>
      <p:sp>
        <p:nvSpPr>
          <p:cNvPr id="12" name="TextBox 11">
            <a:extLst>
              <a:ext uri="{FF2B5EF4-FFF2-40B4-BE49-F238E27FC236}">
                <a16:creationId xmlns:a16="http://schemas.microsoft.com/office/drawing/2014/main" id="{B2290578-A3F7-D2F5-BD35-71D0AB473749}"/>
              </a:ext>
            </a:extLst>
          </p:cNvPr>
          <p:cNvSpPr txBox="1"/>
          <p:nvPr/>
        </p:nvSpPr>
        <p:spPr>
          <a:xfrm>
            <a:off x="2282619" y="1899379"/>
            <a:ext cx="469680" cy="138499"/>
          </a:xfrm>
          <a:prstGeom prst="rect">
            <a:avLst/>
          </a:prstGeom>
          <a:noFill/>
        </p:spPr>
        <p:txBody>
          <a:bodyPr wrap="none" lIns="0" tIns="0" rIns="0" bIns="0" rtlCol="0">
            <a:spAutoFit/>
          </a:bodyPr>
          <a:lstStyle/>
          <a:p>
            <a:r>
              <a:rPr lang="en-US" sz="900" b="1">
                <a:solidFill>
                  <a:srgbClr val="000000"/>
                </a:solidFill>
                <a:latin typeface="Calibri" panose="020F0502020204030204" pitchFamily="34" charset="0"/>
                <a:cs typeface="Calibri" panose="020F0502020204030204" pitchFamily="34" charset="0"/>
              </a:rPr>
              <a:t>Cytokines</a:t>
            </a:r>
          </a:p>
        </p:txBody>
      </p:sp>
      <p:grpSp>
        <p:nvGrpSpPr>
          <p:cNvPr id="46" name="Group 45">
            <a:extLst>
              <a:ext uri="{FF2B5EF4-FFF2-40B4-BE49-F238E27FC236}">
                <a16:creationId xmlns:a16="http://schemas.microsoft.com/office/drawing/2014/main" id="{DDC1D575-73E9-D7EB-33B3-5FBA4E98B12B}"/>
              </a:ext>
            </a:extLst>
          </p:cNvPr>
          <p:cNvGrpSpPr/>
          <p:nvPr/>
        </p:nvGrpSpPr>
        <p:grpSpPr>
          <a:xfrm>
            <a:off x="10894587" y="6381538"/>
            <a:ext cx="1099968" cy="287551"/>
            <a:chOff x="10894587" y="6381538"/>
            <a:chExt cx="1099968" cy="287551"/>
          </a:xfrm>
        </p:grpSpPr>
        <p:grpSp>
          <p:nvGrpSpPr>
            <p:cNvPr id="48" name="Group 47">
              <a:extLst>
                <a:ext uri="{FF2B5EF4-FFF2-40B4-BE49-F238E27FC236}">
                  <a16:creationId xmlns:a16="http://schemas.microsoft.com/office/drawing/2014/main" id="{1486B646-7990-37F0-784E-D890B750488D}"/>
                </a:ext>
              </a:extLst>
            </p:cNvPr>
            <p:cNvGrpSpPr/>
            <p:nvPr/>
          </p:nvGrpSpPr>
          <p:grpSpPr>
            <a:xfrm>
              <a:off x="10894587" y="6381538"/>
              <a:ext cx="1099968" cy="287551"/>
              <a:chOff x="5334172" y="6525312"/>
              <a:chExt cx="1099968" cy="287551"/>
            </a:xfrm>
          </p:grpSpPr>
          <p:sp>
            <p:nvSpPr>
              <p:cNvPr id="60" name="Rectangle: Rounded Corners 59">
                <a:extLst>
                  <a:ext uri="{FF2B5EF4-FFF2-40B4-BE49-F238E27FC236}">
                    <a16:creationId xmlns:a16="http://schemas.microsoft.com/office/drawing/2014/main" id="{5B814A9E-9A85-63B5-9046-E44E45F7DA93}"/>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 name="Graphic 3">
                <a:hlinkClick r:id="" action="ppaction://hlinkshowjump?jump=previousslide"/>
                <a:extLst>
                  <a:ext uri="{FF2B5EF4-FFF2-40B4-BE49-F238E27FC236}">
                    <a16:creationId xmlns:a16="http://schemas.microsoft.com/office/drawing/2014/main" id="{8251FDFE-C974-D530-8B96-8F9A567A87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rot="10800000">
                <a:off x="5657217" y="6560801"/>
                <a:ext cx="216000" cy="216000"/>
              </a:xfrm>
              <a:prstGeom prst="rect">
                <a:avLst/>
              </a:prstGeom>
            </p:spPr>
          </p:pic>
          <p:pic>
            <p:nvPicPr>
              <p:cNvPr id="62" name="Graphic 3">
                <a:hlinkClick r:id="" action="ppaction://hlinkshowjump?jump=nextslide"/>
                <a:extLst>
                  <a:ext uri="{FF2B5EF4-FFF2-40B4-BE49-F238E27FC236}">
                    <a16:creationId xmlns:a16="http://schemas.microsoft.com/office/drawing/2014/main" id="{9B4AF203-2C03-B512-BCF4-4CC0A9E561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rot="10800000" flipH="1">
                <a:off x="5922567" y="6560801"/>
                <a:ext cx="216000" cy="216000"/>
              </a:xfrm>
              <a:prstGeom prst="rect">
                <a:avLst/>
              </a:prstGeom>
            </p:spPr>
          </p:pic>
        </p:grpSp>
        <p:pic>
          <p:nvPicPr>
            <p:cNvPr id="55" name="Graphic 14">
              <a:hlinkClick r:id="" action="ppaction://noaction"/>
              <a:extLst>
                <a:ext uri="{FF2B5EF4-FFF2-40B4-BE49-F238E27FC236}">
                  <a16:creationId xmlns:a16="http://schemas.microsoft.com/office/drawing/2014/main" id="{68F625D3-E133-C764-7255-89B536C16D9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1734234" y="6417528"/>
              <a:ext cx="216000" cy="216000"/>
            </a:xfrm>
            <a:prstGeom prst="rect">
              <a:avLst/>
            </a:prstGeom>
          </p:spPr>
        </p:pic>
        <p:pic>
          <p:nvPicPr>
            <p:cNvPr id="58" name="Graphic 2">
              <a:hlinkClick r:id="rId11" action="ppaction://hlinksldjump"/>
              <a:extLst>
                <a:ext uri="{FF2B5EF4-FFF2-40B4-BE49-F238E27FC236}">
                  <a16:creationId xmlns:a16="http://schemas.microsoft.com/office/drawing/2014/main" id="{3F34B310-91B2-8CA0-385D-8951534C198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0951903" y="6416625"/>
              <a:ext cx="216000" cy="216000"/>
            </a:xfrm>
            <a:prstGeom prst="rect">
              <a:avLst/>
            </a:prstGeom>
          </p:spPr>
        </p:pic>
      </p:grpSp>
      <p:sp>
        <p:nvSpPr>
          <p:cNvPr id="26" name="Rectangle: Rounded Corners 25">
            <a:extLst>
              <a:ext uri="{FF2B5EF4-FFF2-40B4-BE49-F238E27FC236}">
                <a16:creationId xmlns:a16="http://schemas.microsoft.com/office/drawing/2014/main" id="{3E2ECAA0-27F6-750B-C746-8B1702D4E3E9}"/>
              </a:ext>
            </a:extLst>
          </p:cNvPr>
          <p:cNvSpPr/>
          <p:nvPr/>
        </p:nvSpPr>
        <p:spPr>
          <a:xfrm>
            <a:off x="158661" y="1712944"/>
            <a:ext cx="1259333" cy="423367"/>
          </a:xfrm>
          <a:prstGeom prst="roundRect">
            <a:avLst>
              <a:gd name="adj" fmla="val 248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b="1">
                <a:solidFill>
                  <a:schemeClr val="bg1"/>
                </a:solidFill>
              </a:rPr>
              <a:t>Click on each number to reveal the next step</a:t>
            </a:r>
            <a:endParaRPr lang="en-GB" sz="900" b="1">
              <a:solidFill>
                <a:schemeClr val="bg1"/>
              </a:solidFill>
            </a:endParaRPr>
          </a:p>
        </p:txBody>
      </p:sp>
      <p:sp>
        <p:nvSpPr>
          <p:cNvPr id="961" name="A button">
            <a:extLst>
              <a:ext uri="{FF2B5EF4-FFF2-40B4-BE49-F238E27FC236}">
                <a16:creationId xmlns:a16="http://schemas.microsoft.com/office/drawing/2014/main" id="{60A44459-C070-4492-AB05-6B54BF33D807}"/>
              </a:ext>
            </a:extLst>
          </p:cNvPr>
          <p:cNvSpPr/>
          <p:nvPr/>
        </p:nvSpPr>
        <p:spPr>
          <a:xfrm>
            <a:off x="2853399" y="3560509"/>
            <a:ext cx="329546" cy="351656"/>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t>2</a:t>
            </a:r>
          </a:p>
        </p:txBody>
      </p:sp>
      <p:sp>
        <p:nvSpPr>
          <p:cNvPr id="962" name="A button">
            <a:extLst>
              <a:ext uri="{FF2B5EF4-FFF2-40B4-BE49-F238E27FC236}">
                <a16:creationId xmlns:a16="http://schemas.microsoft.com/office/drawing/2014/main" id="{59BC05A0-3BC5-BAA9-131E-10C50E4F63EF}"/>
              </a:ext>
            </a:extLst>
          </p:cNvPr>
          <p:cNvSpPr/>
          <p:nvPr/>
        </p:nvSpPr>
        <p:spPr>
          <a:xfrm>
            <a:off x="2075059" y="4810917"/>
            <a:ext cx="329546" cy="351656"/>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t>3</a:t>
            </a:r>
          </a:p>
        </p:txBody>
      </p:sp>
      <p:sp>
        <p:nvSpPr>
          <p:cNvPr id="963" name="A button">
            <a:extLst>
              <a:ext uri="{FF2B5EF4-FFF2-40B4-BE49-F238E27FC236}">
                <a16:creationId xmlns:a16="http://schemas.microsoft.com/office/drawing/2014/main" id="{BDF320B1-6D9A-2C07-D3C4-83F32B3E3644}"/>
              </a:ext>
            </a:extLst>
          </p:cNvPr>
          <p:cNvSpPr/>
          <p:nvPr/>
        </p:nvSpPr>
        <p:spPr>
          <a:xfrm>
            <a:off x="1220378" y="4205232"/>
            <a:ext cx="329546" cy="351656"/>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t>4</a:t>
            </a:r>
          </a:p>
        </p:txBody>
      </p:sp>
      <p:sp>
        <p:nvSpPr>
          <p:cNvPr id="964" name="A button">
            <a:extLst>
              <a:ext uri="{FF2B5EF4-FFF2-40B4-BE49-F238E27FC236}">
                <a16:creationId xmlns:a16="http://schemas.microsoft.com/office/drawing/2014/main" id="{CA338A0F-F92A-819C-5B3B-5BB57025C39C}"/>
              </a:ext>
            </a:extLst>
          </p:cNvPr>
          <p:cNvSpPr/>
          <p:nvPr/>
        </p:nvSpPr>
        <p:spPr>
          <a:xfrm>
            <a:off x="4051623" y="4896238"/>
            <a:ext cx="329546" cy="351656"/>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t>5</a:t>
            </a:r>
          </a:p>
        </p:txBody>
      </p:sp>
      <p:sp>
        <p:nvSpPr>
          <p:cNvPr id="965" name="A button">
            <a:extLst>
              <a:ext uri="{FF2B5EF4-FFF2-40B4-BE49-F238E27FC236}">
                <a16:creationId xmlns:a16="http://schemas.microsoft.com/office/drawing/2014/main" id="{1EECC0C2-7F50-3F07-8C15-25B122A05010}"/>
              </a:ext>
            </a:extLst>
          </p:cNvPr>
          <p:cNvSpPr/>
          <p:nvPr/>
        </p:nvSpPr>
        <p:spPr>
          <a:xfrm>
            <a:off x="4091203" y="3628197"/>
            <a:ext cx="329546" cy="351656"/>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t>6</a:t>
            </a:r>
          </a:p>
        </p:txBody>
      </p:sp>
      <p:graphicFrame>
        <p:nvGraphicFramePr>
          <p:cNvPr id="966" name="Table 16">
            <a:extLst>
              <a:ext uri="{FF2B5EF4-FFF2-40B4-BE49-F238E27FC236}">
                <a16:creationId xmlns:a16="http://schemas.microsoft.com/office/drawing/2014/main" id="{1058F2C2-6270-50CF-0DFE-3D3D4163F570}"/>
              </a:ext>
            </a:extLst>
          </p:cNvPr>
          <p:cNvGraphicFramePr>
            <a:graphicFrameLocks noGrp="1"/>
          </p:cNvGraphicFramePr>
          <p:nvPr/>
        </p:nvGraphicFramePr>
        <p:xfrm>
          <a:off x="5045401" y="2674389"/>
          <a:ext cx="6579249" cy="486405"/>
        </p:xfrm>
        <a:graphic>
          <a:graphicData uri="http://schemas.openxmlformats.org/drawingml/2006/table">
            <a:tbl>
              <a:tblPr firstRow="1" bandRow="1">
                <a:tableStyleId>{2D5ABB26-0587-4C30-8999-92F81FD0307C}</a:tableStyleId>
              </a:tblPr>
              <a:tblGrid>
                <a:gridCol w="461618">
                  <a:extLst>
                    <a:ext uri="{9D8B030D-6E8A-4147-A177-3AD203B41FA5}">
                      <a16:colId xmlns:a16="http://schemas.microsoft.com/office/drawing/2014/main" val="4177163366"/>
                    </a:ext>
                  </a:extLst>
                </a:gridCol>
                <a:gridCol w="6117631">
                  <a:extLst>
                    <a:ext uri="{9D8B030D-6E8A-4147-A177-3AD203B41FA5}">
                      <a16:colId xmlns:a16="http://schemas.microsoft.com/office/drawing/2014/main" val="1866586176"/>
                    </a:ext>
                  </a:extLst>
                </a:gridCol>
              </a:tblGrid>
              <a:tr h="486405">
                <a:tc>
                  <a:txBody>
                    <a:bodyPr/>
                    <a:lstStyle/>
                    <a:p>
                      <a:pPr algn="ctr"/>
                      <a:r>
                        <a:rPr lang="en-NZ" sz="1800" b="1">
                          <a:solidFill>
                            <a:schemeClr val="bg2"/>
                          </a:solidFill>
                          <a:latin typeface="+mj-lt"/>
                        </a:rPr>
                        <a:t>2</a:t>
                      </a:r>
                    </a:p>
                  </a:txBody>
                  <a:tcPr anchor="ctr">
                    <a:lnL>
                      <a:noFill/>
                    </a:lnL>
                    <a:lnR>
                      <a:noFill/>
                    </a:lnR>
                    <a:lnT>
                      <a:noFill/>
                    </a:lnT>
                    <a:lnB>
                      <a:noFill/>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tx1"/>
                          </a:solidFill>
                        </a:rPr>
                        <a:t>Epithelial cytokines activate </a:t>
                      </a:r>
                      <a:r>
                        <a:rPr lang="en-NZ" sz="1050" b="1">
                          <a:solidFill>
                            <a:schemeClr val="bg2"/>
                          </a:solidFill>
                        </a:rPr>
                        <a:t>dendritic cells </a:t>
                      </a:r>
                      <a:r>
                        <a:rPr lang="en-NZ" sz="1050" b="0">
                          <a:solidFill>
                            <a:schemeClr val="tx1"/>
                          </a:solidFill>
                        </a:rPr>
                        <a:t>and</a:t>
                      </a:r>
                      <a:r>
                        <a:rPr lang="en-NZ" sz="1050" b="1">
                          <a:solidFill>
                            <a:schemeClr val="bg2"/>
                          </a:solidFill>
                        </a:rPr>
                        <a:t> ILC2s</a:t>
                      </a:r>
                      <a:r>
                        <a:rPr lang="en-NZ" sz="1050" kern="1200">
                          <a:solidFill>
                            <a:schemeClr val="tx1"/>
                          </a:solidFill>
                          <a:latin typeface="+mn-lt"/>
                          <a:ea typeface="+mn-ea"/>
                          <a:cs typeface="+mn-cs"/>
                        </a:rPr>
                        <a:t>,</a:t>
                      </a:r>
                      <a:r>
                        <a:rPr lang="en-NZ" sz="1050" b="1">
                          <a:solidFill>
                            <a:schemeClr val="bg2"/>
                          </a:solidFill>
                        </a:rPr>
                        <a:t> </a:t>
                      </a:r>
                      <a:r>
                        <a:rPr lang="en-NZ" sz="1050" kern="1200">
                          <a:solidFill>
                            <a:schemeClr val="tx1"/>
                          </a:solidFill>
                          <a:latin typeface="+mn-lt"/>
                          <a:ea typeface="+mn-ea"/>
                          <a:cs typeface="+mn-cs"/>
                        </a:rPr>
                        <a:t>which present </a:t>
                      </a:r>
                      <a:r>
                        <a:rPr lang="en-NZ" sz="1050">
                          <a:solidFill>
                            <a:schemeClr val="tx1"/>
                          </a:solidFill>
                        </a:rPr>
                        <a:t>circulating allergens to </a:t>
                      </a:r>
                      <a:r>
                        <a:rPr lang="en-NZ" sz="1050" b="1">
                          <a:solidFill>
                            <a:schemeClr val="bg2"/>
                          </a:solidFill>
                        </a:rPr>
                        <a:t>naïve T cells</a:t>
                      </a:r>
                      <a:r>
                        <a:rPr lang="en-NZ" sz="1050">
                          <a:solidFill>
                            <a:schemeClr val="tx1"/>
                          </a:solidFill>
                        </a:rPr>
                        <a:t>, driving T helper 2 (Th2) cell differentiation. Th2 cells</a:t>
                      </a:r>
                      <a:r>
                        <a:rPr lang="en-NZ" sz="1050" strike="noStrike">
                          <a:solidFill>
                            <a:schemeClr val="tx1"/>
                          </a:solidFill>
                        </a:rPr>
                        <a:t> </a:t>
                      </a:r>
                      <a:r>
                        <a:rPr lang="en-NZ" sz="1050" baseline="0">
                          <a:solidFill>
                            <a:schemeClr val="tx1"/>
                          </a:solidFill>
                        </a:rPr>
                        <a:t>release </a:t>
                      </a:r>
                      <a:r>
                        <a:rPr lang="en-NZ" sz="1050">
                          <a:solidFill>
                            <a:schemeClr val="tx1"/>
                          </a:solidFill>
                        </a:rPr>
                        <a:t>type 2 cytokines </a:t>
                      </a:r>
                      <a:r>
                        <a:rPr lang="en-NZ" sz="1050" b="1">
                          <a:solidFill>
                            <a:schemeClr val="bg2"/>
                          </a:solidFill>
                        </a:rPr>
                        <a:t>IL-4</a:t>
                      </a:r>
                      <a:r>
                        <a:rPr lang="en-NZ" sz="1050">
                          <a:solidFill>
                            <a:schemeClr val="tx1"/>
                          </a:solidFill>
                        </a:rPr>
                        <a:t>, </a:t>
                      </a:r>
                      <a:r>
                        <a:rPr lang="en-NZ" sz="1050" b="1">
                          <a:solidFill>
                            <a:schemeClr val="bg2"/>
                          </a:solidFill>
                        </a:rPr>
                        <a:t>IL-5</a:t>
                      </a:r>
                      <a:r>
                        <a:rPr lang="en-NZ" sz="1050">
                          <a:solidFill>
                            <a:schemeClr val="tx1"/>
                          </a:solidFill>
                        </a:rPr>
                        <a:t> and </a:t>
                      </a:r>
                      <a:r>
                        <a:rPr lang="en-NZ" sz="1050" b="1">
                          <a:solidFill>
                            <a:schemeClr val="bg2"/>
                          </a:solidFill>
                        </a:rPr>
                        <a:t>IL-13</a:t>
                      </a:r>
                      <a:r>
                        <a:rPr lang="en-GB" sz="1050" kern="1200" baseline="30000">
                          <a:solidFill>
                            <a:schemeClr val="tx1"/>
                          </a:solidFill>
                          <a:latin typeface="+mn-lt"/>
                          <a:ea typeface="+mn-ea"/>
                          <a:cs typeface="+mn-cs"/>
                        </a:rPr>
                        <a:t>1,2,5</a:t>
                      </a:r>
                      <a:endParaRPr lang="en-NZ" sz="1050" baseline="30000">
                        <a:solidFill>
                          <a:schemeClr val="tx1"/>
                        </a:solidFill>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63092363"/>
                  </a:ext>
                </a:extLst>
              </a:tr>
            </a:tbl>
          </a:graphicData>
        </a:graphic>
      </p:graphicFrame>
      <p:graphicFrame>
        <p:nvGraphicFramePr>
          <p:cNvPr id="967" name="Table 16">
            <a:extLst>
              <a:ext uri="{FF2B5EF4-FFF2-40B4-BE49-F238E27FC236}">
                <a16:creationId xmlns:a16="http://schemas.microsoft.com/office/drawing/2014/main" id="{163D99D4-A87A-4E41-7FC0-97058F267381}"/>
              </a:ext>
            </a:extLst>
          </p:cNvPr>
          <p:cNvGraphicFramePr>
            <a:graphicFrameLocks noGrp="1"/>
          </p:cNvGraphicFramePr>
          <p:nvPr/>
        </p:nvGraphicFramePr>
        <p:xfrm>
          <a:off x="5045401" y="3197755"/>
          <a:ext cx="6579249" cy="486405"/>
        </p:xfrm>
        <a:graphic>
          <a:graphicData uri="http://schemas.openxmlformats.org/drawingml/2006/table">
            <a:tbl>
              <a:tblPr firstRow="1" bandRow="1">
                <a:tableStyleId>{2D5ABB26-0587-4C30-8999-92F81FD0307C}</a:tableStyleId>
              </a:tblPr>
              <a:tblGrid>
                <a:gridCol w="461618">
                  <a:extLst>
                    <a:ext uri="{9D8B030D-6E8A-4147-A177-3AD203B41FA5}">
                      <a16:colId xmlns:a16="http://schemas.microsoft.com/office/drawing/2014/main" val="4177163366"/>
                    </a:ext>
                  </a:extLst>
                </a:gridCol>
                <a:gridCol w="6117631">
                  <a:extLst>
                    <a:ext uri="{9D8B030D-6E8A-4147-A177-3AD203B41FA5}">
                      <a16:colId xmlns:a16="http://schemas.microsoft.com/office/drawing/2014/main" val="1866586176"/>
                    </a:ext>
                  </a:extLst>
                </a:gridCol>
              </a:tblGrid>
              <a:tr h="486405">
                <a:tc>
                  <a:txBody>
                    <a:bodyPr/>
                    <a:lstStyle/>
                    <a:p>
                      <a:pPr marL="0" algn="ctr" defTabSz="914400" rtl="0" eaLnBrk="1" latinLnBrk="0" hangingPunct="1"/>
                      <a:r>
                        <a:rPr lang="en-NZ" sz="1800" b="1" kern="1200">
                          <a:solidFill>
                            <a:schemeClr val="bg2"/>
                          </a:solidFill>
                          <a:latin typeface="+mj-lt"/>
                          <a:ea typeface="+mn-ea"/>
                          <a:cs typeface="+mn-cs"/>
                        </a:rPr>
                        <a:t>3</a:t>
                      </a:r>
                    </a:p>
                  </a:txBody>
                  <a:tcPr anchor="ctr">
                    <a:lnL>
                      <a:noFill/>
                    </a:lnL>
                    <a:lnR>
                      <a:noFill/>
                    </a:lnR>
                    <a:lnT>
                      <a:noFill/>
                    </a:lnT>
                    <a:lnB>
                      <a:noFill/>
                    </a:lnB>
                    <a:lnTlToBr w="12700" cmpd="sng">
                      <a:noFill/>
                      <a:prstDash val="solid"/>
                    </a:lnTlToBr>
                    <a:lnBlToTr w="12700" cmpd="sng">
                      <a:noFill/>
                      <a:prstDash val="solid"/>
                    </a:lnBlToTr>
                    <a:solidFill>
                      <a:schemeClr val="bg1">
                        <a:lumMod val="75000"/>
                      </a:schemeClr>
                    </a:solidFill>
                  </a:tcPr>
                </a:tc>
                <a:tc>
                  <a:txBody>
                    <a:bodyPr/>
                    <a:lstStyle/>
                    <a:p>
                      <a:r>
                        <a:rPr lang="en-GB" sz="1050" b="1">
                          <a:solidFill>
                            <a:schemeClr val="bg2"/>
                          </a:solidFill>
                        </a:rPr>
                        <a:t>IL-4</a:t>
                      </a:r>
                      <a:r>
                        <a:rPr lang="en-GB" sz="1050">
                          <a:solidFill>
                            <a:schemeClr val="tx1"/>
                          </a:solidFill>
                        </a:rPr>
                        <a:t> and </a:t>
                      </a:r>
                      <a:r>
                        <a:rPr lang="en-GB" sz="1050" b="1">
                          <a:solidFill>
                            <a:schemeClr val="bg2"/>
                          </a:solidFill>
                        </a:rPr>
                        <a:t>IL-13</a:t>
                      </a:r>
                      <a:r>
                        <a:rPr lang="en-GB" sz="1050">
                          <a:solidFill>
                            <a:schemeClr val="tx1"/>
                          </a:solidFill>
                        </a:rPr>
                        <a:t> drive B cell Ig class switching to </a:t>
                      </a:r>
                      <a:r>
                        <a:rPr lang="en-GB" sz="1050" err="1">
                          <a:solidFill>
                            <a:schemeClr val="tx1"/>
                          </a:solidFill>
                        </a:rPr>
                        <a:t>IgE</a:t>
                      </a:r>
                      <a:r>
                        <a:rPr lang="en-GB" sz="1050">
                          <a:solidFill>
                            <a:schemeClr val="tx1"/>
                          </a:solidFill>
                        </a:rPr>
                        <a:t>. Direct activation from epithelial cytokines on </a:t>
                      </a:r>
                      <a:r>
                        <a:rPr lang="en-GB" sz="1050" b="1">
                          <a:solidFill>
                            <a:schemeClr val="bg2"/>
                          </a:solidFill>
                        </a:rPr>
                        <a:t>basophils</a:t>
                      </a:r>
                      <a:r>
                        <a:rPr lang="en-GB" sz="1050">
                          <a:solidFill>
                            <a:schemeClr val="tx1"/>
                          </a:solidFill>
                        </a:rPr>
                        <a:t> and </a:t>
                      </a:r>
                      <a:r>
                        <a:rPr lang="en-GB" sz="1050" b="1">
                          <a:solidFill>
                            <a:schemeClr val="bg2"/>
                          </a:solidFill>
                        </a:rPr>
                        <a:t>mast cells </a:t>
                      </a:r>
                      <a:r>
                        <a:rPr lang="en-GB" sz="1050">
                          <a:solidFill>
                            <a:schemeClr val="tx1"/>
                          </a:solidFill>
                        </a:rPr>
                        <a:t>also stimulates release of IL-5 and IL-13 to potentiate this response</a:t>
                      </a:r>
                      <a:r>
                        <a:rPr lang="en-GB" sz="1050" kern="1200" baseline="30000">
                          <a:solidFill>
                            <a:schemeClr val="tx1"/>
                          </a:solidFill>
                          <a:latin typeface="+mn-lt"/>
                          <a:ea typeface="+mn-ea"/>
                          <a:cs typeface="+mn-cs"/>
                        </a:rPr>
                        <a:t>1,2 </a:t>
                      </a:r>
                    </a:p>
                  </a:txBody>
                  <a:tcPr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16381523"/>
                  </a:ext>
                </a:extLst>
              </a:tr>
            </a:tbl>
          </a:graphicData>
        </a:graphic>
      </p:graphicFrame>
      <p:graphicFrame>
        <p:nvGraphicFramePr>
          <p:cNvPr id="968" name="Table 16">
            <a:extLst>
              <a:ext uri="{FF2B5EF4-FFF2-40B4-BE49-F238E27FC236}">
                <a16:creationId xmlns:a16="http://schemas.microsoft.com/office/drawing/2014/main" id="{05F76B25-C0BE-9701-4133-9FCBFD72EF2A}"/>
              </a:ext>
            </a:extLst>
          </p:cNvPr>
          <p:cNvGraphicFramePr>
            <a:graphicFrameLocks noGrp="1"/>
          </p:cNvGraphicFramePr>
          <p:nvPr>
            <p:extLst>
              <p:ext uri="{D42A27DB-BD31-4B8C-83A1-F6EECF244321}">
                <p14:modId xmlns:p14="http://schemas.microsoft.com/office/powerpoint/2010/main" val="3346301430"/>
              </p:ext>
            </p:extLst>
          </p:nvPr>
        </p:nvGraphicFramePr>
        <p:xfrm>
          <a:off x="5045401" y="3714036"/>
          <a:ext cx="6579249" cy="593104"/>
        </p:xfrm>
        <a:graphic>
          <a:graphicData uri="http://schemas.openxmlformats.org/drawingml/2006/table">
            <a:tbl>
              <a:tblPr firstRow="1" bandRow="1">
                <a:tableStyleId>{2D5ABB26-0587-4C30-8999-92F81FD0307C}</a:tableStyleId>
              </a:tblPr>
              <a:tblGrid>
                <a:gridCol w="461617">
                  <a:extLst>
                    <a:ext uri="{9D8B030D-6E8A-4147-A177-3AD203B41FA5}">
                      <a16:colId xmlns:a16="http://schemas.microsoft.com/office/drawing/2014/main" val="4177163366"/>
                    </a:ext>
                  </a:extLst>
                </a:gridCol>
                <a:gridCol w="6117632">
                  <a:extLst>
                    <a:ext uri="{9D8B030D-6E8A-4147-A177-3AD203B41FA5}">
                      <a16:colId xmlns:a16="http://schemas.microsoft.com/office/drawing/2014/main" val="1866586176"/>
                    </a:ext>
                  </a:extLst>
                </a:gridCol>
              </a:tblGrid>
              <a:tr h="593104">
                <a:tc>
                  <a:txBody>
                    <a:bodyPr/>
                    <a:lstStyle/>
                    <a:p>
                      <a:pPr marL="0" algn="ctr" defTabSz="914400" rtl="0" eaLnBrk="1" latinLnBrk="0" hangingPunct="1"/>
                      <a:r>
                        <a:rPr lang="en-NZ" sz="1800" b="1" kern="1200">
                          <a:solidFill>
                            <a:schemeClr val="bg2"/>
                          </a:solidFill>
                          <a:latin typeface="+mj-lt"/>
                          <a:ea typeface="+mn-ea"/>
                          <a:cs typeface="+mn-cs"/>
                        </a:rPr>
                        <a:t>4</a:t>
                      </a:r>
                    </a:p>
                  </a:txBody>
                  <a:tcPr anchor="ctr">
                    <a:lnL>
                      <a:noFill/>
                    </a:lnL>
                    <a:lnR>
                      <a:noFill/>
                    </a:lnR>
                    <a:lnT>
                      <a:noFill/>
                    </a:lnT>
                    <a:lnB>
                      <a:noFill/>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050" b="1" baseline="0" err="1">
                          <a:solidFill>
                            <a:schemeClr val="bg2"/>
                          </a:solidFill>
                        </a:rPr>
                        <a:t>IgE</a:t>
                      </a:r>
                      <a:r>
                        <a:rPr lang="en-NZ" sz="1050" baseline="0">
                          <a:solidFill>
                            <a:schemeClr val="tx1"/>
                          </a:solidFill>
                        </a:rPr>
                        <a:t> binds to receptors on the surface </a:t>
                      </a:r>
                      <a:r>
                        <a:rPr lang="en-NZ" sz="1050" kern="1200" baseline="0">
                          <a:solidFill>
                            <a:schemeClr val="tx1"/>
                          </a:solidFill>
                          <a:latin typeface="+mn-lt"/>
                          <a:ea typeface="+mn-ea"/>
                          <a:cs typeface="+mn-cs"/>
                        </a:rPr>
                        <a:t>of</a:t>
                      </a:r>
                      <a:r>
                        <a:rPr lang="en-NZ" sz="1050" b="1" kern="1200" baseline="0">
                          <a:solidFill>
                            <a:schemeClr val="bg2"/>
                          </a:solidFill>
                          <a:latin typeface="+mn-lt"/>
                          <a:ea typeface="+mn-ea"/>
                          <a:cs typeface="+mn-cs"/>
                        </a:rPr>
                        <a:t> mast cells</a:t>
                      </a:r>
                      <a:r>
                        <a:rPr lang="en-NZ" sz="1050" baseline="0">
                          <a:solidFill>
                            <a:schemeClr val="tx1"/>
                          </a:solidFill>
                        </a:rPr>
                        <a:t>, </a:t>
                      </a:r>
                      <a:r>
                        <a:rPr lang="en-NZ" sz="1050" b="0" kern="1200" baseline="0">
                          <a:solidFill>
                            <a:schemeClr val="tx1"/>
                          </a:solidFill>
                          <a:latin typeface="+mn-lt"/>
                          <a:ea typeface="+mn-ea"/>
                          <a:cs typeface="+mn-cs"/>
                        </a:rPr>
                        <a:t>sensitising them to allergens. Re-exposure causes rapid</a:t>
                      </a:r>
                      <a:r>
                        <a:rPr lang="en-NZ" sz="1050" b="0" baseline="0">
                          <a:solidFill>
                            <a:schemeClr val="tx1"/>
                          </a:solidFill>
                        </a:rPr>
                        <a:t> </a:t>
                      </a:r>
                      <a:r>
                        <a:rPr lang="en-NZ" sz="1050" baseline="0">
                          <a:solidFill>
                            <a:schemeClr val="tx1"/>
                          </a:solidFill>
                        </a:rPr>
                        <a:t>degranulation of the mast cells and release of mediators, including </a:t>
                      </a:r>
                      <a:r>
                        <a:rPr lang="en-NZ" sz="1050" b="1" baseline="0">
                          <a:solidFill>
                            <a:schemeClr val="bg2"/>
                          </a:solidFill>
                        </a:rPr>
                        <a:t>histamine</a:t>
                      </a:r>
                      <a:r>
                        <a:rPr lang="en-NZ" sz="1050" baseline="0">
                          <a:solidFill>
                            <a:schemeClr val="tx1"/>
                          </a:solidFill>
                        </a:rPr>
                        <a:t> and </a:t>
                      </a:r>
                      <a:r>
                        <a:rPr lang="en-NZ" sz="1050" b="1" baseline="0">
                          <a:solidFill>
                            <a:schemeClr val="bg2"/>
                          </a:solidFill>
                        </a:rPr>
                        <a:t>leukotrienes</a:t>
                      </a:r>
                      <a:r>
                        <a:rPr lang="en-NZ" sz="1050" b="0" baseline="30000">
                          <a:solidFill>
                            <a:schemeClr val="tx1"/>
                          </a:solidFill>
                        </a:rPr>
                        <a:t>1</a:t>
                      </a:r>
                    </a:p>
                  </a:txBody>
                  <a:tcPr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35696629"/>
                  </a:ext>
                </a:extLst>
              </a:tr>
            </a:tbl>
          </a:graphicData>
        </a:graphic>
      </p:graphicFrame>
      <p:graphicFrame>
        <p:nvGraphicFramePr>
          <p:cNvPr id="969" name="Table 16">
            <a:extLst>
              <a:ext uri="{FF2B5EF4-FFF2-40B4-BE49-F238E27FC236}">
                <a16:creationId xmlns:a16="http://schemas.microsoft.com/office/drawing/2014/main" id="{973A5445-04C2-D758-6FF6-FF254ED54DA9}"/>
              </a:ext>
            </a:extLst>
          </p:cNvPr>
          <p:cNvGraphicFramePr>
            <a:graphicFrameLocks noGrp="1"/>
          </p:cNvGraphicFramePr>
          <p:nvPr/>
        </p:nvGraphicFramePr>
        <p:xfrm>
          <a:off x="5045401" y="4330586"/>
          <a:ext cx="6579249" cy="486405"/>
        </p:xfrm>
        <a:graphic>
          <a:graphicData uri="http://schemas.openxmlformats.org/drawingml/2006/table">
            <a:tbl>
              <a:tblPr firstRow="1" bandRow="1">
                <a:tableStyleId>{2D5ABB26-0587-4C30-8999-92F81FD0307C}</a:tableStyleId>
              </a:tblPr>
              <a:tblGrid>
                <a:gridCol w="461618">
                  <a:extLst>
                    <a:ext uri="{9D8B030D-6E8A-4147-A177-3AD203B41FA5}">
                      <a16:colId xmlns:a16="http://schemas.microsoft.com/office/drawing/2014/main" val="4177163366"/>
                    </a:ext>
                  </a:extLst>
                </a:gridCol>
                <a:gridCol w="6117631">
                  <a:extLst>
                    <a:ext uri="{9D8B030D-6E8A-4147-A177-3AD203B41FA5}">
                      <a16:colId xmlns:a16="http://schemas.microsoft.com/office/drawing/2014/main" val="1866586176"/>
                    </a:ext>
                  </a:extLst>
                </a:gridCol>
              </a:tblGrid>
              <a:tr h="486405">
                <a:tc>
                  <a:txBody>
                    <a:bodyPr/>
                    <a:lstStyle/>
                    <a:p>
                      <a:pPr marL="0" algn="ctr" defTabSz="914400" rtl="0" eaLnBrk="1" latinLnBrk="0" hangingPunct="1"/>
                      <a:r>
                        <a:rPr lang="en-NZ" sz="1800" b="1" kern="1200">
                          <a:solidFill>
                            <a:schemeClr val="bg2"/>
                          </a:solidFill>
                          <a:latin typeface="+mj-lt"/>
                          <a:ea typeface="+mn-ea"/>
                          <a:cs typeface="+mn-cs"/>
                        </a:rPr>
                        <a:t>5</a:t>
                      </a:r>
                    </a:p>
                  </a:txBody>
                  <a:tcPr anchor="ctr">
                    <a:lnL>
                      <a:noFill/>
                    </a:lnL>
                    <a:lnR>
                      <a:noFill/>
                    </a:lnR>
                    <a:lnT>
                      <a:noFill/>
                    </a:lnT>
                    <a:lnB>
                      <a:noFill/>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050" b="1" kern="1200" baseline="0">
                          <a:solidFill>
                            <a:schemeClr val="bg2"/>
                          </a:solidFill>
                          <a:latin typeface="+mn-lt"/>
                          <a:ea typeface="+mn-ea"/>
                          <a:cs typeface="+mn-cs"/>
                        </a:rPr>
                        <a:t> IL-13, </a:t>
                      </a:r>
                      <a:r>
                        <a:rPr lang="en-NZ" sz="1050" baseline="0">
                          <a:solidFill>
                            <a:schemeClr val="tx1"/>
                          </a:solidFill>
                        </a:rPr>
                        <a:t>produced by Th2 cells, can induce </a:t>
                      </a:r>
                      <a:r>
                        <a:rPr lang="en-NZ" sz="1050" b="1" kern="1200" baseline="0">
                          <a:solidFill>
                            <a:schemeClr val="bg2"/>
                          </a:solidFill>
                          <a:latin typeface="+mn-lt"/>
                          <a:ea typeface="+mn-ea"/>
                          <a:cs typeface="+mn-cs"/>
                        </a:rPr>
                        <a:t>smooth muscle </a:t>
                      </a:r>
                      <a:r>
                        <a:rPr lang="en-NZ" sz="1050" kern="1200" baseline="0">
                          <a:solidFill>
                            <a:schemeClr val="tx1"/>
                          </a:solidFill>
                          <a:latin typeface="+mn-lt"/>
                          <a:ea typeface="+mn-ea"/>
                          <a:cs typeface="+mn-cs"/>
                        </a:rPr>
                        <a:t>contraction, contributing to </a:t>
                      </a:r>
                      <a:br>
                        <a:rPr lang="en-NZ" sz="1050" kern="1200" baseline="0">
                          <a:solidFill>
                            <a:schemeClr val="tx1"/>
                          </a:solidFill>
                          <a:latin typeface="+mn-lt"/>
                          <a:ea typeface="+mn-ea"/>
                          <a:cs typeface="+mn-cs"/>
                        </a:rPr>
                      </a:br>
                      <a:r>
                        <a:rPr lang="en-NZ" sz="1050" b="1" baseline="0">
                          <a:solidFill>
                            <a:schemeClr val="bg2"/>
                          </a:solidFill>
                        </a:rPr>
                        <a:t>airway hyperresponsiveness</a:t>
                      </a:r>
                      <a:r>
                        <a:rPr lang="en-GB" sz="1050" kern="1200" baseline="30000">
                          <a:solidFill>
                            <a:schemeClr val="tx1"/>
                          </a:solidFill>
                          <a:latin typeface="+mn-lt"/>
                          <a:ea typeface="+mn-ea"/>
                          <a:cs typeface="+mn-cs"/>
                        </a:rPr>
                        <a:t>1,6,7</a:t>
                      </a:r>
                      <a:endParaRPr lang="en-NZ" sz="1050" baseline="30000">
                        <a:solidFill>
                          <a:schemeClr val="tx1"/>
                        </a:solidFill>
                      </a:endParaRPr>
                    </a:p>
                  </a:txBody>
                  <a:tcPr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92354469"/>
                  </a:ext>
                </a:extLst>
              </a:tr>
            </a:tbl>
          </a:graphicData>
        </a:graphic>
      </p:graphicFrame>
      <p:graphicFrame>
        <p:nvGraphicFramePr>
          <p:cNvPr id="970" name="Table 16">
            <a:extLst>
              <a:ext uri="{FF2B5EF4-FFF2-40B4-BE49-F238E27FC236}">
                <a16:creationId xmlns:a16="http://schemas.microsoft.com/office/drawing/2014/main" id="{A7A99A3C-EF60-21A1-B0C1-28E60E5FA2A6}"/>
              </a:ext>
            </a:extLst>
          </p:cNvPr>
          <p:cNvGraphicFramePr>
            <a:graphicFrameLocks noGrp="1"/>
          </p:cNvGraphicFramePr>
          <p:nvPr/>
        </p:nvGraphicFramePr>
        <p:xfrm>
          <a:off x="5045401" y="4853952"/>
          <a:ext cx="6579249" cy="632327"/>
        </p:xfrm>
        <a:graphic>
          <a:graphicData uri="http://schemas.openxmlformats.org/drawingml/2006/table">
            <a:tbl>
              <a:tblPr firstRow="1" bandRow="1">
                <a:tableStyleId>{2D5ABB26-0587-4C30-8999-92F81FD0307C}</a:tableStyleId>
              </a:tblPr>
              <a:tblGrid>
                <a:gridCol w="461617">
                  <a:extLst>
                    <a:ext uri="{9D8B030D-6E8A-4147-A177-3AD203B41FA5}">
                      <a16:colId xmlns:a16="http://schemas.microsoft.com/office/drawing/2014/main" val="4177163366"/>
                    </a:ext>
                  </a:extLst>
                </a:gridCol>
                <a:gridCol w="6117632">
                  <a:extLst>
                    <a:ext uri="{9D8B030D-6E8A-4147-A177-3AD203B41FA5}">
                      <a16:colId xmlns:a16="http://schemas.microsoft.com/office/drawing/2014/main" val="1866586176"/>
                    </a:ext>
                  </a:extLst>
                </a:gridCol>
              </a:tblGrid>
              <a:tr h="632327">
                <a:tc>
                  <a:txBody>
                    <a:bodyPr/>
                    <a:lstStyle/>
                    <a:p>
                      <a:pPr marL="0" algn="ctr" defTabSz="914400" rtl="0" eaLnBrk="1" latinLnBrk="0" hangingPunct="1"/>
                      <a:r>
                        <a:rPr lang="en-NZ" sz="1800" b="1" kern="1200">
                          <a:solidFill>
                            <a:schemeClr val="bg2"/>
                          </a:solidFill>
                          <a:latin typeface="+mj-lt"/>
                          <a:ea typeface="+mn-ea"/>
                          <a:cs typeface="+mn-cs"/>
                        </a:rPr>
                        <a:t>6</a:t>
                      </a:r>
                    </a:p>
                  </a:txBody>
                  <a:tcPr anchor="ctr">
                    <a:lnL>
                      <a:noFill/>
                    </a:lnL>
                    <a:lnR>
                      <a:noFill/>
                    </a:lnR>
                    <a:lnT>
                      <a:noFill/>
                    </a:lnT>
                    <a:lnB>
                      <a:noFill/>
                    </a:lnB>
                    <a:lnTlToBr w="12700" cmpd="sng">
                      <a:noFill/>
                      <a:prstDash val="solid"/>
                    </a:lnTlToBr>
                    <a:lnBlToTr w="12700" cmpd="sng">
                      <a:noFill/>
                      <a:prstDash val="solid"/>
                    </a:lnBlToTr>
                    <a:solidFill>
                      <a:schemeClr val="bg1">
                        <a:lumMod val="75000"/>
                      </a:schemeClr>
                    </a:solidFill>
                  </a:tcPr>
                </a:tc>
                <a:tc>
                  <a:txBody>
                    <a:bodyPr/>
                    <a:lstStyle/>
                    <a:p>
                      <a:pPr>
                        <a:buClr>
                          <a:schemeClr val="accent1"/>
                        </a:buClr>
                      </a:pPr>
                      <a:r>
                        <a:rPr lang="en-GB" sz="1050" b="1">
                          <a:solidFill>
                            <a:schemeClr val="bg2"/>
                          </a:solidFill>
                        </a:rPr>
                        <a:t>IL-5</a:t>
                      </a:r>
                      <a:r>
                        <a:rPr lang="en-GB" sz="1050">
                          <a:solidFill>
                            <a:schemeClr val="tx1"/>
                          </a:solidFill>
                        </a:rPr>
                        <a:t> may also be released following stimulation of T cells, driving maturation and survival of </a:t>
                      </a:r>
                      <a:r>
                        <a:rPr lang="en-GB" sz="1050" b="1">
                          <a:solidFill>
                            <a:schemeClr val="bg2"/>
                          </a:solidFill>
                        </a:rPr>
                        <a:t>eosinophils</a:t>
                      </a:r>
                      <a:r>
                        <a:rPr lang="en-GB" sz="1050">
                          <a:solidFill>
                            <a:schemeClr val="tx1"/>
                          </a:solidFill>
                        </a:rPr>
                        <a:t>. Eosinophils are recruited into the airway and promote </a:t>
                      </a:r>
                      <a:r>
                        <a:rPr lang="en-GB" sz="1050" b="1">
                          <a:solidFill>
                            <a:schemeClr val="bg2"/>
                          </a:solidFill>
                        </a:rPr>
                        <a:t>eosinophilic inflammation</a:t>
                      </a:r>
                      <a:r>
                        <a:rPr lang="en-NZ" sz="1050" b="0" baseline="30000">
                          <a:solidFill>
                            <a:schemeClr val="tx1"/>
                          </a:solidFill>
                        </a:rPr>
                        <a:t>1,2</a:t>
                      </a:r>
                      <a:endParaRPr lang="en-GB" sz="1050" b="0" baseline="30000">
                        <a:solidFill>
                          <a:schemeClr val="tx1"/>
                        </a:solidFill>
                      </a:endParaRPr>
                    </a:p>
                  </a:txBody>
                  <a:tcPr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41729593"/>
                  </a:ext>
                </a:extLst>
              </a:tr>
            </a:tbl>
          </a:graphicData>
        </a:graphic>
      </p:graphicFrame>
      <p:sp>
        <p:nvSpPr>
          <p:cNvPr id="971" name="Rectangle: Rounded Corners 970">
            <a:hlinkClick r:id="" action="ppaction://noaction"/>
            <a:extLst>
              <a:ext uri="{FF2B5EF4-FFF2-40B4-BE49-F238E27FC236}">
                <a16:creationId xmlns:a16="http://schemas.microsoft.com/office/drawing/2014/main" id="{B06F73DC-0E2E-8F79-BF02-485AF9DD3225}"/>
              </a:ext>
            </a:extLst>
          </p:cNvPr>
          <p:cNvSpPr/>
          <p:nvPr/>
        </p:nvSpPr>
        <p:spPr>
          <a:xfrm>
            <a:off x="10335031" y="5544961"/>
            <a:ext cx="1665744" cy="504000"/>
          </a:xfrm>
          <a:prstGeom prst="roundRect">
            <a:avLst>
              <a:gd name="adj" fmla="val 3304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b="1">
                <a:solidFill>
                  <a:schemeClr val="bg1"/>
                </a:solidFill>
              </a:rPr>
              <a:t>Click here </a:t>
            </a:r>
            <a:r>
              <a:rPr lang="en-NZ" sz="900">
                <a:solidFill>
                  <a:schemeClr val="bg1"/>
                </a:solidFill>
              </a:rPr>
              <a:t>to find out how this pathway can manifest in a clinical setting </a:t>
            </a:r>
            <a:endParaRPr lang="en-GB" sz="900"/>
          </a:p>
        </p:txBody>
      </p:sp>
      <p:sp>
        <p:nvSpPr>
          <p:cNvPr id="15" name="TextBox 14">
            <a:extLst>
              <a:ext uri="{FF2B5EF4-FFF2-40B4-BE49-F238E27FC236}">
                <a16:creationId xmlns:a16="http://schemas.microsoft.com/office/drawing/2014/main" id="{011FB2DB-130E-772C-21AB-6511397B0333}"/>
              </a:ext>
            </a:extLst>
          </p:cNvPr>
          <p:cNvSpPr txBox="1"/>
          <p:nvPr/>
        </p:nvSpPr>
        <p:spPr>
          <a:xfrm>
            <a:off x="1655674" y="2850569"/>
            <a:ext cx="397578" cy="383324"/>
          </a:xfrm>
          <a:prstGeom prst="rect">
            <a:avLst/>
          </a:prstGeom>
          <a:solidFill>
            <a:srgbClr val="FFFFFF">
              <a:alpha val="60000"/>
            </a:srgbClr>
          </a:solidFill>
        </p:spPr>
        <p:txBody>
          <a:bodyPr wrap="square" lIns="36000" tIns="36000" rIns="36000" bIns="36000" rtlCol="0">
            <a:spAutoFit/>
          </a:bodyPr>
          <a:lstStyle>
            <a:defPPr>
              <a:defRPr lang="en-US"/>
            </a:defPPr>
            <a:lvl1pPr algn="ctr">
              <a:defRPr sz="1000" b="1">
                <a:solidFill>
                  <a:srgbClr val="2491BF"/>
                </a:solidFill>
                <a:latin typeface="Calibri" panose="020F0502020204030204" pitchFamily="34" charset="0"/>
                <a:cs typeface="Calibri" panose="020F0502020204030204" pitchFamily="34" charset="0"/>
              </a:defRPr>
            </a:lvl1pPr>
          </a:lstStyle>
          <a:p>
            <a:r>
              <a:rPr lang="en-US"/>
              <a:t>TSLP</a:t>
            </a:r>
          </a:p>
          <a:p>
            <a:r>
              <a:rPr lang="en-US"/>
              <a:t>IL-33</a:t>
            </a:r>
          </a:p>
        </p:txBody>
      </p:sp>
      <p:sp>
        <p:nvSpPr>
          <p:cNvPr id="960" name="A button">
            <a:extLst>
              <a:ext uri="{FF2B5EF4-FFF2-40B4-BE49-F238E27FC236}">
                <a16:creationId xmlns:a16="http://schemas.microsoft.com/office/drawing/2014/main" id="{F3D37E72-701F-FB5A-6C47-DB1D4BF23FC6}"/>
              </a:ext>
            </a:extLst>
          </p:cNvPr>
          <p:cNvSpPr/>
          <p:nvPr/>
        </p:nvSpPr>
        <p:spPr>
          <a:xfrm>
            <a:off x="3089141" y="2780424"/>
            <a:ext cx="329546" cy="351656"/>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t>1</a:t>
            </a:r>
          </a:p>
        </p:txBody>
      </p:sp>
    </p:spTree>
    <p:extLst>
      <p:ext uri="{BB962C8B-B14F-4D97-AF65-F5344CB8AC3E}">
        <p14:creationId xmlns:p14="http://schemas.microsoft.com/office/powerpoint/2010/main" val="41428329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6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960"/>
                  </p:tgtEl>
                </p:cond>
              </p:nextCondLst>
            </p:seq>
            <p:seq concurrent="1" nextAc="seek">
              <p:cTn id="7" restart="whenNotActive" fill="hold" evtFilter="cancelBubble" nodeType="interactiveSeq">
                <p:stCondLst>
                  <p:cond evt="onClick" delay="0">
                    <p:tgtEl>
                      <p:spTgt spid="961"/>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66"/>
                                        </p:tgtEl>
                                        <p:attrNameLst>
                                          <p:attrName>style.visibility</p:attrName>
                                        </p:attrNameLst>
                                      </p:cBhvr>
                                      <p:to>
                                        <p:strVal val="visible"/>
                                      </p:to>
                                    </p:set>
                                  </p:childTnLst>
                                </p:cTn>
                              </p:par>
                            </p:childTnLst>
                          </p:cTn>
                        </p:par>
                      </p:childTnLst>
                    </p:cTn>
                  </p:par>
                </p:childTnLst>
              </p:cTn>
              <p:nextCondLst>
                <p:cond evt="onClick" delay="0">
                  <p:tgtEl>
                    <p:spTgt spid="961"/>
                  </p:tgtEl>
                </p:cond>
              </p:nextCondLst>
            </p:seq>
            <p:seq concurrent="1" nextAc="seek">
              <p:cTn id="12" restart="whenNotActive" fill="hold" evtFilter="cancelBubble" nodeType="interactiveSeq">
                <p:stCondLst>
                  <p:cond evt="onClick" delay="0">
                    <p:tgtEl>
                      <p:spTgt spid="962"/>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67"/>
                                        </p:tgtEl>
                                        <p:attrNameLst>
                                          <p:attrName>style.visibility</p:attrName>
                                        </p:attrNameLst>
                                      </p:cBhvr>
                                      <p:to>
                                        <p:strVal val="visible"/>
                                      </p:to>
                                    </p:set>
                                  </p:childTnLst>
                                </p:cTn>
                              </p:par>
                            </p:childTnLst>
                          </p:cTn>
                        </p:par>
                      </p:childTnLst>
                    </p:cTn>
                  </p:par>
                </p:childTnLst>
              </p:cTn>
              <p:nextCondLst>
                <p:cond evt="onClick" delay="0">
                  <p:tgtEl>
                    <p:spTgt spid="962"/>
                  </p:tgtEl>
                </p:cond>
              </p:nextCondLst>
            </p:seq>
            <p:seq concurrent="1" nextAc="seek">
              <p:cTn id="17" restart="whenNotActive" fill="hold" evtFilter="cancelBubble" nodeType="interactiveSeq">
                <p:stCondLst>
                  <p:cond evt="onClick" delay="0">
                    <p:tgtEl>
                      <p:spTgt spid="963"/>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68"/>
                                        </p:tgtEl>
                                        <p:attrNameLst>
                                          <p:attrName>style.visibility</p:attrName>
                                        </p:attrNameLst>
                                      </p:cBhvr>
                                      <p:to>
                                        <p:strVal val="visible"/>
                                      </p:to>
                                    </p:set>
                                  </p:childTnLst>
                                </p:cTn>
                              </p:par>
                            </p:childTnLst>
                          </p:cTn>
                        </p:par>
                      </p:childTnLst>
                    </p:cTn>
                  </p:par>
                </p:childTnLst>
              </p:cTn>
              <p:nextCondLst>
                <p:cond evt="onClick" delay="0">
                  <p:tgtEl>
                    <p:spTgt spid="963"/>
                  </p:tgtEl>
                </p:cond>
              </p:nextCondLst>
            </p:seq>
            <p:seq concurrent="1" nextAc="seek">
              <p:cTn id="22" restart="whenNotActive" fill="hold" evtFilter="cancelBubble" nodeType="interactiveSeq">
                <p:stCondLst>
                  <p:cond evt="onClick" delay="0">
                    <p:tgtEl>
                      <p:spTgt spid="964"/>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69"/>
                                        </p:tgtEl>
                                        <p:attrNameLst>
                                          <p:attrName>style.visibility</p:attrName>
                                        </p:attrNameLst>
                                      </p:cBhvr>
                                      <p:to>
                                        <p:strVal val="visible"/>
                                      </p:to>
                                    </p:set>
                                  </p:childTnLst>
                                </p:cTn>
                              </p:par>
                            </p:childTnLst>
                          </p:cTn>
                        </p:par>
                      </p:childTnLst>
                    </p:cTn>
                  </p:par>
                </p:childTnLst>
              </p:cTn>
              <p:nextCondLst>
                <p:cond evt="onClick" delay="0">
                  <p:tgtEl>
                    <p:spTgt spid="964"/>
                  </p:tgtEl>
                </p:cond>
              </p:nextCondLst>
            </p:seq>
            <p:seq concurrent="1" nextAc="seek">
              <p:cTn id="27" restart="whenNotActive" fill="hold" evtFilter="cancelBubble" nodeType="interactiveSeq">
                <p:stCondLst>
                  <p:cond evt="onClick" delay="0">
                    <p:tgtEl>
                      <p:spTgt spid="965"/>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970"/>
                                        </p:tgtEl>
                                        <p:attrNameLst>
                                          <p:attrName>style.visibility</p:attrName>
                                        </p:attrNameLst>
                                      </p:cBhvr>
                                      <p:to>
                                        <p:strVal val="visible"/>
                                      </p:to>
                                    </p:set>
                                  </p:childTnLst>
                                </p:cTn>
                              </p:par>
                            </p:childTnLst>
                          </p:cTn>
                        </p:par>
                      </p:childTnLst>
                    </p:cTn>
                  </p:par>
                </p:childTnLst>
              </p:cTn>
              <p:nextCondLst>
                <p:cond evt="onClick" delay="0">
                  <p:tgtEl>
                    <p:spTgt spid="965"/>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47857-D759-4CB3-91F0-F4BFB726E71D}"/>
              </a:ext>
            </a:extLst>
          </p:cNvPr>
          <p:cNvSpPr>
            <a:spLocks noGrp="1"/>
          </p:cNvSpPr>
          <p:nvPr>
            <p:ph type="title"/>
          </p:nvPr>
        </p:nvSpPr>
        <p:spPr/>
        <p:txBody>
          <a:bodyPr/>
          <a:lstStyle/>
          <a:p>
            <a:r>
              <a:rPr lang="en-US"/>
              <a:t>Case study: Allergic eosinophilic asthma phenotype [1/2]</a:t>
            </a:r>
          </a:p>
        </p:txBody>
      </p:sp>
      <p:sp>
        <p:nvSpPr>
          <p:cNvPr id="4" name="Rectangle: Rounded Corners 3">
            <a:extLst>
              <a:ext uri="{FF2B5EF4-FFF2-40B4-BE49-F238E27FC236}">
                <a16:creationId xmlns:a16="http://schemas.microsoft.com/office/drawing/2014/main" id="{B3F30EDE-CD1B-4CA7-9780-FD434C2D19A9}"/>
              </a:ext>
            </a:extLst>
          </p:cNvPr>
          <p:cNvSpPr/>
          <p:nvPr/>
        </p:nvSpPr>
        <p:spPr>
          <a:xfrm>
            <a:off x="550388" y="1460901"/>
            <a:ext cx="4466111" cy="536666"/>
          </a:xfrm>
          <a:prstGeom prst="roundRect">
            <a:avLst>
              <a:gd name="adj" fmla="val 10563"/>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solidFill>
                  <a:srgbClr val="FFFFFF"/>
                </a:solidFill>
                <a:latin typeface="+mj-lt"/>
              </a:rPr>
              <a:t>19</a:t>
            </a:r>
            <a:r>
              <a:rPr kumimoji="0" lang="en-US" b="0" i="0" u="none" strike="noStrike" kern="1200" cap="none" spc="0" normalizeH="0" baseline="0">
                <a:ln>
                  <a:noFill/>
                </a:ln>
                <a:solidFill>
                  <a:srgbClr val="FFFFFF"/>
                </a:solidFill>
                <a:effectLst/>
                <a:uLnTx/>
                <a:uFillTx/>
                <a:latin typeface="+mj-lt"/>
                <a:ea typeface="+mn-ea"/>
                <a:cs typeface="+mn-cs"/>
              </a:rPr>
              <a:t>-year-old male</a:t>
            </a:r>
          </a:p>
        </p:txBody>
      </p:sp>
      <p:sp>
        <p:nvSpPr>
          <p:cNvPr id="5" name="Rectangle: Rounded Corners 4">
            <a:extLst>
              <a:ext uri="{FF2B5EF4-FFF2-40B4-BE49-F238E27FC236}">
                <a16:creationId xmlns:a16="http://schemas.microsoft.com/office/drawing/2014/main" id="{5AF7468B-57BB-423D-BD3B-1E3C25CE3BD9}"/>
              </a:ext>
            </a:extLst>
          </p:cNvPr>
          <p:cNvSpPr/>
          <p:nvPr/>
        </p:nvSpPr>
        <p:spPr>
          <a:xfrm>
            <a:off x="550390" y="1883230"/>
            <a:ext cx="11044415" cy="4283655"/>
          </a:xfrm>
          <a:prstGeom prst="roundRect">
            <a:avLst>
              <a:gd name="adj" fmla="val 2025"/>
            </a:avLst>
          </a:prstGeom>
          <a:solidFill>
            <a:schemeClr val="accent4">
              <a:lumMod val="20000"/>
              <a:lumOff val="80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a:ln>
                <a:noFill/>
              </a:ln>
              <a:solidFill>
                <a:srgbClr val="FFFFFF"/>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F254945F-0FF6-490B-89D9-BC896F656FBD}"/>
              </a:ext>
            </a:extLst>
          </p:cNvPr>
          <p:cNvSpPr/>
          <p:nvPr/>
        </p:nvSpPr>
        <p:spPr>
          <a:xfrm>
            <a:off x="6916747" y="3776133"/>
            <a:ext cx="4509210" cy="2326955"/>
          </a:xfrm>
          <a:prstGeom prst="roundRect">
            <a:avLst>
              <a:gd name="adj" fmla="val 3605"/>
            </a:avLst>
          </a:prstGeom>
          <a:solidFill>
            <a:schemeClr val="bg1">
              <a:lumMod val="95000"/>
            </a:schemeClr>
          </a:solidFill>
          <a:ln w="127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i="0" u="none" strike="noStrike" kern="1200" cap="none" spc="0" normalizeH="0" baseline="0">
                <a:ln>
                  <a:noFill/>
                </a:ln>
                <a:solidFill>
                  <a:schemeClr val="tx1"/>
                </a:solidFill>
                <a:effectLst/>
                <a:uLnTx/>
                <a:uFillTx/>
                <a:latin typeface="Calibri"/>
                <a:ea typeface="+mn-ea"/>
                <a:cs typeface="+mn-cs"/>
              </a:rPr>
              <a:t>High-dose </a:t>
            </a:r>
            <a:r>
              <a:rPr kumimoji="0" lang="en-US" sz="1400" b="0" i="0" u="none" strike="noStrike" kern="1200" cap="none" spc="0" normalizeH="0" baseline="0">
                <a:ln>
                  <a:noFill/>
                </a:ln>
                <a:solidFill>
                  <a:schemeClr val="tx1"/>
                </a:solidFill>
                <a:effectLst/>
                <a:uLnTx/>
                <a:uFillTx/>
                <a:latin typeface="Calibri"/>
                <a:ea typeface="+mn-ea"/>
                <a:cs typeface="+mn-cs"/>
              </a:rPr>
              <a:t>ICS-LABA daily </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400">
                <a:solidFill>
                  <a:schemeClr val="tx1"/>
                </a:solidFill>
                <a:latin typeface="Calibri"/>
              </a:rPr>
              <a:t>Daily SABA use</a:t>
            </a:r>
            <a:endParaRPr kumimoji="0" lang="en-US" sz="1400" b="0" i="0" u="none" strike="noStrike" kern="1200" cap="none" spc="0" normalizeH="0" baseline="0">
              <a:ln>
                <a:noFill/>
              </a:ln>
              <a:solidFill>
                <a:schemeClr val="tx1"/>
              </a:solidFill>
              <a:effectLst/>
              <a:uLnTx/>
              <a:uFillTx/>
              <a:latin typeface="Calibri"/>
              <a:ea typeface="+mn-ea"/>
              <a:cs typeface="+mn-cs"/>
            </a:endParaRP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a:ln>
                  <a:noFill/>
                </a:ln>
                <a:solidFill>
                  <a:schemeClr val="tx1"/>
                </a:solidFill>
                <a:effectLst/>
                <a:uLnTx/>
                <a:uFillTx/>
                <a:latin typeface="Calibri" panose="020F0502020204030204" pitchFamily="34" charset="0"/>
                <a:ea typeface="Roboto" panose="02000000000000000000" pitchFamily="2" charset="0"/>
                <a:cs typeface="Calibri" panose="020F0502020204030204" pitchFamily="34" charset="0"/>
              </a:rPr>
              <a:t>Has received multiple short doses of OCS over the past year following exacerbations</a:t>
            </a:r>
          </a:p>
        </p:txBody>
      </p:sp>
      <p:cxnSp>
        <p:nvCxnSpPr>
          <p:cNvPr id="7" name="Connector: Elbow 6">
            <a:extLst>
              <a:ext uri="{FF2B5EF4-FFF2-40B4-BE49-F238E27FC236}">
                <a16:creationId xmlns:a16="http://schemas.microsoft.com/office/drawing/2014/main" id="{31727281-CFB4-462B-ACD4-54F7DFF467AE}"/>
              </a:ext>
            </a:extLst>
          </p:cNvPr>
          <p:cNvCxnSpPr>
            <a:cxnSpLocks/>
          </p:cNvCxnSpPr>
          <p:nvPr/>
        </p:nvCxnSpPr>
        <p:spPr>
          <a:xfrm rot="16200000" flipH="1">
            <a:off x="6161158" y="4044772"/>
            <a:ext cx="1352406" cy="142983"/>
          </a:xfrm>
          <a:prstGeom prst="bentConnector2">
            <a:avLst/>
          </a:prstGeom>
          <a:ln>
            <a:solidFill>
              <a:schemeClr val="bg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DE296CA5-160B-4589-A7AB-20B928281725}"/>
              </a:ext>
            </a:extLst>
          </p:cNvPr>
          <p:cNvSpPr/>
          <p:nvPr/>
        </p:nvSpPr>
        <p:spPr>
          <a:xfrm>
            <a:off x="708370" y="2279757"/>
            <a:ext cx="2482505" cy="505784"/>
          </a:xfrm>
          <a:prstGeom prst="roundRect">
            <a:avLst>
              <a:gd name="adj" fmla="val 17630"/>
            </a:avLst>
          </a:prstGeom>
          <a:solidFill>
            <a:schemeClr val="bg1"/>
          </a:solidFill>
          <a:ln w="19050">
            <a:solidFill>
              <a:schemeClr val="bg2"/>
            </a:solidFill>
          </a:ln>
          <a:effectLst/>
        </p:spPr>
        <p:style>
          <a:lnRef idx="1">
            <a:schemeClr val="accent1"/>
          </a:lnRef>
          <a:fillRef idx="3">
            <a:schemeClr val="accent1"/>
          </a:fillRef>
          <a:effectRef idx="2">
            <a:schemeClr val="accent1"/>
          </a:effectRef>
          <a:fontRef idx="minor">
            <a:schemeClr val="lt1"/>
          </a:fontRef>
        </p:style>
        <p:txBody>
          <a:bodyPr lIns="0" rtlCol="0" anchor="ctr"/>
          <a:lstStyle/>
          <a:p>
            <a:pPr marL="0" marR="0" lvl="0" indent="53340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a:ln>
                  <a:noFill/>
                </a:ln>
                <a:solidFill>
                  <a:schemeClr val="bg2"/>
                </a:solidFill>
                <a:effectLst/>
                <a:uLnTx/>
                <a:uFillTx/>
                <a:latin typeface="+mj-lt"/>
                <a:ea typeface="+mn-ea"/>
                <a:cs typeface="+mn-cs"/>
              </a:rPr>
              <a:t>Past medical history </a:t>
            </a:r>
          </a:p>
        </p:txBody>
      </p:sp>
      <p:sp>
        <p:nvSpPr>
          <p:cNvPr id="11" name="Rectangle: Rounded Corners 10">
            <a:extLst>
              <a:ext uri="{FF2B5EF4-FFF2-40B4-BE49-F238E27FC236}">
                <a16:creationId xmlns:a16="http://schemas.microsoft.com/office/drawing/2014/main" id="{7F516C8C-7959-4E69-BBD2-23F66F6CBFDD}"/>
              </a:ext>
            </a:extLst>
          </p:cNvPr>
          <p:cNvSpPr/>
          <p:nvPr/>
        </p:nvSpPr>
        <p:spPr>
          <a:xfrm>
            <a:off x="6707983" y="3181475"/>
            <a:ext cx="4720005" cy="505784"/>
          </a:xfrm>
          <a:prstGeom prst="roundRect">
            <a:avLst>
              <a:gd name="adj" fmla="val 17630"/>
            </a:avLst>
          </a:prstGeom>
          <a:solidFill>
            <a:schemeClr val="bg1"/>
          </a:solidFill>
          <a:ln w="19050">
            <a:solidFill>
              <a:schemeClr val="bg2"/>
            </a:solidFill>
          </a:ln>
          <a:effectLst/>
        </p:spPr>
        <p:style>
          <a:lnRef idx="1">
            <a:schemeClr val="accent1"/>
          </a:lnRef>
          <a:fillRef idx="3">
            <a:schemeClr val="accent1"/>
          </a:fillRef>
          <a:effectRef idx="2">
            <a:schemeClr val="accent1"/>
          </a:effectRef>
          <a:fontRef idx="minor">
            <a:schemeClr val="lt1"/>
          </a:fontRef>
        </p:style>
        <p:txBody>
          <a:bodyPr lIns="0" rtlCol="0" anchor="ctr"/>
          <a:lstStyle/>
          <a:p>
            <a:pPr marL="1790700" marR="0" lvl="0" indent="-125095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a:ln>
                  <a:noFill/>
                </a:ln>
                <a:solidFill>
                  <a:schemeClr val="bg2"/>
                </a:solidFill>
                <a:effectLst/>
                <a:uLnTx/>
                <a:uFillTx/>
                <a:latin typeface="+mj-lt"/>
                <a:ea typeface="+mn-ea"/>
                <a:cs typeface="+mn-cs"/>
              </a:rPr>
              <a:t>Medications</a:t>
            </a:r>
            <a:endParaRPr kumimoji="0" lang="en-US" sz="1200" b="0" i="0" u="none" strike="noStrike" kern="1200" cap="none" spc="0" normalizeH="0" baseline="0">
              <a:ln>
                <a:noFill/>
              </a:ln>
              <a:solidFill>
                <a:schemeClr val="bg2"/>
              </a:solidFill>
              <a:effectLst/>
              <a:uLnTx/>
              <a:uFillTx/>
              <a:latin typeface="+mj-lt"/>
              <a:ea typeface="+mn-ea"/>
              <a:cs typeface="+mn-cs"/>
            </a:endParaRPr>
          </a:p>
        </p:txBody>
      </p:sp>
      <p:grpSp>
        <p:nvGrpSpPr>
          <p:cNvPr id="12" name="Graphic 87" descr="Medicine outline">
            <a:extLst>
              <a:ext uri="{FF2B5EF4-FFF2-40B4-BE49-F238E27FC236}">
                <a16:creationId xmlns:a16="http://schemas.microsoft.com/office/drawing/2014/main" id="{EB4294C8-9BA6-486E-B9A7-E0E874842798}"/>
              </a:ext>
            </a:extLst>
          </p:cNvPr>
          <p:cNvGrpSpPr>
            <a:grpSpLocks noChangeAspect="1"/>
          </p:cNvGrpSpPr>
          <p:nvPr/>
        </p:nvGrpSpPr>
        <p:grpSpPr>
          <a:xfrm>
            <a:off x="6852078" y="3281331"/>
            <a:ext cx="229322" cy="312685"/>
            <a:chOff x="6828215" y="3239926"/>
            <a:chExt cx="294002" cy="400880"/>
          </a:xfrm>
          <a:solidFill>
            <a:schemeClr val="bg2"/>
          </a:solidFill>
        </p:grpSpPr>
        <p:sp>
          <p:nvSpPr>
            <p:cNvPr id="13" name="Freeform: Shape 12">
              <a:extLst>
                <a:ext uri="{FF2B5EF4-FFF2-40B4-BE49-F238E27FC236}">
                  <a16:creationId xmlns:a16="http://schemas.microsoft.com/office/drawing/2014/main" id="{47330E54-8A16-4CF0-AECC-4A86EE599897}"/>
                </a:ext>
              </a:extLst>
            </p:cNvPr>
            <p:cNvSpPr/>
            <p:nvPr/>
          </p:nvSpPr>
          <p:spPr>
            <a:xfrm>
              <a:off x="6828215" y="3239926"/>
              <a:ext cx="233424" cy="365359"/>
            </a:xfrm>
            <a:custGeom>
              <a:avLst/>
              <a:gdLst>
                <a:gd name="connsiteX0" fmla="*/ 25372 w 233424"/>
                <a:gd name="connsiteY0" fmla="*/ 355211 h 365359"/>
                <a:gd name="connsiteX1" fmla="*/ 10149 w 233424"/>
                <a:gd name="connsiteY1" fmla="*/ 339987 h 365359"/>
                <a:gd name="connsiteX2" fmla="*/ 10149 w 233424"/>
                <a:gd name="connsiteY2" fmla="*/ 111638 h 365359"/>
                <a:gd name="connsiteX3" fmla="*/ 25372 w 233424"/>
                <a:gd name="connsiteY3" fmla="*/ 96414 h 365359"/>
                <a:gd name="connsiteX4" fmla="*/ 43133 w 233424"/>
                <a:gd name="connsiteY4" fmla="*/ 96414 h 365359"/>
                <a:gd name="connsiteX5" fmla="*/ 50744 w 233424"/>
                <a:gd name="connsiteY5" fmla="*/ 89142 h 365359"/>
                <a:gd name="connsiteX6" fmla="*/ 50744 w 233424"/>
                <a:gd name="connsiteY6" fmla="*/ 88803 h 365359"/>
                <a:gd name="connsiteX7" fmla="*/ 50744 w 233424"/>
                <a:gd name="connsiteY7" fmla="*/ 65968 h 365359"/>
                <a:gd name="connsiteX8" fmla="*/ 182680 w 233424"/>
                <a:gd name="connsiteY8" fmla="*/ 65968 h 365359"/>
                <a:gd name="connsiteX9" fmla="*/ 182680 w 233424"/>
                <a:gd name="connsiteY9" fmla="*/ 88803 h 365359"/>
                <a:gd name="connsiteX10" fmla="*/ 189952 w 233424"/>
                <a:gd name="connsiteY10" fmla="*/ 96414 h 365359"/>
                <a:gd name="connsiteX11" fmla="*/ 190291 w 233424"/>
                <a:gd name="connsiteY11" fmla="*/ 96414 h 365359"/>
                <a:gd name="connsiteX12" fmla="*/ 208052 w 233424"/>
                <a:gd name="connsiteY12" fmla="*/ 96414 h 365359"/>
                <a:gd name="connsiteX13" fmla="*/ 223275 w 233424"/>
                <a:gd name="connsiteY13" fmla="*/ 111638 h 365359"/>
                <a:gd name="connsiteX14" fmla="*/ 223275 w 233424"/>
                <a:gd name="connsiteY14" fmla="*/ 152182 h 365359"/>
                <a:gd name="connsiteX15" fmla="*/ 60893 w 233424"/>
                <a:gd name="connsiteY15" fmla="*/ 152182 h 365359"/>
                <a:gd name="connsiteX16" fmla="*/ 50744 w 233424"/>
                <a:gd name="connsiteY16" fmla="*/ 162331 h 365359"/>
                <a:gd name="connsiteX17" fmla="*/ 50744 w 233424"/>
                <a:gd name="connsiteY17" fmla="*/ 253671 h 365359"/>
                <a:gd name="connsiteX18" fmla="*/ 60893 w 233424"/>
                <a:gd name="connsiteY18" fmla="*/ 263820 h 365359"/>
                <a:gd name="connsiteX19" fmla="*/ 223275 w 233424"/>
                <a:gd name="connsiteY19" fmla="*/ 263820 h 365359"/>
                <a:gd name="connsiteX20" fmla="*/ 223275 w 233424"/>
                <a:gd name="connsiteY20" fmla="*/ 309454 h 365359"/>
                <a:gd name="connsiteX21" fmla="*/ 233424 w 233424"/>
                <a:gd name="connsiteY21" fmla="*/ 309454 h 365359"/>
                <a:gd name="connsiteX22" fmla="*/ 233424 w 233424"/>
                <a:gd name="connsiteY22" fmla="*/ 111638 h 365359"/>
                <a:gd name="connsiteX23" fmla="*/ 208052 w 233424"/>
                <a:gd name="connsiteY23" fmla="*/ 86265 h 365359"/>
                <a:gd name="connsiteX24" fmla="*/ 192829 w 233424"/>
                <a:gd name="connsiteY24" fmla="*/ 86265 h 365359"/>
                <a:gd name="connsiteX25" fmla="*/ 192829 w 233424"/>
                <a:gd name="connsiteY25" fmla="*/ 65968 h 365359"/>
                <a:gd name="connsiteX26" fmla="*/ 202978 w 233424"/>
                <a:gd name="connsiteY26" fmla="*/ 65968 h 365359"/>
                <a:gd name="connsiteX27" fmla="*/ 213126 w 233424"/>
                <a:gd name="connsiteY27" fmla="*/ 56500 h 365359"/>
                <a:gd name="connsiteX28" fmla="*/ 213126 w 233424"/>
                <a:gd name="connsiteY28" fmla="*/ 55819 h 365359"/>
                <a:gd name="connsiteX29" fmla="*/ 213126 w 233424"/>
                <a:gd name="connsiteY29" fmla="*/ 25372 h 365359"/>
                <a:gd name="connsiteX30" fmla="*/ 187754 w 233424"/>
                <a:gd name="connsiteY30" fmla="*/ 0 h 365359"/>
                <a:gd name="connsiteX31" fmla="*/ 45670 w 233424"/>
                <a:gd name="connsiteY31" fmla="*/ 0 h 365359"/>
                <a:gd name="connsiteX32" fmla="*/ 20298 w 233424"/>
                <a:gd name="connsiteY32" fmla="*/ 25372 h 365359"/>
                <a:gd name="connsiteX33" fmla="*/ 20298 w 233424"/>
                <a:gd name="connsiteY33" fmla="*/ 55819 h 365359"/>
                <a:gd name="connsiteX34" fmla="*/ 29765 w 233424"/>
                <a:gd name="connsiteY34" fmla="*/ 65968 h 365359"/>
                <a:gd name="connsiteX35" fmla="*/ 30447 w 233424"/>
                <a:gd name="connsiteY35" fmla="*/ 65968 h 365359"/>
                <a:gd name="connsiteX36" fmla="*/ 40596 w 233424"/>
                <a:gd name="connsiteY36" fmla="*/ 65968 h 365359"/>
                <a:gd name="connsiteX37" fmla="*/ 40596 w 233424"/>
                <a:gd name="connsiteY37" fmla="*/ 86265 h 365359"/>
                <a:gd name="connsiteX38" fmla="*/ 25372 w 233424"/>
                <a:gd name="connsiteY38" fmla="*/ 86265 h 365359"/>
                <a:gd name="connsiteX39" fmla="*/ 0 w 233424"/>
                <a:gd name="connsiteY39" fmla="*/ 111638 h 365359"/>
                <a:gd name="connsiteX40" fmla="*/ 0 w 233424"/>
                <a:gd name="connsiteY40" fmla="*/ 339987 h 365359"/>
                <a:gd name="connsiteX41" fmla="*/ 25372 w 233424"/>
                <a:gd name="connsiteY41" fmla="*/ 365360 h 365359"/>
                <a:gd name="connsiteX42" fmla="*/ 116844 w 233424"/>
                <a:gd name="connsiteY42" fmla="*/ 365360 h 365359"/>
                <a:gd name="connsiteX43" fmla="*/ 116707 w 233424"/>
                <a:gd name="connsiteY43" fmla="*/ 362695 h 365359"/>
                <a:gd name="connsiteX44" fmla="*/ 117296 w 233424"/>
                <a:gd name="connsiteY44" fmla="*/ 355211 h 365359"/>
                <a:gd name="connsiteX45" fmla="*/ 60893 w 233424"/>
                <a:gd name="connsiteY45" fmla="*/ 253636 h 365359"/>
                <a:gd name="connsiteX46" fmla="*/ 60893 w 233424"/>
                <a:gd name="connsiteY46" fmla="*/ 162296 h 365359"/>
                <a:gd name="connsiteX47" fmla="*/ 223275 w 233424"/>
                <a:gd name="connsiteY47" fmla="*/ 162296 h 365359"/>
                <a:gd name="connsiteX48" fmla="*/ 223275 w 233424"/>
                <a:gd name="connsiteY48" fmla="*/ 253636 h 365359"/>
                <a:gd name="connsiteX49" fmla="*/ 30447 w 233424"/>
                <a:gd name="connsiteY49" fmla="*/ 55819 h 365359"/>
                <a:gd name="connsiteX50" fmla="*/ 30447 w 233424"/>
                <a:gd name="connsiteY50" fmla="*/ 25372 h 365359"/>
                <a:gd name="connsiteX51" fmla="*/ 45670 w 233424"/>
                <a:gd name="connsiteY51" fmla="*/ 10149 h 365359"/>
                <a:gd name="connsiteX52" fmla="*/ 187754 w 233424"/>
                <a:gd name="connsiteY52" fmla="*/ 10149 h 365359"/>
                <a:gd name="connsiteX53" fmla="*/ 202978 w 233424"/>
                <a:gd name="connsiteY53" fmla="*/ 25372 h 365359"/>
                <a:gd name="connsiteX54" fmla="*/ 202978 w 233424"/>
                <a:gd name="connsiteY54" fmla="*/ 55819 h 365359"/>
                <a:gd name="connsiteX55" fmla="*/ 30447 w 233424"/>
                <a:gd name="connsiteY55" fmla="*/ 55819 h 365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33424" h="365359">
                  <a:moveTo>
                    <a:pt x="25372" y="355211"/>
                  </a:moveTo>
                  <a:cubicBezTo>
                    <a:pt x="16964" y="355211"/>
                    <a:pt x="10149" y="348395"/>
                    <a:pt x="10149" y="339987"/>
                  </a:cubicBezTo>
                  <a:lnTo>
                    <a:pt x="10149" y="111638"/>
                  </a:lnTo>
                  <a:cubicBezTo>
                    <a:pt x="10149" y="103230"/>
                    <a:pt x="16964" y="96414"/>
                    <a:pt x="25372" y="96414"/>
                  </a:cubicBezTo>
                  <a:lnTo>
                    <a:pt x="43133" y="96414"/>
                  </a:lnTo>
                  <a:cubicBezTo>
                    <a:pt x="47243" y="96508"/>
                    <a:pt x="50651" y="93252"/>
                    <a:pt x="50744" y="89142"/>
                  </a:cubicBezTo>
                  <a:cubicBezTo>
                    <a:pt x="50747" y="89028"/>
                    <a:pt x="50747" y="88915"/>
                    <a:pt x="50744" y="88803"/>
                  </a:cubicBezTo>
                  <a:lnTo>
                    <a:pt x="50744" y="65968"/>
                  </a:lnTo>
                  <a:lnTo>
                    <a:pt x="182680" y="65968"/>
                  </a:lnTo>
                  <a:lnTo>
                    <a:pt x="182680" y="88803"/>
                  </a:lnTo>
                  <a:cubicBezTo>
                    <a:pt x="182586" y="92913"/>
                    <a:pt x="185842" y="96321"/>
                    <a:pt x="189952" y="96414"/>
                  </a:cubicBezTo>
                  <a:cubicBezTo>
                    <a:pt x="190066" y="96417"/>
                    <a:pt x="190178" y="96417"/>
                    <a:pt x="190291" y="96414"/>
                  </a:cubicBezTo>
                  <a:lnTo>
                    <a:pt x="208052" y="96414"/>
                  </a:lnTo>
                  <a:cubicBezTo>
                    <a:pt x="216460" y="96414"/>
                    <a:pt x="223275" y="103230"/>
                    <a:pt x="223275" y="111638"/>
                  </a:cubicBezTo>
                  <a:lnTo>
                    <a:pt x="223275" y="152182"/>
                  </a:lnTo>
                  <a:lnTo>
                    <a:pt x="60893" y="152182"/>
                  </a:lnTo>
                  <a:cubicBezTo>
                    <a:pt x="55288" y="152182"/>
                    <a:pt x="50744" y="156726"/>
                    <a:pt x="50744" y="162331"/>
                  </a:cubicBezTo>
                  <a:lnTo>
                    <a:pt x="50744" y="253671"/>
                  </a:lnTo>
                  <a:cubicBezTo>
                    <a:pt x="50744" y="259276"/>
                    <a:pt x="55288" y="263820"/>
                    <a:pt x="60893" y="263820"/>
                  </a:cubicBezTo>
                  <a:lnTo>
                    <a:pt x="223275" y="263820"/>
                  </a:lnTo>
                  <a:lnTo>
                    <a:pt x="223275" y="309454"/>
                  </a:lnTo>
                  <a:lnTo>
                    <a:pt x="233424" y="309454"/>
                  </a:lnTo>
                  <a:lnTo>
                    <a:pt x="233424" y="111638"/>
                  </a:lnTo>
                  <a:cubicBezTo>
                    <a:pt x="233410" y="97631"/>
                    <a:pt x="222059" y="86280"/>
                    <a:pt x="208052" y="86265"/>
                  </a:cubicBezTo>
                  <a:lnTo>
                    <a:pt x="192829" y="86265"/>
                  </a:lnTo>
                  <a:lnTo>
                    <a:pt x="192829" y="65968"/>
                  </a:lnTo>
                  <a:lnTo>
                    <a:pt x="202978" y="65968"/>
                  </a:lnTo>
                  <a:cubicBezTo>
                    <a:pt x="208394" y="66156"/>
                    <a:pt x="212938" y="61917"/>
                    <a:pt x="213126" y="56500"/>
                  </a:cubicBezTo>
                  <a:cubicBezTo>
                    <a:pt x="213134" y="56273"/>
                    <a:pt x="213134" y="56046"/>
                    <a:pt x="213126" y="55819"/>
                  </a:cubicBezTo>
                  <a:lnTo>
                    <a:pt x="213126" y="25372"/>
                  </a:lnTo>
                  <a:cubicBezTo>
                    <a:pt x="213110" y="11366"/>
                    <a:pt x="201760" y="17"/>
                    <a:pt x="187754" y="0"/>
                  </a:cubicBezTo>
                  <a:lnTo>
                    <a:pt x="45670" y="0"/>
                  </a:lnTo>
                  <a:cubicBezTo>
                    <a:pt x="31664" y="17"/>
                    <a:pt x="20314" y="11366"/>
                    <a:pt x="20298" y="25372"/>
                  </a:cubicBezTo>
                  <a:lnTo>
                    <a:pt x="20298" y="55819"/>
                  </a:lnTo>
                  <a:cubicBezTo>
                    <a:pt x="20109" y="61236"/>
                    <a:pt x="24348" y="65779"/>
                    <a:pt x="29765" y="65968"/>
                  </a:cubicBezTo>
                  <a:cubicBezTo>
                    <a:pt x="29992" y="65976"/>
                    <a:pt x="30219" y="65976"/>
                    <a:pt x="30447" y="65968"/>
                  </a:cubicBezTo>
                  <a:lnTo>
                    <a:pt x="40596" y="65968"/>
                  </a:lnTo>
                  <a:lnTo>
                    <a:pt x="40596" y="86265"/>
                  </a:lnTo>
                  <a:lnTo>
                    <a:pt x="25372" y="86265"/>
                  </a:lnTo>
                  <a:cubicBezTo>
                    <a:pt x="11365" y="86280"/>
                    <a:pt x="14" y="97631"/>
                    <a:pt x="0" y="111638"/>
                  </a:cubicBezTo>
                  <a:lnTo>
                    <a:pt x="0" y="339987"/>
                  </a:lnTo>
                  <a:cubicBezTo>
                    <a:pt x="17" y="353993"/>
                    <a:pt x="11366" y="365343"/>
                    <a:pt x="25372" y="365360"/>
                  </a:cubicBezTo>
                  <a:lnTo>
                    <a:pt x="116844" y="365360"/>
                  </a:lnTo>
                  <a:cubicBezTo>
                    <a:pt x="116798" y="364471"/>
                    <a:pt x="116707" y="363594"/>
                    <a:pt x="116707" y="362695"/>
                  </a:cubicBezTo>
                  <a:cubicBezTo>
                    <a:pt x="116727" y="360190"/>
                    <a:pt x="116924" y="357688"/>
                    <a:pt x="117296" y="355211"/>
                  </a:cubicBezTo>
                  <a:close/>
                  <a:moveTo>
                    <a:pt x="60893" y="253636"/>
                  </a:moveTo>
                  <a:lnTo>
                    <a:pt x="60893" y="162296"/>
                  </a:lnTo>
                  <a:lnTo>
                    <a:pt x="223275" y="162296"/>
                  </a:lnTo>
                  <a:lnTo>
                    <a:pt x="223275" y="253636"/>
                  </a:lnTo>
                  <a:close/>
                  <a:moveTo>
                    <a:pt x="30447" y="55819"/>
                  </a:moveTo>
                  <a:lnTo>
                    <a:pt x="30447" y="25372"/>
                  </a:lnTo>
                  <a:cubicBezTo>
                    <a:pt x="30447" y="16964"/>
                    <a:pt x="37262" y="10149"/>
                    <a:pt x="45670" y="10149"/>
                  </a:cubicBezTo>
                  <a:lnTo>
                    <a:pt x="187754" y="10149"/>
                  </a:lnTo>
                  <a:cubicBezTo>
                    <a:pt x="196162" y="10149"/>
                    <a:pt x="202978" y="16964"/>
                    <a:pt x="202978" y="25372"/>
                  </a:cubicBezTo>
                  <a:lnTo>
                    <a:pt x="202978" y="55819"/>
                  </a:lnTo>
                  <a:lnTo>
                    <a:pt x="30447" y="55819"/>
                  </a:lnTo>
                  <a:close/>
                </a:path>
              </a:pathLst>
            </a:custGeom>
            <a:grpFill/>
            <a:ln w="5060" cap="flat">
              <a:solidFill>
                <a:schemeClr val="bg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656665"/>
                </a:solidFill>
                <a:effectLst/>
                <a:uLnTx/>
                <a:uFillTx/>
                <a:latin typeface="Calibri"/>
                <a:ea typeface="+mn-ea"/>
                <a:cs typeface="+mn-cs"/>
              </a:endParaRPr>
            </a:p>
          </p:txBody>
        </p:sp>
        <p:sp>
          <p:nvSpPr>
            <p:cNvPr id="14" name="Freeform: Shape 13">
              <a:extLst>
                <a:ext uri="{FF2B5EF4-FFF2-40B4-BE49-F238E27FC236}">
                  <a16:creationId xmlns:a16="http://schemas.microsoft.com/office/drawing/2014/main" id="{D6EB8498-B550-4CD2-939B-2523909AF7F5}"/>
                </a:ext>
              </a:extLst>
            </p:cNvPr>
            <p:cNvSpPr/>
            <p:nvPr/>
          </p:nvSpPr>
          <p:spPr>
            <a:xfrm>
              <a:off x="6960465" y="3564690"/>
              <a:ext cx="161752" cy="76116"/>
            </a:xfrm>
            <a:custGeom>
              <a:avLst/>
              <a:gdLst>
                <a:gd name="connsiteX0" fmla="*/ 123695 w 161752"/>
                <a:gd name="connsiteY0" fmla="*/ 0 h 76116"/>
                <a:gd name="connsiteX1" fmla="*/ 38058 w 161752"/>
                <a:gd name="connsiteY1" fmla="*/ 0 h 76116"/>
                <a:gd name="connsiteX2" fmla="*/ 0 w 161752"/>
                <a:gd name="connsiteY2" fmla="*/ 38058 h 76116"/>
                <a:gd name="connsiteX3" fmla="*/ 38058 w 161752"/>
                <a:gd name="connsiteY3" fmla="*/ 76117 h 76116"/>
                <a:gd name="connsiteX4" fmla="*/ 123695 w 161752"/>
                <a:gd name="connsiteY4" fmla="*/ 76117 h 76116"/>
                <a:gd name="connsiteX5" fmla="*/ 161753 w 161752"/>
                <a:gd name="connsiteY5" fmla="*/ 38058 h 76116"/>
                <a:gd name="connsiteX6" fmla="*/ 123695 w 161752"/>
                <a:gd name="connsiteY6" fmla="*/ 0 h 76116"/>
                <a:gd name="connsiteX7" fmla="*/ 10144 w 161752"/>
                <a:gd name="connsiteY7" fmla="*/ 38058 h 76116"/>
                <a:gd name="connsiteX8" fmla="*/ 38053 w 161752"/>
                <a:gd name="connsiteY8" fmla="*/ 10149 h 76116"/>
                <a:gd name="connsiteX9" fmla="*/ 76111 w 161752"/>
                <a:gd name="connsiteY9" fmla="*/ 10149 h 76116"/>
                <a:gd name="connsiteX10" fmla="*/ 76111 w 161752"/>
                <a:gd name="connsiteY10" fmla="*/ 65968 h 76116"/>
                <a:gd name="connsiteX11" fmla="*/ 38053 w 161752"/>
                <a:gd name="connsiteY11" fmla="*/ 65968 h 76116"/>
                <a:gd name="connsiteX12" fmla="*/ 10144 w 161752"/>
                <a:gd name="connsiteY12" fmla="*/ 38058 h 76116"/>
                <a:gd name="connsiteX13" fmla="*/ 123695 w 161752"/>
                <a:gd name="connsiteY13" fmla="*/ 65968 h 76116"/>
                <a:gd name="connsiteX14" fmla="*/ 86260 w 161752"/>
                <a:gd name="connsiteY14" fmla="*/ 65968 h 76116"/>
                <a:gd name="connsiteX15" fmla="*/ 86260 w 161752"/>
                <a:gd name="connsiteY15" fmla="*/ 10149 h 76116"/>
                <a:gd name="connsiteX16" fmla="*/ 123695 w 161752"/>
                <a:gd name="connsiteY16" fmla="*/ 10149 h 76116"/>
                <a:gd name="connsiteX17" fmla="*/ 151604 w 161752"/>
                <a:gd name="connsiteY17" fmla="*/ 38058 h 76116"/>
                <a:gd name="connsiteX18" fmla="*/ 123695 w 161752"/>
                <a:gd name="connsiteY18" fmla="*/ 65968 h 7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752" h="76116">
                  <a:moveTo>
                    <a:pt x="123695" y="0"/>
                  </a:moveTo>
                  <a:lnTo>
                    <a:pt x="38058" y="0"/>
                  </a:lnTo>
                  <a:cubicBezTo>
                    <a:pt x="17039" y="0"/>
                    <a:pt x="0" y="17039"/>
                    <a:pt x="0" y="38058"/>
                  </a:cubicBezTo>
                  <a:cubicBezTo>
                    <a:pt x="0" y="59077"/>
                    <a:pt x="17039" y="76117"/>
                    <a:pt x="38058" y="76117"/>
                  </a:cubicBezTo>
                  <a:lnTo>
                    <a:pt x="123695" y="76117"/>
                  </a:lnTo>
                  <a:cubicBezTo>
                    <a:pt x="144713" y="76117"/>
                    <a:pt x="161753" y="59077"/>
                    <a:pt x="161753" y="38058"/>
                  </a:cubicBezTo>
                  <a:cubicBezTo>
                    <a:pt x="161753" y="17039"/>
                    <a:pt x="144713" y="0"/>
                    <a:pt x="123695" y="0"/>
                  </a:cubicBezTo>
                  <a:close/>
                  <a:moveTo>
                    <a:pt x="10144" y="38058"/>
                  </a:moveTo>
                  <a:cubicBezTo>
                    <a:pt x="10166" y="22654"/>
                    <a:pt x="22649" y="10171"/>
                    <a:pt x="38053" y="10149"/>
                  </a:cubicBezTo>
                  <a:lnTo>
                    <a:pt x="76111" y="10149"/>
                  </a:lnTo>
                  <a:lnTo>
                    <a:pt x="76111" y="65968"/>
                  </a:lnTo>
                  <a:lnTo>
                    <a:pt x="38053" y="65968"/>
                  </a:lnTo>
                  <a:cubicBezTo>
                    <a:pt x="22649" y="65945"/>
                    <a:pt x="10166" y="53463"/>
                    <a:pt x="10144" y="38058"/>
                  </a:cubicBezTo>
                  <a:close/>
                  <a:moveTo>
                    <a:pt x="123695" y="65968"/>
                  </a:moveTo>
                  <a:lnTo>
                    <a:pt x="86260" y="65968"/>
                  </a:lnTo>
                  <a:lnTo>
                    <a:pt x="86260" y="10149"/>
                  </a:lnTo>
                  <a:lnTo>
                    <a:pt x="123695" y="10149"/>
                  </a:lnTo>
                  <a:cubicBezTo>
                    <a:pt x="139109" y="10149"/>
                    <a:pt x="151604" y="22644"/>
                    <a:pt x="151604" y="38058"/>
                  </a:cubicBezTo>
                  <a:cubicBezTo>
                    <a:pt x="151604" y="53472"/>
                    <a:pt x="139109" y="65968"/>
                    <a:pt x="123695" y="65968"/>
                  </a:cubicBezTo>
                  <a:close/>
                </a:path>
              </a:pathLst>
            </a:custGeom>
            <a:grpFill/>
            <a:ln w="5060" cap="flat">
              <a:solidFill>
                <a:schemeClr val="bg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656665"/>
                </a:solidFill>
                <a:effectLst/>
                <a:uLnTx/>
                <a:uFillTx/>
                <a:latin typeface="Calibri"/>
                <a:ea typeface="+mn-ea"/>
                <a:cs typeface="+mn-cs"/>
              </a:endParaRPr>
            </a:p>
          </p:txBody>
        </p:sp>
      </p:grpSp>
      <p:sp>
        <p:nvSpPr>
          <p:cNvPr id="15" name="Rectangle: Rounded Corners 14">
            <a:extLst>
              <a:ext uri="{FF2B5EF4-FFF2-40B4-BE49-F238E27FC236}">
                <a16:creationId xmlns:a16="http://schemas.microsoft.com/office/drawing/2014/main" id="{294ECABD-245E-4F3B-A8B3-46190D71BF67}"/>
              </a:ext>
            </a:extLst>
          </p:cNvPr>
          <p:cNvSpPr/>
          <p:nvPr/>
        </p:nvSpPr>
        <p:spPr>
          <a:xfrm>
            <a:off x="916921" y="3776133"/>
            <a:ext cx="5621305" cy="2326955"/>
          </a:xfrm>
          <a:prstGeom prst="roundRect">
            <a:avLst>
              <a:gd name="adj" fmla="val 3605"/>
            </a:avLst>
          </a:prstGeom>
          <a:solidFill>
            <a:schemeClr val="bg1">
              <a:lumMod val="95000"/>
            </a:schemeClr>
          </a:solidFill>
          <a:ln w="127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err="1">
                <a:ln>
                  <a:noFill/>
                </a:ln>
                <a:solidFill>
                  <a:schemeClr val="tx1"/>
                </a:solidFill>
                <a:effectLst/>
                <a:uLnTx/>
                <a:uFillTx/>
                <a:latin typeface="Calibri" panose="020F0502020204030204" pitchFamily="34" charset="0"/>
                <a:ea typeface="Roboto" panose="02000000000000000000" pitchFamily="2" charset="0"/>
                <a:cs typeface="Calibri" panose="020F0502020204030204" pitchFamily="34" charset="0"/>
              </a:rPr>
              <a:t>Hospitalised</a:t>
            </a:r>
            <a:r>
              <a:rPr kumimoji="0" lang="en-US" sz="1400" b="0" i="0" u="none" strike="noStrike" kern="1200" cap="none" spc="0" normalizeH="0" baseline="0">
                <a:ln>
                  <a:noFill/>
                </a:ln>
                <a:solidFill>
                  <a:schemeClr val="tx1"/>
                </a:solidFill>
                <a:effectLst/>
                <a:uLnTx/>
                <a:uFillTx/>
                <a:latin typeface="Calibri" panose="020F0502020204030204" pitchFamily="34" charset="0"/>
                <a:ea typeface="Roboto" panose="02000000000000000000" pitchFamily="2" charset="0"/>
                <a:cs typeface="Calibri" panose="020F0502020204030204" pitchFamily="34" charset="0"/>
              </a:rPr>
              <a:t> recently with a severe asthma attack</a:t>
            </a:r>
            <a:endParaRPr lang="en-US" sz="1400">
              <a:solidFill>
                <a:schemeClr val="tx1"/>
              </a:solidFill>
              <a:latin typeface="Calibri" panose="020F0502020204030204" pitchFamily="34" charset="0"/>
              <a:ea typeface="Roboto" panose="02000000000000000000" pitchFamily="2" charset="0"/>
              <a:cs typeface="Calibri" panose="020F0502020204030204" pitchFamily="34" charset="0"/>
            </a:endParaRP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a:ln>
                  <a:noFill/>
                </a:ln>
                <a:solidFill>
                  <a:schemeClr val="tx1"/>
                </a:solidFill>
                <a:effectLst/>
                <a:uLnTx/>
                <a:uFillTx/>
                <a:latin typeface="Calibri" panose="020F0502020204030204" pitchFamily="34" charset="0"/>
                <a:ea typeface="Roboto" panose="02000000000000000000" pitchFamily="2" charset="0"/>
                <a:cs typeface="Calibri" panose="020F0502020204030204" pitchFamily="34" charset="0"/>
              </a:rPr>
              <a:t>Experiences worse symptoms in the summer months</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a:ln>
                  <a:noFill/>
                </a:ln>
                <a:solidFill>
                  <a:schemeClr val="tx1"/>
                </a:solidFill>
                <a:effectLst/>
                <a:uLnTx/>
                <a:uFillTx/>
                <a:latin typeface="Calibri" panose="020F0502020204030204" pitchFamily="34" charset="0"/>
                <a:ea typeface="Roboto" panose="02000000000000000000" pitchFamily="2" charset="0"/>
                <a:cs typeface="Calibri" panose="020F0502020204030204" pitchFamily="34" charset="0"/>
              </a:rPr>
              <a:t>Night waking at least once a week</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a:ln>
                  <a:noFill/>
                </a:ln>
                <a:solidFill>
                  <a:schemeClr val="tx1"/>
                </a:solidFill>
                <a:effectLst/>
                <a:uLnTx/>
                <a:uFillTx/>
                <a:latin typeface="Calibri" panose="020F0502020204030204" pitchFamily="34" charset="0"/>
                <a:ea typeface="Roboto" panose="02000000000000000000" pitchFamily="2" charset="0"/>
                <a:cs typeface="Calibri" panose="020F0502020204030204" pitchFamily="34" charset="0"/>
              </a:rPr>
              <a:t>Cannot exercise as he would like; breathing is ‘heavy’ on exertion</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a:ln>
                  <a:noFill/>
                </a:ln>
                <a:solidFill>
                  <a:schemeClr val="tx1"/>
                </a:solidFill>
                <a:effectLst/>
                <a:uLnTx/>
                <a:uFillTx/>
                <a:latin typeface="Calibri" panose="020F0502020204030204" pitchFamily="34" charset="0"/>
                <a:ea typeface="Roboto" panose="02000000000000000000" pitchFamily="2" charset="0"/>
                <a:cs typeface="Calibri" panose="020F0502020204030204" pitchFamily="34" charset="0"/>
              </a:rPr>
              <a:t>Uses a SABA several times a day and before exercise</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a:ln>
                  <a:noFill/>
                </a:ln>
                <a:solidFill>
                  <a:schemeClr val="tx1"/>
                </a:solidFill>
                <a:effectLst/>
                <a:uLnTx/>
                <a:uFillTx/>
                <a:latin typeface="Calibri"/>
                <a:ea typeface="+mn-ea"/>
                <a:cs typeface="+mn-cs"/>
              </a:rPr>
              <a:t>Adherent to current therapy though symptoms not </a:t>
            </a:r>
            <a:br>
              <a:rPr kumimoji="0" lang="en-US" sz="1400" b="0" i="0" u="none" strike="noStrike" kern="1200" cap="none" spc="0" normalizeH="0" baseline="0">
                <a:ln>
                  <a:noFill/>
                </a:ln>
                <a:solidFill>
                  <a:schemeClr val="tx1"/>
                </a:solidFill>
                <a:effectLst/>
                <a:uLnTx/>
                <a:uFillTx/>
                <a:latin typeface="Calibri"/>
                <a:ea typeface="+mn-ea"/>
                <a:cs typeface="+mn-cs"/>
              </a:rPr>
            </a:br>
            <a:r>
              <a:rPr kumimoji="0" lang="en-US" sz="1400" b="0" i="0" u="none" strike="noStrike" kern="1200" cap="none" spc="0" normalizeH="0" baseline="0">
                <a:ln>
                  <a:noFill/>
                </a:ln>
                <a:solidFill>
                  <a:schemeClr val="tx1"/>
                </a:solidFill>
                <a:effectLst/>
                <a:uLnTx/>
                <a:uFillTx/>
                <a:latin typeface="Calibri"/>
                <a:ea typeface="+mn-ea"/>
                <a:cs typeface="+mn-cs"/>
              </a:rPr>
              <a:t>adequately controlled</a:t>
            </a:r>
          </a:p>
        </p:txBody>
      </p:sp>
      <p:pic>
        <p:nvPicPr>
          <p:cNvPr id="16" name="Graphic 15" descr="First aid kit outline">
            <a:extLst>
              <a:ext uri="{FF2B5EF4-FFF2-40B4-BE49-F238E27FC236}">
                <a16:creationId xmlns:a16="http://schemas.microsoft.com/office/drawing/2014/main" id="{084555CC-B1BA-4DF1-AC4A-36C5199E86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0860" y="2321314"/>
            <a:ext cx="369825" cy="369825"/>
          </a:xfrm>
          <a:prstGeom prst="rect">
            <a:avLst/>
          </a:prstGeom>
        </p:spPr>
      </p:pic>
      <p:cxnSp>
        <p:nvCxnSpPr>
          <p:cNvPr id="17" name="Connector: Elbow 16">
            <a:extLst>
              <a:ext uri="{FF2B5EF4-FFF2-40B4-BE49-F238E27FC236}">
                <a16:creationId xmlns:a16="http://schemas.microsoft.com/office/drawing/2014/main" id="{DB8523CB-B351-4EB1-8C3E-C743107B5AE3}"/>
              </a:ext>
            </a:extLst>
          </p:cNvPr>
          <p:cNvCxnSpPr>
            <a:cxnSpLocks/>
          </p:cNvCxnSpPr>
          <p:nvPr/>
        </p:nvCxnSpPr>
        <p:spPr>
          <a:xfrm rot="16200000" flipH="1">
            <a:off x="161332" y="3986817"/>
            <a:ext cx="1352406" cy="142983"/>
          </a:xfrm>
          <a:prstGeom prst="bentConnector2">
            <a:avLst/>
          </a:prstGeom>
          <a:ln>
            <a:solidFill>
              <a:schemeClr val="bg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BC021A62-2304-49D9-A4D4-13A1CF18D27C}"/>
              </a:ext>
            </a:extLst>
          </p:cNvPr>
          <p:cNvSpPr/>
          <p:nvPr/>
        </p:nvSpPr>
        <p:spPr>
          <a:xfrm>
            <a:off x="708370" y="3181475"/>
            <a:ext cx="5829856" cy="505784"/>
          </a:xfrm>
          <a:prstGeom prst="roundRect">
            <a:avLst>
              <a:gd name="adj" fmla="val 17630"/>
            </a:avLst>
          </a:prstGeom>
          <a:solidFill>
            <a:schemeClr val="bg1"/>
          </a:solidFill>
          <a:ln w="19050">
            <a:solidFill>
              <a:schemeClr val="bg2"/>
            </a:solidFill>
          </a:ln>
          <a:effectLst/>
        </p:spPr>
        <p:style>
          <a:lnRef idx="1">
            <a:schemeClr val="accent1"/>
          </a:lnRef>
          <a:fillRef idx="3">
            <a:schemeClr val="accent1"/>
          </a:fillRef>
          <a:effectRef idx="2">
            <a:schemeClr val="accent1"/>
          </a:effectRef>
          <a:fontRef idx="minor">
            <a:schemeClr val="lt1"/>
          </a:fontRef>
        </p:style>
        <p:txBody>
          <a:bodyPr lIns="0" rtlCol="0" anchor="ctr"/>
          <a:lstStyle/>
          <a:p>
            <a:pPr marL="0" marR="0" lvl="0" indent="53340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a:ln>
                  <a:noFill/>
                </a:ln>
                <a:solidFill>
                  <a:schemeClr val="bg2"/>
                </a:solidFill>
                <a:effectLst/>
                <a:uLnTx/>
                <a:uFillTx/>
                <a:latin typeface="+mj-lt"/>
                <a:ea typeface="+mn-ea"/>
                <a:cs typeface="+mn-cs"/>
              </a:rPr>
              <a:t>History of present illness</a:t>
            </a:r>
          </a:p>
        </p:txBody>
      </p:sp>
      <p:pic>
        <p:nvPicPr>
          <p:cNvPr id="19" name="Graphic 18" descr="Thermometer outline">
            <a:extLst>
              <a:ext uri="{FF2B5EF4-FFF2-40B4-BE49-F238E27FC236}">
                <a16:creationId xmlns:a16="http://schemas.microsoft.com/office/drawing/2014/main" id="{DD137F5D-3723-4BE3-AB60-C5B99E991A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9853" y="3233731"/>
            <a:ext cx="390538" cy="390538"/>
          </a:xfrm>
          <a:prstGeom prst="rect">
            <a:avLst/>
          </a:prstGeom>
        </p:spPr>
      </p:pic>
      <p:sp>
        <p:nvSpPr>
          <p:cNvPr id="9" name="Rectangle: Rounded Corners 8">
            <a:extLst>
              <a:ext uri="{FF2B5EF4-FFF2-40B4-BE49-F238E27FC236}">
                <a16:creationId xmlns:a16="http://schemas.microsoft.com/office/drawing/2014/main" id="{441A7220-894F-4D61-A2BE-6407F9E762C9}"/>
              </a:ext>
            </a:extLst>
          </p:cNvPr>
          <p:cNvSpPr/>
          <p:nvPr/>
        </p:nvSpPr>
        <p:spPr>
          <a:xfrm>
            <a:off x="3246848" y="1997566"/>
            <a:ext cx="8179109" cy="1017779"/>
          </a:xfrm>
          <a:prstGeom prst="roundRect">
            <a:avLst>
              <a:gd name="adj" fmla="val 11954"/>
            </a:avLst>
          </a:prstGeom>
          <a:solidFill>
            <a:schemeClr val="bg1">
              <a:lumMod val="95000"/>
            </a:schemeClr>
          </a:solidFill>
          <a:ln w="12700">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a:ln>
                  <a:noFill/>
                </a:ln>
                <a:solidFill>
                  <a:schemeClr val="tx1"/>
                </a:solidFill>
                <a:effectLst/>
                <a:uLnTx/>
                <a:uFillTx/>
                <a:latin typeface="Calibri" panose="020F0502020204030204" pitchFamily="34" charset="0"/>
                <a:ea typeface="Roboto" panose="02000000000000000000" pitchFamily="2" charset="0"/>
                <a:cs typeface="Calibri" panose="020F0502020204030204" pitchFamily="34" charset="0"/>
              </a:rPr>
              <a:t>Diagnosed with asthma at 12 years of age; persistent since then</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a:ln>
                  <a:noFill/>
                </a:ln>
                <a:solidFill>
                  <a:schemeClr val="tx1"/>
                </a:solidFill>
                <a:effectLst/>
                <a:uLnTx/>
                <a:uFillTx/>
                <a:latin typeface="Calibri" panose="020F0502020204030204" pitchFamily="34" charset="0"/>
                <a:ea typeface="Roboto" panose="02000000000000000000" pitchFamily="2" charset="0"/>
                <a:cs typeface="Calibri" panose="020F0502020204030204" pitchFamily="34" charset="0"/>
              </a:rPr>
              <a:t>Positive skin prick test to house dust mites and pollen, occasional rhinitis, and history of allergic disease </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a:ln>
                  <a:noFill/>
                </a:ln>
                <a:solidFill>
                  <a:schemeClr val="tx1"/>
                </a:solidFill>
                <a:effectLst/>
                <a:uLnTx/>
                <a:uFillTx/>
                <a:latin typeface="Calibri" panose="020F0502020204030204" pitchFamily="34" charset="0"/>
                <a:ea typeface="Roboto" panose="02000000000000000000" pitchFamily="2" charset="0"/>
                <a:cs typeface="Calibri" panose="020F0502020204030204" pitchFamily="34" charset="0"/>
              </a:rPr>
              <a:t>No known comorbidities</a:t>
            </a:r>
            <a:r>
              <a:rPr lang="en-US" sz="1400">
                <a:solidFill>
                  <a:schemeClr val="tx1"/>
                </a:solidFill>
                <a:latin typeface="Calibri" panose="020F0502020204030204" pitchFamily="34" charset="0"/>
                <a:ea typeface="Roboto" panose="02000000000000000000" pitchFamily="2" charset="0"/>
                <a:cs typeface="Calibri" panose="020F0502020204030204" pitchFamily="34" charset="0"/>
              </a:rPr>
              <a:t>;</a:t>
            </a:r>
            <a:r>
              <a:rPr kumimoji="0" lang="en-US" sz="1400" b="0" i="0" u="none" strike="noStrike" kern="1200" cap="none" spc="0" normalizeH="0" baseline="0">
                <a:ln>
                  <a:noFill/>
                </a:ln>
                <a:solidFill>
                  <a:schemeClr val="tx1"/>
                </a:solidFill>
                <a:effectLst/>
                <a:uLnTx/>
                <a:uFillTx/>
                <a:latin typeface="Calibri" panose="020F0502020204030204" pitchFamily="34" charset="0"/>
                <a:ea typeface="Roboto" panose="02000000000000000000" pitchFamily="2" charset="0"/>
                <a:cs typeface="Calibri" panose="020F0502020204030204" pitchFamily="34" charset="0"/>
              </a:rPr>
              <a:t> non-smoker</a:t>
            </a:r>
          </a:p>
        </p:txBody>
      </p:sp>
      <p:sp>
        <p:nvSpPr>
          <p:cNvPr id="22" name="Arrow: Pentagon 21">
            <a:extLst>
              <a:ext uri="{FF2B5EF4-FFF2-40B4-BE49-F238E27FC236}">
                <a16:creationId xmlns:a16="http://schemas.microsoft.com/office/drawing/2014/main" id="{BFF5095C-509D-487F-9948-668709783FC2}"/>
              </a:ext>
            </a:extLst>
          </p:cNvPr>
          <p:cNvSpPr/>
          <p:nvPr/>
        </p:nvSpPr>
        <p:spPr>
          <a:xfrm rot="5400000">
            <a:off x="10940361" y="432910"/>
            <a:ext cx="1468544" cy="609139"/>
          </a:xfrm>
          <a:prstGeom prst="homePlat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100" b="1">
                <a:latin typeface="+mj-lt"/>
              </a:rPr>
              <a:t>Patient case study</a:t>
            </a:r>
          </a:p>
          <a:p>
            <a:pPr algn="ctr"/>
            <a:endParaRPr lang="en-GB" sz="1100" b="1">
              <a:latin typeface="+mj-lt"/>
            </a:endParaRPr>
          </a:p>
        </p:txBody>
      </p:sp>
      <p:sp>
        <p:nvSpPr>
          <p:cNvPr id="23" name="Footer Placeholder 22">
            <a:extLst>
              <a:ext uri="{FF2B5EF4-FFF2-40B4-BE49-F238E27FC236}">
                <a16:creationId xmlns:a16="http://schemas.microsoft.com/office/drawing/2014/main" id="{08B209CD-966C-4507-891A-73CD294851B9}"/>
              </a:ext>
            </a:extLst>
          </p:cNvPr>
          <p:cNvSpPr>
            <a:spLocks noGrp="1"/>
          </p:cNvSpPr>
          <p:nvPr>
            <p:ph type="ftr" sz="quarter" idx="11"/>
          </p:nvPr>
        </p:nvSpPr>
        <p:spPr/>
        <p:txBody>
          <a:bodyPr/>
          <a:lstStyle/>
          <a:p>
            <a:r>
              <a:rPr lang="en-GB" sz="800" b="1" dirty="0"/>
              <a:t>Abbreviations</a:t>
            </a:r>
            <a:r>
              <a:rPr lang="en-GB" sz="800" dirty="0"/>
              <a:t>: ICS, inhaled corticosteroid; LABA, long-acting beta agonist; OCS, oral corticosteroid; SABA, short-acting beta-agonist.</a:t>
            </a:r>
          </a:p>
          <a:p>
            <a:r>
              <a:rPr lang="en-GB" sz="800" dirty="0"/>
              <a:t> </a:t>
            </a:r>
            <a:br>
              <a:rPr lang="en-GB" sz="800" dirty="0"/>
            </a:br>
            <a:r>
              <a:rPr lang="en-GB" altLang="zh-CN" sz="800" dirty="0"/>
              <a:t>CN-</a:t>
            </a:r>
            <a:r>
              <a:rPr lang="en-US" altLang="zh-CN" sz="800" dirty="0"/>
              <a:t>142657</a:t>
            </a:r>
            <a:r>
              <a:rPr lang="en-GB" altLang="zh-CN" sz="800" dirty="0"/>
              <a:t> | </a:t>
            </a:r>
            <a:r>
              <a:rPr lang="en-US" altLang="zh-CN" sz="800" dirty="0"/>
              <a:t>DECEMBER</a:t>
            </a:r>
            <a:r>
              <a:rPr lang="en-GB" altLang="zh-CN" sz="800" dirty="0"/>
              <a:t> 2024</a:t>
            </a:r>
          </a:p>
        </p:txBody>
      </p:sp>
      <p:grpSp>
        <p:nvGrpSpPr>
          <p:cNvPr id="26" name="Group 25">
            <a:extLst>
              <a:ext uri="{FF2B5EF4-FFF2-40B4-BE49-F238E27FC236}">
                <a16:creationId xmlns:a16="http://schemas.microsoft.com/office/drawing/2014/main" id="{4C1CC7CE-999D-0EB1-05A0-FBE7EE3B06B5}"/>
              </a:ext>
            </a:extLst>
          </p:cNvPr>
          <p:cNvGrpSpPr/>
          <p:nvPr/>
        </p:nvGrpSpPr>
        <p:grpSpPr>
          <a:xfrm>
            <a:off x="10894587" y="6381538"/>
            <a:ext cx="1099968" cy="287551"/>
            <a:chOff x="10894587" y="6381538"/>
            <a:chExt cx="1099968" cy="287551"/>
          </a:xfrm>
        </p:grpSpPr>
        <p:grpSp>
          <p:nvGrpSpPr>
            <p:cNvPr id="27" name="Group 26">
              <a:extLst>
                <a:ext uri="{FF2B5EF4-FFF2-40B4-BE49-F238E27FC236}">
                  <a16:creationId xmlns:a16="http://schemas.microsoft.com/office/drawing/2014/main" id="{FF620C46-BD6B-8B13-9C3B-101EC5B34306}"/>
                </a:ext>
              </a:extLst>
            </p:cNvPr>
            <p:cNvGrpSpPr/>
            <p:nvPr/>
          </p:nvGrpSpPr>
          <p:grpSpPr>
            <a:xfrm>
              <a:off x="10894587" y="6381538"/>
              <a:ext cx="1099968" cy="287551"/>
              <a:chOff x="5334172" y="6525312"/>
              <a:chExt cx="1099968" cy="287551"/>
            </a:xfrm>
          </p:grpSpPr>
          <p:sp>
            <p:nvSpPr>
              <p:cNvPr id="30" name="Rectangle: Rounded Corners 29">
                <a:extLst>
                  <a:ext uri="{FF2B5EF4-FFF2-40B4-BE49-F238E27FC236}">
                    <a16:creationId xmlns:a16="http://schemas.microsoft.com/office/drawing/2014/main" id="{F034CC83-E267-AC88-C9AF-1A5F9BDE9BA4}"/>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Graphic 3">
                <a:hlinkClick r:id="" action="ppaction://hlinkshowjump?jump=previousslide"/>
                <a:extLst>
                  <a:ext uri="{FF2B5EF4-FFF2-40B4-BE49-F238E27FC236}">
                    <a16:creationId xmlns:a16="http://schemas.microsoft.com/office/drawing/2014/main" id="{8A19A622-9676-F886-70B6-40DB7CD76E9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rot="10800000">
                <a:off x="5657217" y="6560801"/>
                <a:ext cx="216000" cy="216000"/>
              </a:xfrm>
              <a:prstGeom prst="rect">
                <a:avLst/>
              </a:prstGeom>
            </p:spPr>
          </p:pic>
          <p:pic>
            <p:nvPicPr>
              <p:cNvPr id="32" name="Graphic 3">
                <a:hlinkClick r:id="" action="ppaction://hlinkshowjump?jump=nextslide"/>
                <a:extLst>
                  <a:ext uri="{FF2B5EF4-FFF2-40B4-BE49-F238E27FC236}">
                    <a16:creationId xmlns:a16="http://schemas.microsoft.com/office/drawing/2014/main" id="{811D3B70-C27C-C574-06A2-73AC1183537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rot="10800000" flipH="1">
                <a:off x="5922567" y="6560801"/>
                <a:ext cx="216000" cy="216000"/>
              </a:xfrm>
              <a:prstGeom prst="rect">
                <a:avLst/>
              </a:prstGeom>
            </p:spPr>
          </p:pic>
        </p:grpSp>
        <p:pic>
          <p:nvPicPr>
            <p:cNvPr id="28" name="Graphic 14">
              <a:hlinkClick r:id="rId9" action="ppaction://hlinksldjump"/>
              <a:extLst>
                <a:ext uri="{FF2B5EF4-FFF2-40B4-BE49-F238E27FC236}">
                  <a16:creationId xmlns:a16="http://schemas.microsoft.com/office/drawing/2014/main" id="{26873C66-9DA1-3B88-1400-336325E3BAC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34234" y="6417528"/>
              <a:ext cx="216000" cy="216000"/>
            </a:xfrm>
            <a:prstGeom prst="rect">
              <a:avLst/>
            </a:prstGeom>
          </p:spPr>
        </p:pic>
        <p:pic>
          <p:nvPicPr>
            <p:cNvPr id="29" name="Graphic 2">
              <a:hlinkClick r:id="rId12" action="ppaction://hlinksldjump"/>
              <a:extLst>
                <a:ext uri="{FF2B5EF4-FFF2-40B4-BE49-F238E27FC236}">
                  <a16:creationId xmlns:a16="http://schemas.microsoft.com/office/drawing/2014/main" id="{9A008B24-54A0-8D0A-2D89-9EB5A365366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951903" y="6416625"/>
              <a:ext cx="216000" cy="216000"/>
            </a:xfrm>
            <a:prstGeom prst="rect">
              <a:avLst/>
            </a:prstGeom>
          </p:spPr>
        </p:pic>
      </p:grpSp>
    </p:spTree>
    <p:extLst>
      <p:ext uri="{BB962C8B-B14F-4D97-AF65-F5344CB8AC3E}">
        <p14:creationId xmlns:p14="http://schemas.microsoft.com/office/powerpoint/2010/main" val="25675825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47857-D759-4CB3-91F0-F4BFB726E71D}"/>
              </a:ext>
            </a:extLst>
          </p:cNvPr>
          <p:cNvSpPr>
            <a:spLocks noGrp="1"/>
          </p:cNvSpPr>
          <p:nvPr>
            <p:ph type="title"/>
          </p:nvPr>
        </p:nvSpPr>
        <p:spPr/>
        <p:txBody>
          <a:bodyPr/>
          <a:lstStyle/>
          <a:p>
            <a:r>
              <a:rPr lang="en-US"/>
              <a:t>Case study: Allergic eosinophilic asthma phenotype [2/2]</a:t>
            </a:r>
          </a:p>
        </p:txBody>
      </p:sp>
      <p:sp>
        <p:nvSpPr>
          <p:cNvPr id="4" name="Rectangle: Rounded Corners 3">
            <a:extLst>
              <a:ext uri="{FF2B5EF4-FFF2-40B4-BE49-F238E27FC236}">
                <a16:creationId xmlns:a16="http://schemas.microsoft.com/office/drawing/2014/main" id="{B3F30EDE-CD1B-4CA7-9780-FD434C2D19A9}"/>
              </a:ext>
            </a:extLst>
          </p:cNvPr>
          <p:cNvSpPr/>
          <p:nvPr/>
        </p:nvSpPr>
        <p:spPr>
          <a:xfrm>
            <a:off x="550388" y="1460901"/>
            <a:ext cx="4466111" cy="536666"/>
          </a:xfrm>
          <a:prstGeom prst="roundRect">
            <a:avLst>
              <a:gd name="adj" fmla="val 10563"/>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solidFill>
                  <a:srgbClr val="FFFFFF"/>
                </a:solidFill>
                <a:latin typeface="+mj-lt"/>
              </a:rPr>
              <a:t>19</a:t>
            </a:r>
            <a:r>
              <a:rPr kumimoji="0" lang="en-US" b="0" i="0" u="none" strike="noStrike" kern="1200" cap="none" spc="0" normalizeH="0" baseline="0">
                <a:ln>
                  <a:noFill/>
                </a:ln>
                <a:solidFill>
                  <a:srgbClr val="FFFFFF"/>
                </a:solidFill>
                <a:effectLst/>
                <a:uLnTx/>
                <a:uFillTx/>
                <a:latin typeface="+mj-lt"/>
                <a:ea typeface="+mn-ea"/>
                <a:cs typeface="+mn-cs"/>
              </a:rPr>
              <a:t>-year-old male</a:t>
            </a:r>
          </a:p>
        </p:txBody>
      </p:sp>
      <p:sp>
        <p:nvSpPr>
          <p:cNvPr id="5" name="Rectangle: Rounded Corners 4">
            <a:extLst>
              <a:ext uri="{FF2B5EF4-FFF2-40B4-BE49-F238E27FC236}">
                <a16:creationId xmlns:a16="http://schemas.microsoft.com/office/drawing/2014/main" id="{5AF7468B-57BB-423D-BD3B-1E3C25CE3BD9}"/>
              </a:ext>
            </a:extLst>
          </p:cNvPr>
          <p:cNvSpPr/>
          <p:nvPr/>
        </p:nvSpPr>
        <p:spPr>
          <a:xfrm>
            <a:off x="550390" y="1883230"/>
            <a:ext cx="11044415" cy="4138191"/>
          </a:xfrm>
          <a:prstGeom prst="roundRect">
            <a:avLst>
              <a:gd name="adj" fmla="val 2025"/>
            </a:avLst>
          </a:prstGeom>
          <a:solidFill>
            <a:schemeClr val="accent4">
              <a:lumMod val="20000"/>
              <a:lumOff val="80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marR="0" lvl="0" indent="-342900" algn="ctr" defTabSz="457200" rtl="0" eaLnBrk="1" fontAlgn="auto"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a:ln>
                <a:noFill/>
              </a:ln>
              <a:solidFill>
                <a:srgbClr val="FFFFFF"/>
              </a:solidFill>
              <a:effectLst/>
              <a:uLnTx/>
              <a:uFillTx/>
              <a:latin typeface="Calibri"/>
              <a:ea typeface="+mn-ea"/>
              <a:cs typeface="+mn-cs"/>
            </a:endParaRPr>
          </a:p>
        </p:txBody>
      </p:sp>
      <p:sp>
        <p:nvSpPr>
          <p:cNvPr id="8" name="Rectangle: Rounded Corners 7">
            <a:extLst>
              <a:ext uri="{FF2B5EF4-FFF2-40B4-BE49-F238E27FC236}">
                <a16:creationId xmlns:a16="http://schemas.microsoft.com/office/drawing/2014/main" id="{DE296CA5-160B-4589-A7AB-20B928281725}"/>
              </a:ext>
            </a:extLst>
          </p:cNvPr>
          <p:cNvSpPr/>
          <p:nvPr/>
        </p:nvSpPr>
        <p:spPr>
          <a:xfrm>
            <a:off x="708370" y="1978196"/>
            <a:ext cx="2482505" cy="505784"/>
          </a:xfrm>
          <a:prstGeom prst="roundRect">
            <a:avLst>
              <a:gd name="adj" fmla="val 17630"/>
            </a:avLst>
          </a:prstGeom>
          <a:solidFill>
            <a:schemeClr val="bg1"/>
          </a:solidFill>
          <a:ln w="19050">
            <a:solidFill>
              <a:schemeClr val="bg2"/>
            </a:solidFill>
          </a:ln>
          <a:effectLst/>
        </p:spPr>
        <p:style>
          <a:lnRef idx="1">
            <a:schemeClr val="accent1"/>
          </a:lnRef>
          <a:fillRef idx="3">
            <a:schemeClr val="accent1"/>
          </a:fillRef>
          <a:effectRef idx="2">
            <a:schemeClr val="accent1"/>
          </a:effectRef>
          <a:fontRef idx="minor">
            <a:schemeClr val="lt1"/>
          </a:fontRef>
        </p:style>
        <p:txBody>
          <a:bodyPr lIns="0" rtlCol="0" anchor="ctr"/>
          <a:lstStyle/>
          <a:p>
            <a:pPr marL="0" marR="0" lvl="0" indent="533400" algn="l" defTabSz="457200" rtl="0" eaLnBrk="1" fontAlgn="auto" latinLnBrk="0" hangingPunct="1">
              <a:lnSpc>
                <a:spcPct val="100000"/>
              </a:lnSpc>
              <a:spcBef>
                <a:spcPts val="0"/>
              </a:spcBef>
              <a:spcAft>
                <a:spcPts val="0"/>
              </a:spcAft>
              <a:buClrTx/>
              <a:buSzTx/>
              <a:buFontTx/>
              <a:buNone/>
              <a:tabLst/>
              <a:defRPr/>
            </a:pPr>
            <a:r>
              <a:rPr lang="en-US" sz="1400" b="1">
                <a:solidFill>
                  <a:schemeClr val="bg2"/>
                </a:solidFill>
                <a:latin typeface="+mj-lt"/>
              </a:rPr>
              <a:t>Current status</a:t>
            </a:r>
            <a:endParaRPr kumimoji="0" lang="en-US" sz="1400" b="1" i="0" u="none" strike="noStrike" kern="1200" cap="none" spc="0" normalizeH="0" baseline="0">
              <a:ln>
                <a:noFill/>
              </a:ln>
              <a:solidFill>
                <a:schemeClr val="bg2"/>
              </a:solidFill>
              <a:effectLst/>
              <a:uLnTx/>
              <a:uFillTx/>
              <a:latin typeface="+mj-lt"/>
              <a:ea typeface="+mn-ea"/>
              <a:cs typeface="+mn-cs"/>
            </a:endParaRPr>
          </a:p>
        </p:txBody>
      </p:sp>
      <p:pic>
        <p:nvPicPr>
          <p:cNvPr id="16" name="Graphic 15" descr="First aid kit outline">
            <a:extLst>
              <a:ext uri="{FF2B5EF4-FFF2-40B4-BE49-F238E27FC236}">
                <a16:creationId xmlns:a16="http://schemas.microsoft.com/office/drawing/2014/main" id="{084555CC-B1BA-4DF1-AC4A-36C5199E86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0860" y="2019753"/>
            <a:ext cx="369825" cy="369825"/>
          </a:xfrm>
          <a:prstGeom prst="rect">
            <a:avLst/>
          </a:prstGeom>
        </p:spPr>
      </p:pic>
      <p:sp>
        <p:nvSpPr>
          <p:cNvPr id="22" name="Arrow: Pentagon 21">
            <a:extLst>
              <a:ext uri="{FF2B5EF4-FFF2-40B4-BE49-F238E27FC236}">
                <a16:creationId xmlns:a16="http://schemas.microsoft.com/office/drawing/2014/main" id="{BFF5095C-509D-487F-9948-668709783FC2}"/>
              </a:ext>
            </a:extLst>
          </p:cNvPr>
          <p:cNvSpPr/>
          <p:nvPr/>
        </p:nvSpPr>
        <p:spPr>
          <a:xfrm rot="5400000">
            <a:off x="10940361" y="432910"/>
            <a:ext cx="1468544" cy="609139"/>
          </a:xfrm>
          <a:prstGeom prst="homePlat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100" b="1">
                <a:latin typeface="+mj-lt"/>
              </a:rPr>
              <a:t>Patient case study</a:t>
            </a:r>
          </a:p>
          <a:p>
            <a:pPr algn="ctr"/>
            <a:endParaRPr lang="en-GB" sz="1100" b="1">
              <a:latin typeface="+mj-lt"/>
            </a:endParaRPr>
          </a:p>
        </p:txBody>
      </p:sp>
      <p:sp>
        <p:nvSpPr>
          <p:cNvPr id="23" name="Footer Placeholder 22">
            <a:extLst>
              <a:ext uri="{FF2B5EF4-FFF2-40B4-BE49-F238E27FC236}">
                <a16:creationId xmlns:a16="http://schemas.microsoft.com/office/drawing/2014/main" id="{08B209CD-966C-4507-891A-73CD294851B9}"/>
              </a:ext>
            </a:extLst>
          </p:cNvPr>
          <p:cNvSpPr>
            <a:spLocks noGrp="1"/>
          </p:cNvSpPr>
          <p:nvPr>
            <p:ph type="ftr" sz="quarter" idx="11"/>
          </p:nvPr>
        </p:nvSpPr>
        <p:spPr/>
        <p:txBody>
          <a:bodyPr/>
          <a:lstStyle/>
          <a:p>
            <a:r>
              <a:rPr lang="en-GB" sz="800" b="1" dirty="0"/>
              <a:t>Abbreviations</a:t>
            </a:r>
            <a:r>
              <a:rPr lang="en-GB" sz="800" dirty="0"/>
              <a:t>: </a:t>
            </a:r>
            <a:r>
              <a:rPr lang="en-GB" sz="800" dirty="0" err="1"/>
              <a:t>FeNO</a:t>
            </a:r>
            <a:r>
              <a:rPr lang="en-GB" sz="800" dirty="0"/>
              <a:t>, fractional exhaled nitric oxide; FEV</a:t>
            </a:r>
            <a:r>
              <a:rPr lang="en-GB" sz="800" baseline="-25000" dirty="0"/>
              <a:t>1</a:t>
            </a:r>
            <a:r>
              <a:rPr lang="en-GB" sz="800" dirty="0"/>
              <a:t>, forced expiratory volume in 1 second; </a:t>
            </a:r>
            <a:r>
              <a:rPr lang="en-GB" sz="800" dirty="0" err="1"/>
              <a:t>IgE</a:t>
            </a:r>
            <a:r>
              <a:rPr lang="en-GB" sz="800" dirty="0"/>
              <a:t>, immunoglobulin E; IU, international unit; OCS, oral corticosteroid; ppb, parts per billion.</a:t>
            </a:r>
          </a:p>
          <a:p>
            <a:r>
              <a:rPr lang="en-GB" sz="800" dirty="0"/>
              <a:t> </a:t>
            </a:r>
            <a:br>
              <a:rPr lang="en-GB" sz="800" dirty="0"/>
            </a:br>
            <a:r>
              <a:rPr lang="en-GB" altLang="zh-CN" sz="800" dirty="0"/>
              <a:t>CN-</a:t>
            </a:r>
            <a:r>
              <a:rPr lang="en-US" altLang="zh-CN" sz="800" dirty="0"/>
              <a:t>142657</a:t>
            </a:r>
            <a:r>
              <a:rPr lang="en-GB" altLang="zh-CN" sz="800" dirty="0"/>
              <a:t> | </a:t>
            </a:r>
            <a:r>
              <a:rPr lang="en-US" altLang="zh-CN" sz="800" dirty="0"/>
              <a:t>DECEMBER</a:t>
            </a:r>
            <a:r>
              <a:rPr lang="en-GB" altLang="zh-CN" sz="800" dirty="0"/>
              <a:t> 2024</a:t>
            </a:r>
          </a:p>
        </p:txBody>
      </p:sp>
      <p:graphicFrame>
        <p:nvGraphicFramePr>
          <p:cNvPr id="21" name="Table 20">
            <a:extLst>
              <a:ext uri="{FF2B5EF4-FFF2-40B4-BE49-F238E27FC236}">
                <a16:creationId xmlns:a16="http://schemas.microsoft.com/office/drawing/2014/main" id="{94F93F7F-C227-4D55-AC55-D7AF61C11CC3}"/>
              </a:ext>
            </a:extLst>
          </p:cNvPr>
          <p:cNvGraphicFramePr>
            <a:graphicFrameLocks noGrp="1"/>
          </p:cNvGraphicFramePr>
          <p:nvPr>
            <p:extLst>
              <p:ext uri="{D42A27DB-BD31-4B8C-83A1-F6EECF244321}">
                <p14:modId xmlns:p14="http://schemas.microsoft.com/office/powerpoint/2010/main" val="2571252180"/>
              </p:ext>
            </p:extLst>
          </p:nvPr>
        </p:nvGraphicFramePr>
        <p:xfrm>
          <a:off x="707988" y="2541702"/>
          <a:ext cx="8864029" cy="1303432"/>
        </p:xfrm>
        <a:graphic>
          <a:graphicData uri="http://schemas.openxmlformats.org/drawingml/2006/table">
            <a:tbl>
              <a:tblPr/>
              <a:tblGrid>
                <a:gridCol w="4516299">
                  <a:extLst>
                    <a:ext uri="{9D8B030D-6E8A-4147-A177-3AD203B41FA5}">
                      <a16:colId xmlns:a16="http://schemas.microsoft.com/office/drawing/2014/main" val="20001"/>
                    </a:ext>
                  </a:extLst>
                </a:gridCol>
                <a:gridCol w="4347730">
                  <a:extLst>
                    <a:ext uri="{9D8B030D-6E8A-4147-A177-3AD203B41FA5}">
                      <a16:colId xmlns:a16="http://schemas.microsoft.com/office/drawing/2014/main" val="20002"/>
                    </a:ext>
                  </a:extLst>
                </a:gridCol>
              </a:tblGrid>
              <a:tr h="325858">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noProof="0">
                          <a:ln>
                            <a:noFill/>
                          </a:ln>
                          <a:solidFill>
                            <a:schemeClr val="tx1"/>
                          </a:solidFill>
                          <a:effectLst/>
                          <a:latin typeface="+mn-lt"/>
                          <a:ea typeface="Roboto" panose="02000000000000000000" pitchFamily="2" charset="0"/>
                          <a:cs typeface="Calibri" panose="020F0502020204030204" pitchFamily="34" charset="0"/>
                        </a:rPr>
                        <a:t>Total IgE (IU/mL)</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1200" noProof="0">
                          <a:solidFill>
                            <a:schemeClr val="tx1"/>
                          </a:solidFill>
                          <a:latin typeface="+mn-lt"/>
                        </a:rPr>
                        <a:t>675 IU/mL</a:t>
                      </a:r>
                      <a:endParaRPr lang="en-US" sz="1200" i="1" noProof="0">
                        <a:solidFill>
                          <a:schemeClr val="bg2"/>
                        </a:solidFill>
                        <a:latin typeface="+mn-lt"/>
                      </a:endParaRP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325858">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200" noProof="0">
                          <a:solidFill>
                            <a:schemeClr val="tx1"/>
                          </a:solidFill>
                          <a:latin typeface="+mn-lt"/>
                        </a:rPr>
                        <a:t>Blood eosinophil count</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solidFill>
                  </a:tcPr>
                </a:tc>
                <a:tc>
                  <a:txBody>
                    <a:bodyPr/>
                    <a:lstStyle/>
                    <a:p>
                      <a:r>
                        <a:rPr lang="en-US" sz="1200" noProof="0">
                          <a:solidFill>
                            <a:schemeClr val="tx1"/>
                          </a:solidFill>
                          <a:latin typeface="+mn-lt"/>
                        </a:rPr>
                        <a:t>320 cells/μL</a:t>
                      </a:r>
                      <a:endParaRPr lang="en-US" sz="1200" i="1" noProof="0">
                        <a:solidFill>
                          <a:schemeClr val="bg2"/>
                        </a:solidFill>
                        <a:latin typeface="+mn-lt"/>
                      </a:endParaRP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25858">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noProof="0">
                          <a:ln>
                            <a:noFill/>
                          </a:ln>
                          <a:solidFill>
                            <a:schemeClr val="tx1"/>
                          </a:solidFill>
                          <a:effectLst/>
                          <a:latin typeface="+mn-lt"/>
                          <a:ea typeface="Roboto" panose="02000000000000000000" pitchFamily="2" charset="0"/>
                          <a:cs typeface="Calibri" panose="020F0502020204030204" pitchFamily="34" charset="0"/>
                        </a:rPr>
                        <a:t>FeNO (ppb)</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1200" noProof="0">
                          <a:solidFill>
                            <a:schemeClr val="tx1"/>
                          </a:solidFill>
                          <a:latin typeface="+mn-lt"/>
                        </a:rPr>
                        <a:t>55 ppb</a:t>
                      </a:r>
                      <a:endParaRPr lang="en-US" sz="1200" i="1" noProof="0">
                        <a:solidFill>
                          <a:schemeClr val="bg2"/>
                        </a:solidFill>
                        <a:latin typeface="+mn-lt"/>
                      </a:endParaRP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325858">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en-US" sz="1200" kern="1200" noProof="0">
                          <a:solidFill>
                            <a:schemeClr val="tx1"/>
                          </a:solidFill>
                          <a:latin typeface="+mn-lt"/>
                          <a:ea typeface="+mn-ea"/>
                          <a:cs typeface="+mn-cs"/>
                        </a:rPr>
                        <a:t>Recent spirometry (FEV</a:t>
                      </a:r>
                      <a:r>
                        <a:rPr lang="en-US" altLang="en-US" sz="1200" kern="1200" baseline="-25000" noProof="0">
                          <a:solidFill>
                            <a:schemeClr val="tx1"/>
                          </a:solidFill>
                          <a:latin typeface="+mn-lt"/>
                          <a:ea typeface="+mn-ea"/>
                          <a:cs typeface="+mn-cs"/>
                        </a:rPr>
                        <a:t>1</a:t>
                      </a:r>
                      <a:r>
                        <a:rPr lang="en-US" altLang="en-US" sz="1200" kern="1200" noProof="0">
                          <a:solidFill>
                            <a:schemeClr val="tx1"/>
                          </a:solidFill>
                          <a:latin typeface="+mn-lt"/>
                          <a:ea typeface="+mn-ea"/>
                          <a:cs typeface="+mn-cs"/>
                        </a:rPr>
                        <a:t>)</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200" kern="1200" noProof="0">
                          <a:solidFill>
                            <a:schemeClr val="tx1"/>
                          </a:solidFill>
                          <a:latin typeface="+mn-lt"/>
                          <a:ea typeface="+mn-ea"/>
                          <a:cs typeface="+mn-cs"/>
                        </a:rPr>
                        <a:t>62% predicted</a:t>
                      </a: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bl>
          </a:graphicData>
        </a:graphic>
      </p:graphicFrame>
      <p:sp>
        <p:nvSpPr>
          <p:cNvPr id="24" name="Rectangle: Rounded Corners 23">
            <a:extLst>
              <a:ext uri="{FF2B5EF4-FFF2-40B4-BE49-F238E27FC236}">
                <a16:creationId xmlns:a16="http://schemas.microsoft.com/office/drawing/2014/main" id="{D5C9BB6A-436E-418E-8B1D-4F31A592F87B}"/>
              </a:ext>
            </a:extLst>
          </p:cNvPr>
          <p:cNvSpPr/>
          <p:nvPr/>
        </p:nvSpPr>
        <p:spPr>
          <a:xfrm>
            <a:off x="708370" y="4010926"/>
            <a:ext cx="3669077" cy="505784"/>
          </a:xfrm>
          <a:prstGeom prst="roundRect">
            <a:avLst>
              <a:gd name="adj" fmla="val 17630"/>
            </a:avLst>
          </a:prstGeom>
          <a:solidFill>
            <a:schemeClr val="bg1"/>
          </a:solidFill>
          <a:ln w="19050">
            <a:solidFill>
              <a:schemeClr val="bg2"/>
            </a:solidFill>
          </a:ln>
          <a:effectLst/>
        </p:spPr>
        <p:style>
          <a:lnRef idx="1">
            <a:schemeClr val="accent1"/>
          </a:lnRef>
          <a:fillRef idx="3">
            <a:schemeClr val="accent1"/>
          </a:fillRef>
          <a:effectRef idx="2">
            <a:schemeClr val="accent1"/>
          </a:effectRef>
          <a:fontRef idx="minor">
            <a:schemeClr val="lt1"/>
          </a:fontRef>
        </p:style>
        <p:txBody>
          <a:bodyPr lIns="0" rtlCol="0" anchor="ctr"/>
          <a:lstStyle/>
          <a:p>
            <a:pPr marL="0" marR="0" lvl="0" indent="533400" algn="l" defTabSz="457200" rtl="0" eaLnBrk="1" fontAlgn="auto" latinLnBrk="0" hangingPunct="1">
              <a:lnSpc>
                <a:spcPct val="100000"/>
              </a:lnSpc>
              <a:spcBef>
                <a:spcPts val="0"/>
              </a:spcBef>
              <a:spcAft>
                <a:spcPts val="0"/>
              </a:spcAft>
              <a:buClrTx/>
              <a:buSzTx/>
              <a:buFontTx/>
              <a:buNone/>
              <a:tabLst/>
              <a:defRPr/>
            </a:pPr>
            <a:r>
              <a:rPr lang="en-US" sz="1400" b="1">
                <a:solidFill>
                  <a:schemeClr val="bg2"/>
                </a:solidFill>
                <a:latin typeface="+mj-lt"/>
              </a:rPr>
              <a:t>One year ago (after a course of OCS)</a:t>
            </a:r>
            <a:endParaRPr kumimoji="0" lang="en-US" sz="1400" b="1" i="0" u="none" strike="noStrike" kern="1200" cap="none" spc="0" normalizeH="0" baseline="0">
              <a:ln>
                <a:noFill/>
              </a:ln>
              <a:solidFill>
                <a:schemeClr val="bg2"/>
              </a:solidFill>
              <a:effectLst/>
              <a:uLnTx/>
              <a:uFillTx/>
              <a:latin typeface="+mj-lt"/>
              <a:ea typeface="+mn-ea"/>
              <a:cs typeface="+mn-cs"/>
            </a:endParaRPr>
          </a:p>
        </p:txBody>
      </p:sp>
      <p:pic>
        <p:nvPicPr>
          <p:cNvPr id="25" name="Graphic 24" descr="First aid kit outline">
            <a:extLst>
              <a:ext uri="{FF2B5EF4-FFF2-40B4-BE49-F238E27FC236}">
                <a16:creationId xmlns:a16="http://schemas.microsoft.com/office/drawing/2014/main" id="{15B58EAE-2AE6-42FB-A1EF-5AB3A16E9C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0860" y="4052483"/>
            <a:ext cx="369825" cy="369825"/>
          </a:xfrm>
          <a:prstGeom prst="rect">
            <a:avLst/>
          </a:prstGeom>
        </p:spPr>
      </p:pic>
      <p:graphicFrame>
        <p:nvGraphicFramePr>
          <p:cNvPr id="27" name="Table 26">
            <a:extLst>
              <a:ext uri="{FF2B5EF4-FFF2-40B4-BE49-F238E27FC236}">
                <a16:creationId xmlns:a16="http://schemas.microsoft.com/office/drawing/2014/main" id="{5FFD7211-3EE0-4150-A0D2-B8B8660D94BF}"/>
              </a:ext>
            </a:extLst>
          </p:cNvPr>
          <p:cNvGraphicFramePr>
            <a:graphicFrameLocks noGrp="1"/>
          </p:cNvGraphicFramePr>
          <p:nvPr>
            <p:extLst>
              <p:ext uri="{D42A27DB-BD31-4B8C-83A1-F6EECF244321}">
                <p14:modId xmlns:p14="http://schemas.microsoft.com/office/powerpoint/2010/main" val="1429389102"/>
              </p:ext>
            </p:extLst>
          </p:nvPr>
        </p:nvGraphicFramePr>
        <p:xfrm>
          <a:off x="707990" y="4588180"/>
          <a:ext cx="8864027" cy="1303432"/>
        </p:xfrm>
        <a:graphic>
          <a:graphicData uri="http://schemas.openxmlformats.org/drawingml/2006/table">
            <a:tbl>
              <a:tblPr/>
              <a:tblGrid>
                <a:gridCol w="4516298">
                  <a:extLst>
                    <a:ext uri="{9D8B030D-6E8A-4147-A177-3AD203B41FA5}">
                      <a16:colId xmlns:a16="http://schemas.microsoft.com/office/drawing/2014/main" val="20001"/>
                    </a:ext>
                  </a:extLst>
                </a:gridCol>
                <a:gridCol w="4347729">
                  <a:extLst>
                    <a:ext uri="{9D8B030D-6E8A-4147-A177-3AD203B41FA5}">
                      <a16:colId xmlns:a16="http://schemas.microsoft.com/office/drawing/2014/main" val="20002"/>
                    </a:ext>
                  </a:extLst>
                </a:gridCol>
              </a:tblGrid>
              <a:tr h="325858">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noProof="0">
                          <a:ln>
                            <a:noFill/>
                          </a:ln>
                          <a:solidFill>
                            <a:schemeClr val="tx1"/>
                          </a:solidFill>
                          <a:effectLst/>
                          <a:latin typeface="+mn-lt"/>
                          <a:ea typeface="Roboto" panose="02000000000000000000" pitchFamily="2" charset="0"/>
                          <a:cs typeface="Calibri" panose="020F0502020204030204" pitchFamily="34" charset="0"/>
                        </a:rPr>
                        <a:t>Total IgE at last visit</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1200" noProof="0">
                          <a:latin typeface="+mn-lt"/>
                        </a:rPr>
                        <a:t>550 IU/mL</a:t>
                      </a: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325858">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200" noProof="0">
                          <a:latin typeface="+mn-lt"/>
                        </a:rPr>
                        <a:t>Blood eosinophil count</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solidFill>
                  </a:tcPr>
                </a:tc>
                <a:tc>
                  <a:txBody>
                    <a:bodyPr/>
                    <a:lstStyle/>
                    <a:p>
                      <a:r>
                        <a:rPr lang="en-US" sz="1200" noProof="0">
                          <a:latin typeface="+mn-lt"/>
                        </a:rPr>
                        <a:t>130 cells/μL</a:t>
                      </a: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25858">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noProof="0">
                          <a:ln>
                            <a:noFill/>
                          </a:ln>
                          <a:solidFill>
                            <a:schemeClr val="tx1"/>
                          </a:solidFill>
                          <a:effectLst/>
                          <a:latin typeface="+mn-lt"/>
                          <a:ea typeface="Roboto" panose="02000000000000000000" pitchFamily="2" charset="0"/>
                          <a:cs typeface="Calibri" panose="020F0502020204030204" pitchFamily="34" charset="0"/>
                        </a:rPr>
                        <a:t>FeNO</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1200" noProof="0">
                          <a:latin typeface="+mn-lt"/>
                        </a:rPr>
                        <a:t>20 ppb</a:t>
                      </a: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325858">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en-US" sz="1200" kern="1200" noProof="0">
                          <a:solidFill>
                            <a:schemeClr val="tx1"/>
                          </a:solidFill>
                          <a:latin typeface="+mn-lt"/>
                          <a:ea typeface="+mn-ea"/>
                          <a:cs typeface="+mn-cs"/>
                        </a:rPr>
                        <a:t>Spirometry (FEV</a:t>
                      </a:r>
                      <a:r>
                        <a:rPr lang="en-US" altLang="en-US" sz="1200" kern="1200" baseline="-25000" noProof="0">
                          <a:solidFill>
                            <a:schemeClr val="tx1"/>
                          </a:solidFill>
                          <a:latin typeface="+mn-lt"/>
                          <a:ea typeface="+mn-ea"/>
                          <a:cs typeface="+mn-cs"/>
                        </a:rPr>
                        <a:t>1</a:t>
                      </a:r>
                      <a:r>
                        <a:rPr lang="en-US" altLang="en-US" sz="1200" kern="1200" noProof="0">
                          <a:solidFill>
                            <a:schemeClr val="tx1"/>
                          </a:solidFill>
                          <a:latin typeface="+mn-lt"/>
                          <a:ea typeface="+mn-ea"/>
                          <a:cs typeface="+mn-cs"/>
                        </a:rPr>
                        <a:t>) – reversibility</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r>
                        <a:rPr lang="en-US" sz="1200" noProof="0">
                          <a:latin typeface="+mn-lt"/>
                        </a:rPr>
                        <a:t>72% predicted and 13% reversibility</a:t>
                      </a: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bl>
          </a:graphicData>
        </a:graphic>
      </p:graphicFrame>
      <p:sp>
        <p:nvSpPr>
          <p:cNvPr id="29" name="TextBox 28">
            <a:extLst>
              <a:ext uri="{FF2B5EF4-FFF2-40B4-BE49-F238E27FC236}">
                <a16:creationId xmlns:a16="http://schemas.microsoft.com/office/drawing/2014/main" id="{7069A5F2-4E48-4123-942B-71E9F3730E27}"/>
              </a:ext>
            </a:extLst>
          </p:cNvPr>
          <p:cNvSpPr txBox="1"/>
          <p:nvPr/>
        </p:nvSpPr>
        <p:spPr>
          <a:xfrm>
            <a:off x="9676241" y="2926983"/>
            <a:ext cx="2339474" cy="2246888"/>
          </a:xfrm>
          <a:prstGeom prst="roundRect">
            <a:avLst>
              <a:gd name="adj" fmla="val 9598"/>
            </a:avLst>
          </a:prstGeom>
          <a:solidFill>
            <a:schemeClr val="bg1"/>
          </a:solidFill>
          <a:ln>
            <a:solidFill>
              <a:schemeClr val="tx1"/>
            </a:solidFill>
          </a:ln>
        </p:spPr>
        <p:txBody>
          <a:bodyPr wrap="square" rtlCol="0" anchor="ctr">
            <a:spAutoFit/>
          </a:bodyPr>
          <a:lstStyle/>
          <a:p>
            <a:pPr marL="228600" indent="-228600">
              <a:buClr>
                <a:schemeClr val="tx1"/>
              </a:buClr>
              <a:buFont typeface="+mj-lt"/>
              <a:buAutoNum type="arabicPeriod"/>
            </a:pPr>
            <a:r>
              <a:rPr lang="en-GB" sz="1200" b="1">
                <a:solidFill>
                  <a:schemeClr val="bg2"/>
                </a:solidFill>
                <a:latin typeface="+mj-lt"/>
              </a:rPr>
              <a:t>What might demonstrate allergic-driven disease in this patient?</a:t>
            </a:r>
            <a:endParaRPr lang="en-GB" sz="1200">
              <a:latin typeface="+mj-lt"/>
            </a:endParaRPr>
          </a:p>
          <a:p>
            <a:pPr marL="228600" indent="-228600">
              <a:buClr>
                <a:schemeClr val="tx1"/>
              </a:buClr>
              <a:buFont typeface="+mj-lt"/>
              <a:buAutoNum type="arabicPeriod"/>
            </a:pPr>
            <a:endParaRPr lang="en-GB" sz="1200">
              <a:latin typeface="+mj-lt"/>
            </a:endParaRPr>
          </a:p>
          <a:p>
            <a:pPr marL="228600" indent="-228600">
              <a:buClr>
                <a:schemeClr val="tx1"/>
              </a:buClr>
              <a:buFont typeface="+mj-lt"/>
              <a:buAutoNum type="arabicPeriod"/>
            </a:pPr>
            <a:r>
              <a:rPr lang="en-GB" sz="1200" b="1">
                <a:solidFill>
                  <a:schemeClr val="bg2"/>
                </a:solidFill>
                <a:latin typeface="+mj-lt"/>
              </a:rPr>
              <a:t>What could be driving the eosinophilic response?</a:t>
            </a:r>
            <a:endParaRPr lang="en-GB" sz="1200">
              <a:latin typeface="+mj-lt"/>
            </a:endParaRPr>
          </a:p>
          <a:p>
            <a:pPr marL="228600" indent="-228600">
              <a:buClr>
                <a:schemeClr val="tx1"/>
              </a:buClr>
              <a:buFont typeface="+mj-lt"/>
              <a:buAutoNum type="arabicPeriod"/>
            </a:pPr>
            <a:endParaRPr lang="en-GB" sz="1200">
              <a:latin typeface="+mj-lt"/>
            </a:endParaRPr>
          </a:p>
          <a:p>
            <a:pPr marL="228600" indent="-228600">
              <a:buClr>
                <a:schemeClr val="tx1"/>
              </a:buClr>
              <a:buFont typeface="+mj-lt"/>
              <a:buAutoNum type="arabicPeriod"/>
            </a:pPr>
            <a:r>
              <a:rPr lang="en-GB" sz="1200" b="1">
                <a:solidFill>
                  <a:schemeClr val="bg2"/>
                </a:solidFill>
                <a:latin typeface="+mj-lt"/>
              </a:rPr>
              <a:t>Why might this patient experience more symptoms based on the seasons?</a:t>
            </a:r>
            <a:endParaRPr lang="en-GB" sz="1200">
              <a:latin typeface="+mj-lt"/>
            </a:endParaRPr>
          </a:p>
        </p:txBody>
      </p:sp>
      <p:grpSp>
        <p:nvGrpSpPr>
          <p:cNvPr id="11" name="Group 10">
            <a:extLst>
              <a:ext uri="{FF2B5EF4-FFF2-40B4-BE49-F238E27FC236}">
                <a16:creationId xmlns:a16="http://schemas.microsoft.com/office/drawing/2014/main" id="{CC3DB8F1-960D-B8F2-258D-24AD12776FFB}"/>
              </a:ext>
            </a:extLst>
          </p:cNvPr>
          <p:cNvGrpSpPr/>
          <p:nvPr/>
        </p:nvGrpSpPr>
        <p:grpSpPr>
          <a:xfrm>
            <a:off x="10894587" y="6381538"/>
            <a:ext cx="1099968" cy="287551"/>
            <a:chOff x="10894587" y="6381538"/>
            <a:chExt cx="1099968" cy="287551"/>
          </a:xfrm>
        </p:grpSpPr>
        <p:grpSp>
          <p:nvGrpSpPr>
            <p:cNvPr id="12" name="Group 11">
              <a:extLst>
                <a:ext uri="{FF2B5EF4-FFF2-40B4-BE49-F238E27FC236}">
                  <a16:creationId xmlns:a16="http://schemas.microsoft.com/office/drawing/2014/main" id="{D7D5BABC-EEA1-BA9E-BE67-5F97301DC01A}"/>
                </a:ext>
              </a:extLst>
            </p:cNvPr>
            <p:cNvGrpSpPr/>
            <p:nvPr/>
          </p:nvGrpSpPr>
          <p:grpSpPr>
            <a:xfrm>
              <a:off x="10894587" y="6381538"/>
              <a:ext cx="1099968" cy="287551"/>
              <a:chOff x="5334172" y="6525312"/>
              <a:chExt cx="1099968" cy="287551"/>
            </a:xfrm>
          </p:grpSpPr>
          <p:sp>
            <p:nvSpPr>
              <p:cNvPr id="15" name="Rectangle: Rounded Corners 14">
                <a:extLst>
                  <a:ext uri="{FF2B5EF4-FFF2-40B4-BE49-F238E27FC236}">
                    <a16:creationId xmlns:a16="http://schemas.microsoft.com/office/drawing/2014/main" id="{A67AF1B0-1FAF-DF45-5F48-0D28E0D0409E}"/>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3">
                <a:hlinkClick r:id="" action="ppaction://hlinkshowjump?jump=previousslide"/>
                <a:extLst>
                  <a:ext uri="{FF2B5EF4-FFF2-40B4-BE49-F238E27FC236}">
                    <a16:creationId xmlns:a16="http://schemas.microsoft.com/office/drawing/2014/main" id="{E69F4A59-AEAB-B332-D348-FC381BEEC04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rot="10800000">
                <a:off x="5657217" y="6560801"/>
                <a:ext cx="216000" cy="216000"/>
              </a:xfrm>
              <a:prstGeom prst="rect">
                <a:avLst/>
              </a:prstGeom>
            </p:spPr>
          </p:pic>
          <p:pic>
            <p:nvPicPr>
              <p:cNvPr id="18" name="Graphic 3">
                <a:hlinkClick r:id="" action="ppaction://hlinkshowjump?jump=nextslide"/>
                <a:extLst>
                  <a:ext uri="{FF2B5EF4-FFF2-40B4-BE49-F238E27FC236}">
                    <a16:creationId xmlns:a16="http://schemas.microsoft.com/office/drawing/2014/main" id="{FA951058-2A99-9A39-6316-08AC4D80645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rot="10800000" flipH="1">
                <a:off x="5922567" y="6560801"/>
                <a:ext cx="216000" cy="216000"/>
              </a:xfrm>
              <a:prstGeom prst="rect">
                <a:avLst/>
              </a:prstGeom>
            </p:spPr>
          </p:pic>
        </p:grpSp>
        <p:pic>
          <p:nvPicPr>
            <p:cNvPr id="13" name="Graphic 14">
              <a:hlinkClick r:id="rId7" action="ppaction://hlinksldjump"/>
              <a:extLst>
                <a:ext uri="{FF2B5EF4-FFF2-40B4-BE49-F238E27FC236}">
                  <a16:creationId xmlns:a16="http://schemas.microsoft.com/office/drawing/2014/main" id="{C1323E85-A167-9B9F-C108-EA2DC66611E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1734234" y="6417528"/>
              <a:ext cx="216000" cy="216000"/>
            </a:xfrm>
            <a:prstGeom prst="rect">
              <a:avLst/>
            </a:prstGeom>
          </p:spPr>
        </p:pic>
        <p:pic>
          <p:nvPicPr>
            <p:cNvPr id="14" name="Graphic 2">
              <a:hlinkClick r:id="rId10" action="ppaction://hlinksldjump"/>
              <a:extLst>
                <a:ext uri="{FF2B5EF4-FFF2-40B4-BE49-F238E27FC236}">
                  <a16:creationId xmlns:a16="http://schemas.microsoft.com/office/drawing/2014/main" id="{18EAB12A-59B4-A75E-6E43-21D73A4FFC0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0951903" y="6416625"/>
              <a:ext cx="216000" cy="216000"/>
            </a:xfrm>
            <a:prstGeom prst="rect">
              <a:avLst/>
            </a:prstGeom>
          </p:spPr>
        </p:pic>
      </p:grpSp>
    </p:spTree>
    <p:extLst>
      <p:ext uri="{BB962C8B-B14F-4D97-AF65-F5344CB8AC3E}">
        <p14:creationId xmlns:p14="http://schemas.microsoft.com/office/powerpoint/2010/main" val="2932033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DB80B4-A26E-7543-7D55-2CB339A975A0}"/>
              </a:ext>
            </a:extLst>
          </p:cNvPr>
          <p:cNvPicPr>
            <a:picLocks noChangeAspect="1"/>
          </p:cNvPicPr>
          <p:nvPr/>
        </p:nvPicPr>
        <p:blipFill>
          <a:blip r:embed="rId3"/>
          <a:stretch>
            <a:fillRect/>
          </a:stretch>
        </p:blipFill>
        <p:spPr>
          <a:xfrm>
            <a:off x="920025" y="2160143"/>
            <a:ext cx="3596952" cy="3481118"/>
          </a:xfrm>
          <a:prstGeom prst="rect">
            <a:avLst/>
          </a:prstGeom>
        </p:spPr>
      </p:pic>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p:txBody>
          <a:bodyPr/>
          <a:lstStyle/>
          <a:p>
            <a:r>
              <a:rPr lang="en-GB"/>
              <a:t>Non-allergic eosinophilic asthma phenotype</a:t>
            </a:r>
            <a:endParaRPr lang="en-GB" baseline="30000"/>
          </a:p>
        </p:txBody>
      </p:sp>
      <p:sp>
        <p:nvSpPr>
          <p:cNvPr id="8" name="Content Placeholder 7">
            <a:extLst>
              <a:ext uri="{FF2B5EF4-FFF2-40B4-BE49-F238E27FC236}">
                <a16:creationId xmlns:a16="http://schemas.microsoft.com/office/drawing/2014/main" id="{1B2FE917-19FF-8145-BEB4-BC455A9E8D58}"/>
              </a:ext>
            </a:extLst>
          </p:cNvPr>
          <p:cNvSpPr>
            <a:spLocks noGrp="1"/>
          </p:cNvSpPr>
          <p:nvPr>
            <p:ph idx="1"/>
          </p:nvPr>
        </p:nvSpPr>
        <p:spPr/>
        <p:txBody>
          <a:bodyPr/>
          <a:lstStyle/>
          <a:p>
            <a:r>
              <a:rPr lang="en-GB" sz="1400"/>
              <a:t>Unlike the allergic asthma pathogenesis, in eosinophilic asthma, stimulated ILC2 cells play a central role and drive the eosinophilic </a:t>
            </a:r>
            <a:br>
              <a:rPr lang="en-GB" sz="1400"/>
            </a:br>
            <a:r>
              <a:rPr lang="en-GB" sz="1400"/>
              <a:t>inflammatory pathway</a:t>
            </a:r>
            <a:r>
              <a:rPr lang="en-GB" sz="1400" baseline="30000"/>
              <a:t>1,2</a:t>
            </a:r>
          </a:p>
        </p:txBody>
      </p:sp>
      <p:pic>
        <p:nvPicPr>
          <p:cNvPr id="999" name="Graphic 998" descr="Badge Cross with solid fill">
            <a:extLst>
              <a:ext uri="{FF2B5EF4-FFF2-40B4-BE49-F238E27FC236}">
                <a16:creationId xmlns:a16="http://schemas.microsoft.com/office/drawing/2014/main" id="{37132976-014A-C08D-6CF4-EF3A255767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01968" y="3393972"/>
            <a:ext cx="457200" cy="457200"/>
          </a:xfrm>
          <a:prstGeom prst="rect">
            <a:avLst/>
          </a:prstGeom>
        </p:spPr>
      </p:pic>
      <p:graphicFrame>
        <p:nvGraphicFramePr>
          <p:cNvPr id="5" name="Table 16">
            <a:extLst>
              <a:ext uri="{FF2B5EF4-FFF2-40B4-BE49-F238E27FC236}">
                <a16:creationId xmlns:a16="http://schemas.microsoft.com/office/drawing/2014/main" id="{859B3472-8C09-6643-30CC-C6B921D8EE95}"/>
              </a:ext>
            </a:extLst>
          </p:cNvPr>
          <p:cNvGraphicFramePr>
            <a:graphicFrameLocks noGrp="1"/>
          </p:cNvGraphicFramePr>
          <p:nvPr>
            <p:extLst>
              <p:ext uri="{D42A27DB-BD31-4B8C-83A1-F6EECF244321}">
                <p14:modId xmlns:p14="http://schemas.microsoft.com/office/powerpoint/2010/main" val="3528566574"/>
              </p:ext>
            </p:extLst>
          </p:nvPr>
        </p:nvGraphicFramePr>
        <p:xfrm>
          <a:off x="5048115" y="2319893"/>
          <a:ext cx="6596983" cy="512087"/>
        </p:xfrm>
        <a:graphic>
          <a:graphicData uri="http://schemas.openxmlformats.org/drawingml/2006/table">
            <a:tbl>
              <a:tblPr firstRow="1" bandRow="1">
                <a:tableStyleId>{2D5ABB26-0587-4C30-8999-92F81FD0307C}</a:tableStyleId>
              </a:tblPr>
              <a:tblGrid>
                <a:gridCol w="462862">
                  <a:extLst>
                    <a:ext uri="{9D8B030D-6E8A-4147-A177-3AD203B41FA5}">
                      <a16:colId xmlns:a16="http://schemas.microsoft.com/office/drawing/2014/main" val="4177163366"/>
                    </a:ext>
                  </a:extLst>
                </a:gridCol>
                <a:gridCol w="6134121">
                  <a:extLst>
                    <a:ext uri="{9D8B030D-6E8A-4147-A177-3AD203B41FA5}">
                      <a16:colId xmlns:a16="http://schemas.microsoft.com/office/drawing/2014/main" val="1866586176"/>
                    </a:ext>
                  </a:extLst>
                </a:gridCol>
              </a:tblGrid>
              <a:tr h="512087">
                <a:tc>
                  <a:txBody>
                    <a:bodyPr/>
                    <a:lstStyle/>
                    <a:p>
                      <a:pPr algn="ctr"/>
                      <a:r>
                        <a:rPr lang="en-NZ" sz="1800" b="1">
                          <a:solidFill>
                            <a:schemeClr val="tx2"/>
                          </a:solidFill>
                          <a:latin typeface="+mj-lt"/>
                        </a:rPr>
                        <a:t>1</a:t>
                      </a:r>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tx1"/>
                          </a:solidFill>
                        </a:rPr>
                        <a:t>Other inhaled triggers, including pathogens and irritants, interact with the airway epithelium and may initiate the release of epithelial cytokines including </a:t>
                      </a:r>
                      <a:r>
                        <a:rPr lang="en-GB" sz="1050" b="1">
                          <a:solidFill>
                            <a:schemeClr val="tx2"/>
                          </a:solidFill>
                        </a:rPr>
                        <a:t>IL-33</a:t>
                      </a:r>
                      <a:r>
                        <a:rPr lang="en-GB" sz="1050">
                          <a:solidFill>
                            <a:schemeClr val="tx1"/>
                          </a:solidFill>
                        </a:rPr>
                        <a:t>, </a:t>
                      </a:r>
                      <a:r>
                        <a:rPr lang="en-GB" sz="1050" b="1">
                          <a:solidFill>
                            <a:schemeClr val="tx2"/>
                          </a:solidFill>
                        </a:rPr>
                        <a:t>TSLP</a:t>
                      </a:r>
                      <a:r>
                        <a:rPr lang="en-GB" sz="1050">
                          <a:solidFill>
                            <a:schemeClr val="tx1"/>
                          </a:solidFill>
                        </a:rPr>
                        <a:t> and </a:t>
                      </a:r>
                      <a:r>
                        <a:rPr lang="en-GB" sz="1050" b="1">
                          <a:solidFill>
                            <a:schemeClr val="tx2"/>
                          </a:solidFill>
                        </a:rPr>
                        <a:t>IL-25</a:t>
                      </a:r>
                      <a:r>
                        <a:rPr lang="en-GB" sz="1050" kern="1200" baseline="30000">
                          <a:solidFill>
                            <a:schemeClr val="tx1"/>
                          </a:solidFill>
                          <a:latin typeface="+mn-lt"/>
                          <a:ea typeface="+mn-ea"/>
                          <a:cs typeface="+mn-cs"/>
                        </a:rPr>
                        <a:t>1</a:t>
                      </a:r>
                      <a:r>
                        <a:rPr lang="en-GB" sz="1050" kern="1200" baseline="30000">
                          <a:solidFill>
                            <a:schemeClr val="tx2"/>
                          </a:solidFill>
                          <a:latin typeface="+mn-lt"/>
                          <a:ea typeface="+mn-ea"/>
                          <a:cs typeface="+mn-cs"/>
                        </a:rPr>
                        <a:t>  </a:t>
                      </a:r>
                      <a:endParaRPr lang="en-NZ" sz="1050" baseline="300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50432237"/>
                  </a:ext>
                </a:extLst>
              </a:tr>
            </a:tbl>
          </a:graphicData>
        </a:graphic>
      </p:graphicFrame>
      <p:graphicFrame>
        <p:nvGraphicFramePr>
          <p:cNvPr id="774" name="Table 16">
            <a:extLst>
              <a:ext uri="{FF2B5EF4-FFF2-40B4-BE49-F238E27FC236}">
                <a16:creationId xmlns:a16="http://schemas.microsoft.com/office/drawing/2014/main" id="{1A55461A-FA17-765F-A402-83673A17EE69}"/>
              </a:ext>
            </a:extLst>
          </p:cNvPr>
          <p:cNvGraphicFramePr>
            <a:graphicFrameLocks noGrp="1"/>
          </p:cNvGraphicFramePr>
          <p:nvPr>
            <p:extLst>
              <p:ext uri="{D42A27DB-BD31-4B8C-83A1-F6EECF244321}">
                <p14:modId xmlns:p14="http://schemas.microsoft.com/office/powerpoint/2010/main" val="1589675438"/>
              </p:ext>
            </p:extLst>
          </p:nvPr>
        </p:nvGraphicFramePr>
        <p:xfrm>
          <a:off x="5048115" y="2882157"/>
          <a:ext cx="6596983" cy="486405"/>
        </p:xfrm>
        <a:graphic>
          <a:graphicData uri="http://schemas.openxmlformats.org/drawingml/2006/table">
            <a:tbl>
              <a:tblPr firstRow="1" bandRow="1">
                <a:tableStyleId>{2D5ABB26-0587-4C30-8999-92F81FD0307C}</a:tableStyleId>
              </a:tblPr>
              <a:tblGrid>
                <a:gridCol w="462862">
                  <a:extLst>
                    <a:ext uri="{9D8B030D-6E8A-4147-A177-3AD203B41FA5}">
                      <a16:colId xmlns:a16="http://schemas.microsoft.com/office/drawing/2014/main" val="4177163366"/>
                    </a:ext>
                  </a:extLst>
                </a:gridCol>
                <a:gridCol w="6134121">
                  <a:extLst>
                    <a:ext uri="{9D8B030D-6E8A-4147-A177-3AD203B41FA5}">
                      <a16:colId xmlns:a16="http://schemas.microsoft.com/office/drawing/2014/main" val="1866586176"/>
                    </a:ext>
                  </a:extLst>
                </a:gridCol>
              </a:tblGrid>
              <a:tr h="486405">
                <a:tc>
                  <a:txBody>
                    <a:bodyPr/>
                    <a:lstStyle/>
                    <a:p>
                      <a:pPr algn="ctr"/>
                      <a:r>
                        <a:rPr lang="en-NZ" sz="1800" b="1">
                          <a:solidFill>
                            <a:schemeClr val="tx2"/>
                          </a:solidFill>
                          <a:latin typeface="+mj-lt"/>
                        </a:rPr>
                        <a:t>2</a:t>
                      </a:r>
                    </a:p>
                  </a:txBody>
                  <a:tcPr anchor="ctr">
                    <a:lnL>
                      <a:noFill/>
                    </a:lnL>
                    <a:lnR>
                      <a:noFill/>
                    </a:lnR>
                    <a:lnT>
                      <a:noFill/>
                    </a:lnT>
                    <a:lnB>
                      <a:noFill/>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050" baseline="0">
                          <a:solidFill>
                            <a:schemeClr val="tx1"/>
                          </a:solidFill>
                        </a:rPr>
                        <a:t>Release of epithelial cytokines </a:t>
                      </a:r>
                      <a:r>
                        <a:rPr lang="en-GB" sz="1050" b="1">
                          <a:solidFill>
                            <a:schemeClr val="tx2"/>
                          </a:solidFill>
                        </a:rPr>
                        <a:t>IL-33</a:t>
                      </a:r>
                      <a:r>
                        <a:rPr lang="en-GB" sz="1050">
                          <a:solidFill>
                            <a:schemeClr val="tx1"/>
                          </a:solidFill>
                        </a:rPr>
                        <a:t>, </a:t>
                      </a:r>
                      <a:r>
                        <a:rPr lang="en-GB" sz="1050" b="1">
                          <a:solidFill>
                            <a:schemeClr val="tx2"/>
                          </a:solidFill>
                        </a:rPr>
                        <a:t>TSLP</a:t>
                      </a:r>
                      <a:r>
                        <a:rPr lang="en-GB" sz="1050">
                          <a:solidFill>
                            <a:schemeClr val="tx1"/>
                          </a:solidFill>
                        </a:rPr>
                        <a:t> and </a:t>
                      </a:r>
                      <a:r>
                        <a:rPr lang="en-GB" sz="1050" b="1">
                          <a:solidFill>
                            <a:schemeClr val="tx2"/>
                          </a:solidFill>
                        </a:rPr>
                        <a:t>IL-25 </a:t>
                      </a:r>
                      <a:r>
                        <a:rPr lang="en-NZ" sz="1050" baseline="0">
                          <a:solidFill>
                            <a:schemeClr val="tx1"/>
                          </a:solidFill>
                        </a:rPr>
                        <a:t>can activate </a:t>
                      </a:r>
                      <a:r>
                        <a:rPr lang="en-NZ" sz="1050" b="1" baseline="0">
                          <a:solidFill>
                            <a:schemeClr val="tx2"/>
                          </a:solidFill>
                        </a:rPr>
                        <a:t>ILC2</a:t>
                      </a:r>
                      <a:r>
                        <a:rPr lang="en-NZ" sz="1050" baseline="0">
                          <a:solidFill>
                            <a:schemeClr val="tx1"/>
                          </a:solidFill>
                        </a:rPr>
                        <a:t> cells, releasing cytokines including </a:t>
                      </a:r>
                      <a:br>
                        <a:rPr lang="en-NZ" sz="1050" baseline="0">
                          <a:solidFill>
                            <a:schemeClr val="tx1"/>
                          </a:solidFill>
                        </a:rPr>
                      </a:br>
                      <a:r>
                        <a:rPr lang="en-NZ" sz="1050" b="1" baseline="0">
                          <a:solidFill>
                            <a:schemeClr val="tx2"/>
                          </a:solidFill>
                        </a:rPr>
                        <a:t>IL-5</a:t>
                      </a:r>
                      <a:r>
                        <a:rPr lang="en-NZ" sz="1050" b="1" baseline="0">
                          <a:solidFill>
                            <a:schemeClr val="tx1"/>
                          </a:solidFill>
                        </a:rPr>
                        <a:t> </a:t>
                      </a:r>
                      <a:r>
                        <a:rPr lang="en-NZ" sz="1050" b="0" baseline="0">
                          <a:solidFill>
                            <a:schemeClr val="tx1"/>
                          </a:solidFill>
                        </a:rPr>
                        <a:t>and</a:t>
                      </a:r>
                      <a:r>
                        <a:rPr lang="en-NZ" sz="1050" b="1" baseline="0">
                          <a:solidFill>
                            <a:schemeClr val="tx1"/>
                          </a:solidFill>
                        </a:rPr>
                        <a:t> </a:t>
                      </a:r>
                      <a:r>
                        <a:rPr lang="en-NZ" sz="1050" b="1" baseline="0">
                          <a:solidFill>
                            <a:schemeClr val="tx2"/>
                          </a:solidFill>
                        </a:rPr>
                        <a:t>IL-13</a:t>
                      </a:r>
                      <a:r>
                        <a:rPr lang="en-GB" sz="1050" kern="1200" baseline="30000">
                          <a:solidFill>
                            <a:schemeClr val="tx1"/>
                          </a:solidFill>
                          <a:latin typeface="+mn-lt"/>
                          <a:ea typeface="+mn-ea"/>
                          <a:cs typeface="+mn-cs"/>
                        </a:rPr>
                        <a:t>1</a:t>
                      </a:r>
                      <a:endParaRPr lang="en-NZ" sz="1050" b="1" baseline="0">
                        <a:solidFill>
                          <a:schemeClr val="tx1"/>
                        </a:solidFill>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63092363"/>
                  </a:ext>
                </a:extLst>
              </a:tr>
            </a:tbl>
          </a:graphicData>
        </a:graphic>
      </p:graphicFrame>
      <p:graphicFrame>
        <p:nvGraphicFramePr>
          <p:cNvPr id="775" name="Table 16">
            <a:extLst>
              <a:ext uri="{FF2B5EF4-FFF2-40B4-BE49-F238E27FC236}">
                <a16:creationId xmlns:a16="http://schemas.microsoft.com/office/drawing/2014/main" id="{ABF64F5E-AC5E-85B3-D3C2-8E7D96D59664}"/>
              </a:ext>
            </a:extLst>
          </p:cNvPr>
          <p:cNvGraphicFramePr>
            <a:graphicFrameLocks noGrp="1"/>
          </p:cNvGraphicFramePr>
          <p:nvPr>
            <p:extLst>
              <p:ext uri="{D42A27DB-BD31-4B8C-83A1-F6EECF244321}">
                <p14:modId xmlns:p14="http://schemas.microsoft.com/office/powerpoint/2010/main" val="2710746992"/>
              </p:ext>
            </p:extLst>
          </p:nvPr>
        </p:nvGraphicFramePr>
        <p:xfrm>
          <a:off x="5056975" y="3401053"/>
          <a:ext cx="6596983" cy="571500"/>
        </p:xfrm>
        <a:graphic>
          <a:graphicData uri="http://schemas.openxmlformats.org/drawingml/2006/table">
            <a:tbl>
              <a:tblPr firstRow="1" bandRow="1">
                <a:tableStyleId>{2D5ABB26-0587-4C30-8999-92F81FD0307C}</a:tableStyleId>
              </a:tblPr>
              <a:tblGrid>
                <a:gridCol w="462862">
                  <a:extLst>
                    <a:ext uri="{9D8B030D-6E8A-4147-A177-3AD203B41FA5}">
                      <a16:colId xmlns:a16="http://schemas.microsoft.com/office/drawing/2014/main" val="4177163366"/>
                    </a:ext>
                  </a:extLst>
                </a:gridCol>
                <a:gridCol w="6134121">
                  <a:extLst>
                    <a:ext uri="{9D8B030D-6E8A-4147-A177-3AD203B41FA5}">
                      <a16:colId xmlns:a16="http://schemas.microsoft.com/office/drawing/2014/main" val="1866586176"/>
                    </a:ext>
                  </a:extLst>
                </a:gridCol>
              </a:tblGrid>
              <a:tr h="417631">
                <a:tc>
                  <a:txBody>
                    <a:bodyPr/>
                    <a:lstStyle/>
                    <a:p>
                      <a:pPr algn="ctr"/>
                      <a:r>
                        <a:rPr lang="en-NZ" sz="1800" b="1">
                          <a:solidFill>
                            <a:schemeClr val="tx2"/>
                          </a:solidFill>
                          <a:latin typeface="+mj-lt"/>
                        </a:rPr>
                        <a:t>3</a:t>
                      </a:r>
                    </a:p>
                  </a:txBody>
                  <a:tcPr anchor="ctr">
                    <a:lnL>
                      <a:noFill/>
                    </a:lnL>
                    <a:lnR>
                      <a:noFill/>
                    </a:lnR>
                    <a:lnT>
                      <a:noFill/>
                    </a:lnT>
                    <a:lnB>
                      <a:noFill/>
                    </a:lnB>
                    <a:lnTlToBr w="12700" cmpd="sng">
                      <a:noFill/>
                      <a:prstDash val="solid"/>
                    </a:lnTlToBr>
                    <a:lnBlToTr w="12700" cmpd="sng">
                      <a:noFill/>
                      <a:prstDash val="solid"/>
                    </a:lnBlToTr>
                    <a:solidFill>
                      <a:schemeClr val="bg1">
                        <a:lumMod val="75000"/>
                      </a:schemeClr>
                    </a:solidFill>
                  </a:tcPr>
                </a:tc>
                <a:tc>
                  <a:txBody>
                    <a:bodyPr/>
                    <a:lstStyle/>
                    <a:p>
                      <a:r>
                        <a:rPr lang="en-NZ" sz="1050" strike="noStrike" baseline="0">
                          <a:solidFill>
                            <a:schemeClr val="tx1"/>
                          </a:solidFill>
                        </a:rPr>
                        <a:t>IL-5 </a:t>
                      </a:r>
                      <a:r>
                        <a:rPr lang="en-NZ" sz="1050" baseline="0">
                          <a:solidFill>
                            <a:schemeClr val="tx1"/>
                          </a:solidFill>
                        </a:rPr>
                        <a:t>promotes the recruitment of </a:t>
                      </a:r>
                      <a:r>
                        <a:rPr lang="en-NZ" sz="1050" b="1" baseline="0">
                          <a:solidFill>
                            <a:schemeClr val="tx2"/>
                          </a:solidFill>
                        </a:rPr>
                        <a:t>eosinophils</a:t>
                      </a:r>
                      <a:r>
                        <a:rPr lang="en-NZ" sz="1050" baseline="0">
                          <a:solidFill>
                            <a:schemeClr val="tx1"/>
                          </a:solidFill>
                        </a:rPr>
                        <a:t> into the </a:t>
                      </a:r>
                      <a:r>
                        <a:rPr lang="en-NZ" sz="1050" strike="noStrike" baseline="0">
                          <a:solidFill>
                            <a:schemeClr val="tx1"/>
                          </a:solidFill>
                        </a:rPr>
                        <a:t>airway</a:t>
                      </a:r>
                      <a:r>
                        <a:rPr lang="en-GB" sz="1050" strike="noStrike" baseline="0">
                          <a:solidFill>
                            <a:schemeClr val="tx1"/>
                          </a:solidFill>
                        </a:rPr>
                        <a:t>.</a:t>
                      </a:r>
                      <a:r>
                        <a:rPr lang="en-GB" sz="1050" strike="noStrike" kern="1200" baseline="30000">
                          <a:solidFill>
                            <a:schemeClr val="tx1"/>
                          </a:solidFill>
                          <a:latin typeface="+mn-lt"/>
                          <a:ea typeface="+mn-ea"/>
                          <a:cs typeface="+mn-cs"/>
                        </a:rPr>
                        <a:t>1,3</a:t>
                      </a:r>
                      <a:r>
                        <a:rPr lang="en-GB" sz="1050" b="1" strike="noStrike" kern="1200" baseline="0">
                          <a:solidFill>
                            <a:schemeClr val="tx2"/>
                          </a:solidFill>
                          <a:latin typeface="+mn-lt"/>
                          <a:ea typeface="+mn-ea"/>
                          <a:cs typeface="+mn-cs"/>
                        </a:rPr>
                        <a:t> </a:t>
                      </a:r>
                      <a:r>
                        <a:rPr lang="en-GB" sz="1050" b="1" kern="1200" baseline="0">
                          <a:solidFill>
                            <a:schemeClr val="tx2"/>
                          </a:solidFill>
                          <a:latin typeface="+mn-lt"/>
                          <a:ea typeface="+mn-ea"/>
                          <a:cs typeface="+mn-cs"/>
                        </a:rPr>
                        <a:t>Eosinophils </a:t>
                      </a:r>
                      <a:r>
                        <a:rPr lang="en-GB" sz="1050" kern="1200" baseline="0">
                          <a:solidFill>
                            <a:schemeClr val="tx1"/>
                          </a:solidFill>
                          <a:latin typeface="+mn-lt"/>
                          <a:ea typeface="+mn-ea"/>
                          <a:cs typeface="+mn-cs"/>
                        </a:rPr>
                        <a:t>release pro-inflammatory molecules to perpetuate inflammation and indirectly promote airway remodelling.</a:t>
                      </a:r>
                      <a:r>
                        <a:rPr lang="en-GB" sz="1050" kern="1200" baseline="30000">
                          <a:solidFill>
                            <a:schemeClr val="tx1"/>
                          </a:solidFill>
                          <a:latin typeface="+mn-lt"/>
                          <a:ea typeface="+mn-ea"/>
                          <a:cs typeface="+mn-cs"/>
                        </a:rPr>
                        <a:t>1  </a:t>
                      </a:r>
                      <a:br>
                        <a:rPr lang="en-GB" sz="1050" kern="1200" baseline="30000">
                          <a:solidFill>
                            <a:schemeClr val="tx1"/>
                          </a:solidFill>
                          <a:latin typeface="+mn-lt"/>
                          <a:ea typeface="+mn-ea"/>
                          <a:cs typeface="+mn-cs"/>
                        </a:rPr>
                      </a:br>
                      <a:r>
                        <a:rPr lang="en-NZ" sz="1050" b="1" baseline="0">
                          <a:solidFill>
                            <a:schemeClr val="tx2"/>
                          </a:solidFill>
                        </a:rPr>
                        <a:t>IL-13</a:t>
                      </a:r>
                      <a:r>
                        <a:rPr lang="en-NZ" sz="1050" kern="1200" baseline="0">
                          <a:solidFill>
                            <a:schemeClr val="tx1"/>
                          </a:solidFill>
                          <a:latin typeface="+mn-lt"/>
                          <a:ea typeface="+mn-ea"/>
                          <a:cs typeface="+mn-cs"/>
                        </a:rPr>
                        <a:t> </a:t>
                      </a:r>
                      <a:r>
                        <a:rPr lang="en-GB" sz="1050" kern="1200" baseline="0">
                          <a:solidFill>
                            <a:schemeClr val="tx1"/>
                          </a:solidFill>
                          <a:latin typeface="+mn-lt"/>
                          <a:ea typeface="+mn-ea"/>
                          <a:cs typeface="+mn-cs"/>
                        </a:rPr>
                        <a:t>promotes inflammation, smooth muscle contraction and airway hyperresponsiveness</a:t>
                      </a:r>
                      <a:r>
                        <a:rPr lang="en-GB" sz="1050" strike="noStrike" kern="1200" baseline="30000">
                          <a:solidFill>
                            <a:schemeClr val="tx1"/>
                          </a:solidFill>
                          <a:latin typeface="+mn-lt"/>
                          <a:ea typeface="+mn-ea"/>
                          <a:cs typeface="+mn-cs"/>
                        </a:rPr>
                        <a:t>1–5</a:t>
                      </a:r>
                    </a:p>
                  </a:txBody>
                  <a:tcPr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16381523"/>
                  </a:ext>
                </a:extLst>
              </a:tr>
            </a:tbl>
          </a:graphicData>
        </a:graphic>
      </p:graphicFrame>
      <p:graphicFrame>
        <p:nvGraphicFramePr>
          <p:cNvPr id="6" name="Table 16">
            <a:extLst>
              <a:ext uri="{FF2B5EF4-FFF2-40B4-BE49-F238E27FC236}">
                <a16:creationId xmlns:a16="http://schemas.microsoft.com/office/drawing/2014/main" id="{0B2188CD-1E70-8B5A-DDF3-5E78460D39D1}"/>
              </a:ext>
            </a:extLst>
          </p:cNvPr>
          <p:cNvGraphicFramePr>
            <a:graphicFrameLocks noGrp="1"/>
          </p:cNvGraphicFramePr>
          <p:nvPr>
            <p:extLst>
              <p:ext uri="{D42A27DB-BD31-4B8C-83A1-F6EECF244321}">
                <p14:modId xmlns:p14="http://schemas.microsoft.com/office/powerpoint/2010/main" val="1931347748"/>
              </p:ext>
            </p:extLst>
          </p:nvPr>
        </p:nvGraphicFramePr>
        <p:xfrm>
          <a:off x="5056974" y="4058066"/>
          <a:ext cx="6595367" cy="571500"/>
        </p:xfrm>
        <a:graphic>
          <a:graphicData uri="http://schemas.openxmlformats.org/drawingml/2006/table">
            <a:tbl>
              <a:tblPr firstRow="1" bandRow="1">
                <a:tableStyleId>{2D5ABB26-0587-4C30-8999-92F81FD0307C}</a:tableStyleId>
              </a:tblPr>
              <a:tblGrid>
                <a:gridCol w="465461">
                  <a:extLst>
                    <a:ext uri="{9D8B030D-6E8A-4147-A177-3AD203B41FA5}">
                      <a16:colId xmlns:a16="http://schemas.microsoft.com/office/drawing/2014/main" val="4177163366"/>
                    </a:ext>
                  </a:extLst>
                </a:gridCol>
                <a:gridCol w="6129906">
                  <a:extLst>
                    <a:ext uri="{9D8B030D-6E8A-4147-A177-3AD203B41FA5}">
                      <a16:colId xmlns:a16="http://schemas.microsoft.com/office/drawing/2014/main" val="1866586176"/>
                    </a:ext>
                  </a:extLst>
                </a:gridCol>
              </a:tblGrid>
              <a:tr h="486405">
                <a:tc>
                  <a:txBody>
                    <a:bodyPr/>
                    <a:lstStyle/>
                    <a:p>
                      <a:pPr algn="ctr"/>
                      <a:r>
                        <a:rPr lang="en-NZ" sz="1800" b="1">
                          <a:solidFill>
                            <a:schemeClr val="tx2"/>
                          </a:solidFill>
                          <a:latin typeface="+mj-lt"/>
                        </a:rPr>
                        <a:t>4</a:t>
                      </a:r>
                    </a:p>
                  </a:txBody>
                  <a:tcPr anchor="ctr">
                    <a:lnL>
                      <a:noFill/>
                    </a:lnL>
                    <a:lnR>
                      <a:noFill/>
                    </a:lnR>
                    <a:lnT>
                      <a:noFill/>
                    </a:lnT>
                    <a:lnB>
                      <a:noFill/>
                    </a:lnB>
                    <a:lnTlToBr w="12700" cmpd="sng">
                      <a:noFill/>
                      <a:prstDash val="solid"/>
                    </a:lnTlToBr>
                    <a:lnBlToTr w="12700" cmpd="sng">
                      <a:noFill/>
                      <a:prstDash val="solid"/>
                    </a:lnBlToTr>
                    <a:solidFill>
                      <a:schemeClr val="bg1">
                        <a:lumMod val="75000"/>
                      </a:schemeClr>
                    </a:solidFill>
                  </a:tcPr>
                </a:tc>
                <a:tc>
                  <a:txBody>
                    <a:bodyPr/>
                    <a:lstStyle/>
                    <a:p>
                      <a:pPr rtl="0"/>
                      <a:r>
                        <a:rPr lang="en-NZ" sz="1050" b="0" kern="1200" baseline="0">
                          <a:solidFill>
                            <a:schemeClr val="tx1"/>
                          </a:solidFill>
                          <a:latin typeface="+mn-lt"/>
                          <a:ea typeface="+mn-ea"/>
                          <a:cs typeface="+mn-cs"/>
                        </a:rPr>
                        <a:t>Produced by </a:t>
                      </a:r>
                      <a:r>
                        <a:rPr lang="en-NZ" sz="1050" b="1" kern="1200" baseline="0">
                          <a:solidFill>
                            <a:schemeClr val="tx2"/>
                          </a:solidFill>
                          <a:latin typeface="+mn-lt"/>
                          <a:ea typeface="+mn-ea"/>
                          <a:cs typeface="+mn-cs"/>
                        </a:rPr>
                        <a:t>ILC2</a:t>
                      </a:r>
                      <a:r>
                        <a:rPr lang="en-NZ" sz="1050" b="0" kern="1200" baseline="0">
                          <a:solidFill>
                            <a:schemeClr val="tx1"/>
                          </a:solidFill>
                          <a:latin typeface="+mn-lt"/>
                          <a:ea typeface="+mn-ea"/>
                          <a:cs typeface="+mn-cs"/>
                        </a:rPr>
                        <a:t> and </a:t>
                      </a:r>
                      <a:r>
                        <a:rPr lang="en-NZ" sz="1050" b="1" kern="1200" baseline="0">
                          <a:solidFill>
                            <a:schemeClr val="tx2"/>
                          </a:solidFill>
                          <a:latin typeface="+mn-lt"/>
                          <a:ea typeface="+mn-ea"/>
                          <a:cs typeface="+mn-cs"/>
                        </a:rPr>
                        <a:t>Th2</a:t>
                      </a:r>
                      <a:r>
                        <a:rPr lang="en-NZ" sz="1050" b="0" kern="1200" baseline="0">
                          <a:solidFill>
                            <a:schemeClr val="tx1"/>
                          </a:solidFill>
                          <a:latin typeface="+mn-lt"/>
                          <a:ea typeface="+mn-ea"/>
                          <a:cs typeface="+mn-cs"/>
                        </a:rPr>
                        <a:t> cells, </a:t>
                      </a:r>
                      <a:r>
                        <a:rPr lang="en-NZ" sz="1050" b="1" baseline="0">
                          <a:solidFill>
                            <a:schemeClr val="tx2"/>
                          </a:solidFill>
                        </a:rPr>
                        <a:t>IL-13</a:t>
                      </a:r>
                      <a:r>
                        <a:rPr lang="en-NZ" sz="1050" b="0" baseline="0">
                          <a:solidFill>
                            <a:schemeClr val="tx2"/>
                          </a:solidFill>
                        </a:rPr>
                        <a:t> </a:t>
                      </a:r>
                      <a:r>
                        <a:rPr lang="en-NZ" sz="1050" b="0" kern="1200" baseline="0">
                          <a:solidFill>
                            <a:schemeClr val="tx1"/>
                          </a:solidFill>
                          <a:latin typeface="+mn-lt"/>
                          <a:ea typeface="+mn-ea"/>
                          <a:cs typeface="+mn-cs"/>
                        </a:rPr>
                        <a:t>also acts on epithelial cells directly, to release nitric oxide, which can be measured as </a:t>
                      </a:r>
                      <a:r>
                        <a:rPr lang="en-NZ" sz="1050" b="0" kern="1200" baseline="0" err="1">
                          <a:solidFill>
                            <a:schemeClr val="tx1"/>
                          </a:solidFill>
                          <a:latin typeface="+mn-lt"/>
                          <a:ea typeface="+mn-ea"/>
                          <a:cs typeface="+mn-cs"/>
                        </a:rPr>
                        <a:t>FeNO</a:t>
                      </a:r>
                      <a:r>
                        <a:rPr lang="en-NZ" sz="1050" b="0" kern="1200" baseline="0">
                          <a:solidFill>
                            <a:schemeClr val="tx1"/>
                          </a:solidFill>
                          <a:latin typeface="+mn-lt"/>
                          <a:ea typeface="+mn-ea"/>
                          <a:cs typeface="+mn-cs"/>
                        </a:rPr>
                        <a:t>.</a:t>
                      </a:r>
                      <a:r>
                        <a:rPr lang="en-GB" sz="1050" b="0" i="1" kern="1200" baseline="0">
                          <a:solidFill>
                            <a:schemeClr val="tx1"/>
                          </a:solidFill>
                          <a:latin typeface="+mn-lt"/>
                          <a:ea typeface="+mn-ea"/>
                          <a:cs typeface="+mn-cs"/>
                        </a:rPr>
                        <a:t> </a:t>
                      </a:r>
                      <a:r>
                        <a:rPr lang="en-GB" sz="1050" b="0" kern="1200" baseline="0">
                          <a:solidFill>
                            <a:schemeClr val="tx1"/>
                          </a:solidFill>
                          <a:latin typeface="+mn-lt"/>
                          <a:ea typeface="+mn-ea"/>
                          <a:cs typeface="+mn-cs"/>
                        </a:rPr>
                        <a:t>IL-13 may also stimulate </a:t>
                      </a:r>
                      <a:r>
                        <a:rPr lang="en-NZ" sz="1050" b="1" kern="1200">
                          <a:solidFill>
                            <a:schemeClr val="tx2"/>
                          </a:solidFill>
                          <a:latin typeface="+mn-lt"/>
                          <a:ea typeface="+mn-ea"/>
                          <a:cs typeface="+mn-cs"/>
                        </a:rPr>
                        <a:t>goblet cell hyperplasia </a:t>
                      </a:r>
                      <a:r>
                        <a:rPr lang="en-NZ" sz="1050" b="0" kern="1200" baseline="0">
                          <a:solidFill>
                            <a:schemeClr val="tx1"/>
                          </a:solidFill>
                          <a:latin typeface="+mn-lt"/>
                          <a:ea typeface="+mn-ea"/>
                          <a:cs typeface="+mn-cs"/>
                        </a:rPr>
                        <a:t>(increased number of cells) and </a:t>
                      </a:r>
                      <a:r>
                        <a:rPr lang="en-NZ" sz="1050" b="1" kern="1200" baseline="0">
                          <a:solidFill>
                            <a:schemeClr val="tx2"/>
                          </a:solidFill>
                          <a:latin typeface="+mn-lt"/>
                          <a:ea typeface="+mn-ea"/>
                          <a:cs typeface="+mn-cs"/>
                        </a:rPr>
                        <a:t>mucus overproduction</a:t>
                      </a:r>
                      <a:r>
                        <a:rPr lang="en-NZ" sz="1050" b="0" kern="1200" baseline="0">
                          <a:solidFill>
                            <a:schemeClr val="tx1"/>
                          </a:solidFill>
                          <a:latin typeface="+mn-lt"/>
                          <a:ea typeface="+mn-ea"/>
                          <a:cs typeface="+mn-cs"/>
                        </a:rPr>
                        <a:t>, leading to airway blockage</a:t>
                      </a:r>
                      <a:r>
                        <a:rPr lang="en-NZ" sz="1050" b="0" kern="1200" baseline="30000">
                          <a:solidFill>
                            <a:schemeClr val="tx1"/>
                          </a:solidFill>
                          <a:latin typeface="+mn-lt"/>
                          <a:ea typeface="+mn-ea"/>
                          <a:cs typeface="+mn-cs"/>
                        </a:rPr>
                        <a:t>2,4–6</a:t>
                      </a:r>
                    </a:p>
                  </a:txBody>
                  <a:tcPr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16381523"/>
                  </a:ext>
                </a:extLst>
              </a:tr>
            </a:tbl>
          </a:graphicData>
        </a:graphic>
      </p:graphicFrame>
      <p:sp>
        <p:nvSpPr>
          <p:cNvPr id="9" name="Footer Placeholder 1">
            <a:extLst>
              <a:ext uri="{FF2B5EF4-FFF2-40B4-BE49-F238E27FC236}">
                <a16:creationId xmlns:a16="http://schemas.microsoft.com/office/drawing/2014/main" id="{E4A388FD-3745-E9BC-C019-44E0E030BFA4}"/>
              </a:ext>
            </a:extLst>
          </p:cNvPr>
          <p:cNvSpPr txBox="1">
            <a:spLocks/>
          </p:cNvSpPr>
          <p:nvPr/>
        </p:nvSpPr>
        <p:spPr>
          <a:xfrm>
            <a:off x="548282" y="6303600"/>
            <a:ext cx="10620000" cy="288000"/>
          </a:xfrm>
          <a:prstGeom prst="rect">
            <a:avLst/>
          </a:prstGeom>
        </p:spPr>
        <p:txBody>
          <a:bodyPr vert="horz" lIns="0" tIns="0" rIns="0" bIns="0" rtlCol="0" anchor="b" anchorCtr="0">
            <a:noAutofit/>
          </a:bodyPr>
          <a:lstStyle>
            <a:defPPr>
              <a:defRPr lang="en-US"/>
            </a:defPPr>
            <a:lvl1pPr marL="0" algn="l" defTabSz="914400" rtl="0" eaLnBrk="1" latinLnBrk="0" hangingPunct="1">
              <a:defRPr sz="900" kern="1200" spc="2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t>Figure adapted from </a:t>
            </a:r>
            <a:r>
              <a:rPr lang="en-GB" sz="800" dirty="0" err="1"/>
              <a:t>Porsbjerg</a:t>
            </a:r>
            <a:r>
              <a:rPr lang="en-GB" sz="800" dirty="0"/>
              <a:t> CM, </a:t>
            </a:r>
            <a:r>
              <a:rPr lang="en-GB" sz="800" i="1" dirty="0"/>
              <a:t>et al</a:t>
            </a:r>
            <a:r>
              <a:rPr lang="en-GB" sz="800" dirty="0"/>
              <a:t>. </a:t>
            </a:r>
            <a:r>
              <a:rPr lang="en-GB" sz="800" i="1" dirty="0" err="1"/>
              <a:t>Eur</a:t>
            </a:r>
            <a:r>
              <a:rPr lang="en-GB" sz="800" i="1" dirty="0"/>
              <a:t> Respir J</a:t>
            </a:r>
            <a:r>
              <a:rPr lang="en-GB" sz="800" dirty="0"/>
              <a:t>. 2020;56:2000260 and Gauvreau GM, </a:t>
            </a:r>
            <a:r>
              <a:rPr lang="en-GB" sz="800" i="1" dirty="0"/>
              <a:t>et al</a:t>
            </a:r>
            <a:r>
              <a:rPr lang="en-GB" sz="800" dirty="0"/>
              <a:t>. </a:t>
            </a:r>
            <a:r>
              <a:rPr lang="en-GB" sz="800" i="1" dirty="0"/>
              <a:t>Expert </a:t>
            </a:r>
            <a:r>
              <a:rPr lang="en-GB" sz="800" i="1" dirty="0" err="1"/>
              <a:t>Opin</a:t>
            </a:r>
            <a:r>
              <a:rPr lang="en-GB" sz="800" i="1" dirty="0"/>
              <a:t> </a:t>
            </a:r>
            <a:r>
              <a:rPr lang="en-GB" sz="800" i="1" dirty="0" err="1"/>
              <a:t>Ther</a:t>
            </a:r>
            <a:r>
              <a:rPr lang="en-GB" sz="800" i="1" dirty="0"/>
              <a:t> Targets</a:t>
            </a:r>
            <a:r>
              <a:rPr lang="en-GB" sz="800" dirty="0"/>
              <a:t>. 2020;24:777–92, which was based on </a:t>
            </a:r>
            <a:r>
              <a:rPr lang="en-GB" sz="800" dirty="0" err="1"/>
              <a:t>Brusselle</a:t>
            </a:r>
            <a:r>
              <a:rPr lang="en-GB" sz="800" dirty="0"/>
              <a:t> G and </a:t>
            </a:r>
            <a:r>
              <a:rPr lang="en-GB" sz="800" dirty="0" err="1"/>
              <a:t>Bracke</a:t>
            </a:r>
            <a:r>
              <a:rPr lang="en-GB" sz="800" dirty="0"/>
              <a:t> K. </a:t>
            </a:r>
            <a:r>
              <a:rPr lang="en-GB" sz="800" i="1" dirty="0"/>
              <a:t>Ann Am </a:t>
            </a:r>
            <a:r>
              <a:rPr lang="en-GB" sz="800" i="1" dirty="0" err="1"/>
              <a:t>Thorac</a:t>
            </a:r>
            <a:r>
              <a:rPr lang="en-GB" sz="800" i="1" dirty="0"/>
              <a:t> Soc</a:t>
            </a:r>
            <a:r>
              <a:rPr lang="en-GB" sz="800" dirty="0"/>
              <a:t>. </a:t>
            </a:r>
            <a:br>
              <a:rPr lang="en-GB" sz="800" dirty="0"/>
            </a:br>
            <a:r>
              <a:rPr lang="en-GB" sz="800" dirty="0"/>
              <a:t>2014;11:S322–S328, </a:t>
            </a:r>
            <a:r>
              <a:rPr lang="en-GB" sz="800" dirty="0" err="1"/>
              <a:t>Brusselle</a:t>
            </a:r>
            <a:r>
              <a:rPr lang="en-GB" sz="800" dirty="0"/>
              <a:t> G, </a:t>
            </a:r>
            <a:r>
              <a:rPr lang="en-GB" sz="800" i="1" dirty="0"/>
              <a:t>et al</a:t>
            </a:r>
            <a:r>
              <a:rPr lang="en-GB" sz="800" dirty="0"/>
              <a:t>. </a:t>
            </a:r>
            <a:r>
              <a:rPr lang="en-GB" sz="800" i="1" dirty="0"/>
              <a:t>Nat Med</a:t>
            </a:r>
            <a:r>
              <a:rPr lang="en-GB" sz="800" dirty="0"/>
              <a:t>. 2013;19:977–79 and Lambrecht BN and Hammad H. </a:t>
            </a:r>
            <a:r>
              <a:rPr lang="en-GB" sz="800" i="1" dirty="0"/>
              <a:t>Nat Immunol</a:t>
            </a:r>
            <a:r>
              <a:rPr lang="en-GB" sz="800" dirty="0"/>
              <a:t>. 2015;16:45–56. </a:t>
            </a:r>
          </a:p>
          <a:p>
            <a:r>
              <a:rPr lang="en-GB" sz="800" b="1" dirty="0"/>
              <a:t>Abbreviations</a:t>
            </a:r>
            <a:r>
              <a:rPr lang="en-GB" sz="800" dirty="0"/>
              <a:t>: </a:t>
            </a:r>
            <a:r>
              <a:rPr lang="en-GB" sz="800" dirty="0" err="1"/>
              <a:t>FeNO</a:t>
            </a:r>
            <a:r>
              <a:rPr lang="en-GB" sz="800" dirty="0"/>
              <a:t>, fractional exhaled nitric oxide; </a:t>
            </a:r>
            <a:r>
              <a:rPr lang="en-GB" sz="800" dirty="0" err="1"/>
              <a:t>IgE</a:t>
            </a:r>
            <a:r>
              <a:rPr lang="en-GB" sz="800" dirty="0"/>
              <a:t>, immunoglobulin E; IL, interleukin; ILC2, type 2 innate lymphoid cell; T2, type 2; Th, T helper; TSLP, thymic stromal lymphopoietin.</a:t>
            </a:r>
            <a:br>
              <a:rPr lang="en-GB" sz="800" dirty="0"/>
            </a:br>
            <a:r>
              <a:rPr lang="en-GB" sz="800" b="1" dirty="0"/>
              <a:t>References</a:t>
            </a:r>
            <a:r>
              <a:rPr lang="en-GB" sz="800" dirty="0"/>
              <a:t>: 1. Gauvreau GM, et al. Expert </a:t>
            </a:r>
            <a:r>
              <a:rPr lang="en-GB" sz="800" dirty="0" err="1"/>
              <a:t>Opin</a:t>
            </a:r>
            <a:r>
              <a:rPr lang="en-GB" sz="800" dirty="0"/>
              <a:t> </a:t>
            </a:r>
            <a:r>
              <a:rPr lang="en-GB" sz="800" dirty="0" err="1"/>
              <a:t>Ther</a:t>
            </a:r>
            <a:r>
              <a:rPr lang="en-GB" sz="800" dirty="0"/>
              <a:t> Targets 2020;24:777–792; 2. Oppenheimer J, et al. Ann Allergy Asthma Immunol. 2022;129:169–180; 3. Walford HH et al. J Asthma Allergy. 2014;7:53–65; 4. </a:t>
            </a:r>
            <a:r>
              <a:rPr lang="es-ES" sz="800" dirty="0"/>
              <a:t>Jia Y, et al. Am J </a:t>
            </a:r>
            <a:r>
              <a:rPr lang="es-ES" sz="800" dirty="0" err="1"/>
              <a:t>Respir</a:t>
            </a:r>
            <a:r>
              <a:rPr lang="es-ES" sz="800" dirty="0"/>
              <a:t> Cell Mol Biol. 2016;55(5):675–683; 5. </a:t>
            </a:r>
            <a:r>
              <a:rPr lang="fr-FR" sz="800" dirty="0" err="1"/>
              <a:t>Marone</a:t>
            </a:r>
            <a:r>
              <a:rPr lang="fr-FR" sz="800" dirty="0"/>
              <a:t> G, et al. Front </a:t>
            </a:r>
            <a:r>
              <a:rPr lang="fr-FR" sz="800" dirty="0" err="1"/>
              <a:t>Pharmacol</a:t>
            </a:r>
            <a:r>
              <a:rPr lang="fr-FR" sz="800" dirty="0"/>
              <a:t>. 2019;10:1387; 6. </a:t>
            </a:r>
            <a:r>
              <a:rPr lang="fr-FR" sz="800" dirty="0" err="1"/>
              <a:t>Escamilla</a:t>
            </a:r>
            <a:r>
              <a:rPr lang="fr-FR" sz="800" dirty="0"/>
              <a:t>-Gil JM, et al. </a:t>
            </a:r>
            <a:r>
              <a:rPr lang="fr-FR" sz="800" dirty="0" err="1"/>
              <a:t>Biomed</a:t>
            </a:r>
            <a:r>
              <a:rPr lang="fr-FR" sz="800" dirty="0"/>
              <a:t> </a:t>
            </a:r>
            <a:r>
              <a:rPr lang="fr-FR" sz="800" dirty="0" err="1"/>
              <a:t>Res</a:t>
            </a:r>
            <a:r>
              <a:rPr lang="fr-FR" sz="800" dirty="0"/>
              <a:t> Int. 2022. doi.org/10.1155/2022/5753524.</a:t>
            </a:r>
          </a:p>
          <a:p>
            <a:br>
              <a:rPr lang="en-GB" sz="800" dirty="0"/>
            </a:br>
            <a:r>
              <a:rPr lang="en-GB" altLang="zh-CN" sz="800" dirty="0"/>
              <a:t>CN-</a:t>
            </a:r>
            <a:r>
              <a:rPr lang="en-US" altLang="zh-CN" sz="800" dirty="0"/>
              <a:t>142657</a:t>
            </a:r>
            <a:r>
              <a:rPr lang="en-GB" altLang="zh-CN" sz="800" dirty="0"/>
              <a:t> | </a:t>
            </a:r>
            <a:r>
              <a:rPr lang="en-US" altLang="zh-CN" sz="800" dirty="0"/>
              <a:t>DECEMBER</a:t>
            </a:r>
            <a:r>
              <a:rPr lang="en-GB" altLang="zh-CN" sz="800" dirty="0"/>
              <a:t> 2024</a:t>
            </a:r>
          </a:p>
        </p:txBody>
      </p:sp>
      <p:sp>
        <p:nvSpPr>
          <p:cNvPr id="18" name="TextBox 17">
            <a:extLst>
              <a:ext uri="{FF2B5EF4-FFF2-40B4-BE49-F238E27FC236}">
                <a16:creationId xmlns:a16="http://schemas.microsoft.com/office/drawing/2014/main" id="{A55E4F7D-BD1C-3F83-79C1-19EA80F28ACD}"/>
              </a:ext>
            </a:extLst>
          </p:cNvPr>
          <p:cNvSpPr txBox="1"/>
          <p:nvPr/>
        </p:nvSpPr>
        <p:spPr>
          <a:xfrm>
            <a:off x="1469964" y="2016120"/>
            <a:ext cx="395941" cy="138499"/>
          </a:xfrm>
          <a:prstGeom prst="rect">
            <a:avLst/>
          </a:prstGeom>
          <a:noFill/>
        </p:spPr>
        <p:txBody>
          <a:bodyPr wrap="none" lIns="0" tIns="0" rIns="0" bIns="0" rtlCol="0">
            <a:spAutoFit/>
          </a:bodyPr>
          <a:lstStyle/>
          <a:p>
            <a:pPr algn="ctr"/>
            <a:r>
              <a:rPr lang="en-US" sz="900" b="1">
                <a:solidFill>
                  <a:srgbClr val="000000"/>
                </a:solidFill>
                <a:latin typeface="Calibri" panose="020F0502020204030204" pitchFamily="34" charset="0"/>
                <a:cs typeface="Calibri" panose="020F0502020204030204" pitchFamily="34" charset="0"/>
              </a:rPr>
              <a:t>Bacteria</a:t>
            </a:r>
          </a:p>
        </p:txBody>
      </p:sp>
      <p:sp>
        <p:nvSpPr>
          <p:cNvPr id="19" name="TextBox 18">
            <a:extLst>
              <a:ext uri="{FF2B5EF4-FFF2-40B4-BE49-F238E27FC236}">
                <a16:creationId xmlns:a16="http://schemas.microsoft.com/office/drawing/2014/main" id="{76F4DA03-D434-E96E-298B-BFE80D53FB62}"/>
              </a:ext>
            </a:extLst>
          </p:cNvPr>
          <p:cNvSpPr txBox="1"/>
          <p:nvPr/>
        </p:nvSpPr>
        <p:spPr>
          <a:xfrm>
            <a:off x="2043118" y="2016120"/>
            <a:ext cx="352661" cy="138499"/>
          </a:xfrm>
          <a:prstGeom prst="rect">
            <a:avLst/>
          </a:prstGeom>
          <a:noFill/>
        </p:spPr>
        <p:txBody>
          <a:bodyPr wrap="none" lIns="0" tIns="0" rIns="0" bIns="0" rtlCol="0">
            <a:spAutoFit/>
          </a:bodyPr>
          <a:lstStyle/>
          <a:p>
            <a:pPr algn="ctr"/>
            <a:r>
              <a:rPr lang="en-US" sz="900" b="1">
                <a:solidFill>
                  <a:srgbClr val="000000"/>
                </a:solidFill>
                <a:latin typeface="Calibri" panose="020F0502020204030204" pitchFamily="34" charset="0"/>
                <a:cs typeface="Calibri" panose="020F0502020204030204" pitchFamily="34" charset="0"/>
              </a:rPr>
              <a:t>Viruses</a:t>
            </a:r>
          </a:p>
        </p:txBody>
      </p:sp>
      <p:sp>
        <p:nvSpPr>
          <p:cNvPr id="20" name="TextBox 19">
            <a:extLst>
              <a:ext uri="{FF2B5EF4-FFF2-40B4-BE49-F238E27FC236}">
                <a16:creationId xmlns:a16="http://schemas.microsoft.com/office/drawing/2014/main" id="{F53D17CA-07C6-2282-BCBB-1CFE71F1DBBD}"/>
              </a:ext>
            </a:extLst>
          </p:cNvPr>
          <p:cNvSpPr txBox="1"/>
          <p:nvPr/>
        </p:nvSpPr>
        <p:spPr>
          <a:xfrm>
            <a:off x="2578212" y="2016120"/>
            <a:ext cx="325409" cy="138499"/>
          </a:xfrm>
          <a:prstGeom prst="rect">
            <a:avLst/>
          </a:prstGeom>
          <a:noFill/>
        </p:spPr>
        <p:txBody>
          <a:bodyPr wrap="none" lIns="0" tIns="0" rIns="0" bIns="0" rtlCol="0">
            <a:spAutoFit/>
          </a:bodyPr>
          <a:lstStyle/>
          <a:p>
            <a:pPr algn="ctr"/>
            <a:r>
              <a:rPr lang="en-US" sz="900" b="1">
                <a:solidFill>
                  <a:srgbClr val="000000"/>
                </a:solidFill>
                <a:latin typeface="Calibri" panose="020F0502020204030204" pitchFamily="34" charset="0"/>
                <a:cs typeface="Calibri" panose="020F0502020204030204" pitchFamily="34" charset="0"/>
              </a:rPr>
              <a:t>Smoke</a:t>
            </a:r>
          </a:p>
        </p:txBody>
      </p:sp>
      <p:sp>
        <p:nvSpPr>
          <p:cNvPr id="21" name="TextBox 20">
            <a:extLst>
              <a:ext uri="{FF2B5EF4-FFF2-40B4-BE49-F238E27FC236}">
                <a16:creationId xmlns:a16="http://schemas.microsoft.com/office/drawing/2014/main" id="{FA7FDB8D-7BAC-63BA-726E-187EB2B92494}"/>
              </a:ext>
            </a:extLst>
          </p:cNvPr>
          <p:cNvSpPr txBox="1"/>
          <p:nvPr/>
        </p:nvSpPr>
        <p:spPr>
          <a:xfrm>
            <a:off x="1576162" y="3305333"/>
            <a:ext cx="456856" cy="276999"/>
          </a:xfrm>
          <a:prstGeom prst="rect">
            <a:avLst/>
          </a:prstGeom>
          <a:noFill/>
        </p:spPr>
        <p:txBody>
          <a:bodyPr wrap="none" lIns="0" tIns="0" rIns="0" bIns="0" rtlCol="0">
            <a:spAutoFit/>
          </a:bodyPr>
          <a:lstStyle/>
          <a:p>
            <a:r>
              <a:rPr lang="en-US" sz="900">
                <a:solidFill>
                  <a:schemeClr val="tx1">
                    <a:lumMod val="50000"/>
                  </a:schemeClr>
                </a:solidFill>
                <a:latin typeface="Calibri" panose="020F0502020204030204" pitchFamily="34" charset="0"/>
                <a:cs typeface="Calibri" panose="020F0502020204030204" pitchFamily="34" charset="0"/>
              </a:rPr>
              <a:t>Dendritic </a:t>
            </a:r>
            <a:br>
              <a:rPr lang="en-US" sz="900">
                <a:solidFill>
                  <a:schemeClr val="tx1">
                    <a:lumMod val="50000"/>
                  </a:schemeClr>
                </a:solidFill>
                <a:latin typeface="Calibri" panose="020F0502020204030204" pitchFamily="34" charset="0"/>
                <a:cs typeface="Calibri" panose="020F0502020204030204" pitchFamily="34" charset="0"/>
              </a:rPr>
            </a:br>
            <a:r>
              <a:rPr lang="en-US" sz="900">
                <a:solidFill>
                  <a:schemeClr val="tx1">
                    <a:lumMod val="50000"/>
                  </a:schemeClr>
                </a:solidFill>
                <a:latin typeface="Calibri" panose="020F0502020204030204" pitchFamily="34" charset="0"/>
                <a:cs typeface="Calibri" panose="020F0502020204030204" pitchFamily="34" charset="0"/>
              </a:rPr>
              <a:t>cell</a:t>
            </a:r>
          </a:p>
        </p:txBody>
      </p:sp>
      <p:sp>
        <p:nvSpPr>
          <p:cNvPr id="22" name="TextBox 21">
            <a:extLst>
              <a:ext uri="{FF2B5EF4-FFF2-40B4-BE49-F238E27FC236}">
                <a16:creationId xmlns:a16="http://schemas.microsoft.com/office/drawing/2014/main" id="{0C060634-159E-D2C1-4D40-D7934195C977}"/>
              </a:ext>
            </a:extLst>
          </p:cNvPr>
          <p:cNvSpPr txBox="1"/>
          <p:nvPr/>
        </p:nvSpPr>
        <p:spPr>
          <a:xfrm>
            <a:off x="1325146" y="3581534"/>
            <a:ext cx="245472" cy="255528"/>
          </a:xfrm>
          <a:prstGeom prst="rect">
            <a:avLst/>
          </a:prstGeom>
          <a:noFill/>
        </p:spPr>
        <p:txBody>
          <a:bodyPr wrap="none" lIns="0" tIns="0" rIns="0" bIns="0" rtlCol="0">
            <a:spAutoFit/>
          </a:bodyPr>
          <a:lstStyle/>
          <a:p>
            <a:r>
              <a:rPr lang="en-US" sz="900">
                <a:solidFill>
                  <a:schemeClr val="tx1">
                    <a:lumMod val="50000"/>
                  </a:schemeClr>
                </a:solidFill>
                <a:latin typeface="Calibri" panose="020F0502020204030204" pitchFamily="34" charset="0"/>
                <a:cs typeface="Calibri" panose="020F0502020204030204" pitchFamily="34" charset="0"/>
              </a:rPr>
              <a:t>Naïve</a:t>
            </a:r>
          </a:p>
          <a:p>
            <a:r>
              <a:rPr lang="en-US" sz="900">
                <a:solidFill>
                  <a:schemeClr val="tx1">
                    <a:lumMod val="50000"/>
                  </a:schemeClr>
                </a:solidFill>
                <a:latin typeface="Calibri" panose="020F0502020204030204" pitchFamily="34" charset="0"/>
                <a:cs typeface="Calibri" panose="020F0502020204030204" pitchFamily="34" charset="0"/>
              </a:rPr>
              <a:t>T cell</a:t>
            </a:r>
          </a:p>
        </p:txBody>
      </p:sp>
      <p:sp>
        <p:nvSpPr>
          <p:cNvPr id="23" name="TextBox 22">
            <a:extLst>
              <a:ext uri="{FF2B5EF4-FFF2-40B4-BE49-F238E27FC236}">
                <a16:creationId xmlns:a16="http://schemas.microsoft.com/office/drawing/2014/main" id="{EBD6F7BC-A49B-CCAC-AB69-FA0DB84F8C4C}"/>
              </a:ext>
            </a:extLst>
          </p:cNvPr>
          <p:cNvSpPr txBox="1"/>
          <p:nvPr/>
        </p:nvSpPr>
        <p:spPr>
          <a:xfrm>
            <a:off x="1892498" y="4638442"/>
            <a:ext cx="490945" cy="127764"/>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Eosinophils</a:t>
            </a:r>
          </a:p>
        </p:txBody>
      </p:sp>
      <p:sp>
        <p:nvSpPr>
          <p:cNvPr id="24" name="TextBox 23">
            <a:extLst>
              <a:ext uri="{FF2B5EF4-FFF2-40B4-BE49-F238E27FC236}">
                <a16:creationId xmlns:a16="http://schemas.microsoft.com/office/drawing/2014/main" id="{1BC20582-1F74-5230-4976-09EF815963E3}"/>
              </a:ext>
            </a:extLst>
          </p:cNvPr>
          <p:cNvSpPr txBox="1"/>
          <p:nvPr/>
        </p:nvSpPr>
        <p:spPr>
          <a:xfrm>
            <a:off x="791861" y="4123813"/>
            <a:ext cx="189280" cy="255528"/>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Th2</a:t>
            </a:r>
          </a:p>
          <a:p>
            <a:r>
              <a:rPr lang="en-US" sz="900">
                <a:solidFill>
                  <a:srgbClr val="000000"/>
                </a:solidFill>
                <a:latin typeface="Calibri" panose="020F0502020204030204" pitchFamily="34" charset="0"/>
                <a:cs typeface="Calibri" panose="020F0502020204030204" pitchFamily="34" charset="0"/>
              </a:rPr>
              <a:t>cells</a:t>
            </a:r>
          </a:p>
        </p:txBody>
      </p:sp>
      <p:sp>
        <p:nvSpPr>
          <p:cNvPr id="25" name="TextBox 24">
            <a:extLst>
              <a:ext uri="{FF2B5EF4-FFF2-40B4-BE49-F238E27FC236}">
                <a16:creationId xmlns:a16="http://schemas.microsoft.com/office/drawing/2014/main" id="{B2CB0B42-83D9-958B-64C7-BA342AB46DC2}"/>
              </a:ext>
            </a:extLst>
          </p:cNvPr>
          <p:cNvSpPr txBox="1"/>
          <p:nvPr/>
        </p:nvSpPr>
        <p:spPr>
          <a:xfrm rot="2099857">
            <a:off x="1593011" y="4212489"/>
            <a:ext cx="158227" cy="127764"/>
          </a:xfrm>
          <a:prstGeom prst="rect">
            <a:avLst/>
          </a:prstGeom>
          <a:noFill/>
        </p:spPr>
        <p:txBody>
          <a:bodyPr wrap="none" lIns="0" tIns="0" rIns="0" bIns="0" rtlCol="0">
            <a:spAutoFit/>
          </a:bodyPr>
          <a:lstStyle/>
          <a:p>
            <a:r>
              <a:rPr lang="en-US" sz="900" b="1">
                <a:solidFill>
                  <a:srgbClr val="2491BF"/>
                </a:solidFill>
                <a:latin typeface="Calibri" panose="020F0502020204030204" pitchFamily="34" charset="0"/>
                <a:cs typeface="Calibri" panose="020F0502020204030204" pitchFamily="34" charset="0"/>
              </a:rPr>
              <a:t>IL-5</a:t>
            </a:r>
          </a:p>
        </p:txBody>
      </p:sp>
      <p:sp>
        <p:nvSpPr>
          <p:cNvPr id="27" name="TextBox 26">
            <a:extLst>
              <a:ext uri="{FF2B5EF4-FFF2-40B4-BE49-F238E27FC236}">
                <a16:creationId xmlns:a16="http://schemas.microsoft.com/office/drawing/2014/main" id="{A7E74106-E862-4BC4-7368-3646C3EFF40E}"/>
              </a:ext>
            </a:extLst>
          </p:cNvPr>
          <p:cNvSpPr txBox="1"/>
          <p:nvPr/>
        </p:nvSpPr>
        <p:spPr>
          <a:xfrm rot="19585287">
            <a:off x="1727977" y="3690041"/>
            <a:ext cx="211462" cy="127764"/>
          </a:xfrm>
          <a:prstGeom prst="rect">
            <a:avLst/>
          </a:prstGeom>
          <a:noFill/>
        </p:spPr>
        <p:txBody>
          <a:bodyPr wrap="none" lIns="0" tIns="0" rIns="0" bIns="0" rtlCol="0">
            <a:spAutoFit/>
          </a:bodyPr>
          <a:lstStyle/>
          <a:p>
            <a:r>
              <a:rPr lang="en-US" sz="900" b="1">
                <a:solidFill>
                  <a:srgbClr val="2491BF"/>
                </a:solidFill>
                <a:latin typeface="Calibri" panose="020F0502020204030204" pitchFamily="34" charset="0"/>
                <a:cs typeface="Calibri" panose="020F0502020204030204" pitchFamily="34" charset="0"/>
              </a:rPr>
              <a:t>IL-13</a:t>
            </a:r>
          </a:p>
        </p:txBody>
      </p:sp>
      <p:sp>
        <p:nvSpPr>
          <p:cNvPr id="28" name="TextBox 27">
            <a:extLst>
              <a:ext uri="{FF2B5EF4-FFF2-40B4-BE49-F238E27FC236}">
                <a16:creationId xmlns:a16="http://schemas.microsoft.com/office/drawing/2014/main" id="{17AD8736-9480-D647-96C8-32697F47DD7A}"/>
              </a:ext>
            </a:extLst>
          </p:cNvPr>
          <p:cNvSpPr txBox="1"/>
          <p:nvPr/>
        </p:nvSpPr>
        <p:spPr>
          <a:xfrm rot="1721568">
            <a:off x="1393355" y="4912385"/>
            <a:ext cx="211462" cy="127764"/>
          </a:xfrm>
          <a:prstGeom prst="rect">
            <a:avLst/>
          </a:prstGeom>
          <a:noFill/>
        </p:spPr>
        <p:txBody>
          <a:bodyPr wrap="none" lIns="0" tIns="0" rIns="0" bIns="0" rtlCol="0">
            <a:spAutoFit/>
          </a:bodyPr>
          <a:lstStyle/>
          <a:p>
            <a:r>
              <a:rPr lang="en-US" sz="900" b="1">
                <a:solidFill>
                  <a:srgbClr val="2491BF"/>
                </a:solidFill>
                <a:latin typeface="Calibri" panose="020F0502020204030204" pitchFamily="34" charset="0"/>
                <a:cs typeface="Calibri" panose="020F0502020204030204" pitchFamily="34" charset="0"/>
              </a:rPr>
              <a:t>IL-13</a:t>
            </a:r>
          </a:p>
        </p:txBody>
      </p:sp>
      <p:sp>
        <p:nvSpPr>
          <p:cNvPr id="29" name="TextBox 28">
            <a:extLst>
              <a:ext uri="{FF2B5EF4-FFF2-40B4-BE49-F238E27FC236}">
                <a16:creationId xmlns:a16="http://schemas.microsoft.com/office/drawing/2014/main" id="{FDD4315F-C697-0A1E-EE5F-471FC628DA6E}"/>
              </a:ext>
            </a:extLst>
          </p:cNvPr>
          <p:cNvSpPr txBox="1"/>
          <p:nvPr/>
        </p:nvSpPr>
        <p:spPr>
          <a:xfrm rot="19476609">
            <a:off x="2596507" y="4214583"/>
            <a:ext cx="158227" cy="127764"/>
          </a:xfrm>
          <a:prstGeom prst="rect">
            <a:avLst/>
          </a:prstGeom>
          <a:noFill/>
        </p:spPr>
        <p:txBody>
          <a:bodyPr wrap="none" lIns="0" tIns="0" rIns="0" bIns="0" rtlCol="0">
            <a:spAutoFit/>
          </a:bodyPr>
          <a:lstStyle/>
          <a:p>
            <a:r>
              <a:rPr lang="en-US" sz="900" b="1">
                <a:solidFill>
                  <a:srgbClr val="681A93"/>
                </a:solidFill>
                <a:latin typeface="Calibri" panose="020F0502020204030204" pitchFamily="34" charset="0"/>
                <a:cs typeface="Calibri" panose="020F0502020204030204" pitchFamily="34" charset="0"/>
              </a:rPr>
              <a:t>IL-5</a:t>
            </a:r>
          </a:p>
        </p:txBody>
      </p:sp>
      <p:sp>
        <p:nvSpPr>
          <p:cNvPr id="30" name="TextBox 29">
            <a:extLst>
              <a:ext uri="{FF2B5EF4-FFF2-40B4-BE49-F238E27FC236}">
                <a16:creationId xmlns:a16="http://schemas.microsoft.com/office/drawing/2014/main" id="{2AFC949E-34C2-DC89-B6C0-898D343B9FDE}"/>
              </a:ext>
            </a:extLst>
          </p:cNvPr>
          <p:cNvSpPr txBox="1"/>
          <p:nvPr/>
        </p:nvSpPr>
        <p:spPr>
          <a:xfrm rot="2077529">
            <a:off x="2434965" y="3710716"/>
            <a:ext cx="211462" cy="127764"/>
          </a:xfrm>
          <a:prstGeom prst="rect">
            <a:avLst/>
          </a:prstGeom>
          <a:noFill/>
        </p:spPr>
        <p:txBody>
          <a:bodyPr wrap="none" lIns="0" tIns="0" rIns="0" bIns="0" rtlCol="0">
            <a:spAutoFit/>
          </a:bodyPr>
          <a:lstStyle/>
          <a:p>
            <a:r>
              <a:rPr lang="en-US" sz="900" b="1">
                <a:solidFill>
                  <a:srgbClr val="681A93"/>
                </a:solidFill>
                <a:latin typeface="Calibri" panose="020F0502020204030204" pitchFamily="34" charset="0"/>
                <a:cs typeface="Calibri" panose="020F0502020204030204" pitchFamily="34" charset="0"/>
              </a:rPr>
              <a:t>IL-13</a:t>
            </a:r>
          </a:p>
        </p:txBody>
      </p:sp>
      <p:sp>
        <p:nvSpPr>
          <p:cNvPr id="31" name="TextBox 30">
            <a:extLst>
              <a:ext uri="{FF2B5EF4-FFF2-40B4-BE49-F238E27FC236}">
                <a16:creationId xmlns:a16="http://schemas.microsoft.com/office/drawing/2014/main" id="{336352BF-2061-5EBC-1DE0-C78CBB24F834}"/>
              </a:ext>
            </a:extLst>
          </p:cNvPr>
          <p:cNvSpPr txBox="1"/>
          <p:nvPr/>
        </p:nvSpPr>
        <p:spPr>
          <a:xfrm rot="19935994">
            <a:off x="2745608" y="4912944"/>
            <a:ext cx="211462" cy="127764"/>
          </a:xfrm>
          <a:prstGeom prst="rect">
            <a:avLst/>
          </a:prstGeom>
          <a:noFill/>
        </p:spPr>
        <p:txBody>
          <a:bodyPr wrap="none" lIns="0" tIns="0" rIns="0" bIns="0" rtlCol="0">
            <a:spAutoFit/>
          </a:bodyPr>
          <a:lstStyle/>
          <a:p>
            <a:r>
              <a:rPr lang="en-US" sz="900" b="1">
                <a:solidFill>
                  <a:srgbClr val="681A93"/>
                </a:solidFill>
                <a:latin typeface="Calibri" panose="020F0502020204030204" pitchFamily="34" charset="0"/>
                <a:cs typeface="Calibri" panose="020F0502020204030204" pitchFamily="34" charset="0"/>
              </a:rPr>
              <a:t>IL-13</a:t>
            </a:r>
          </a:p>
        </p:txBody>
      </p:sp>
      <p:sp>
        <p:nvSpPr>
          <p:cNvPr id="32" name="TextBox 31">
            <a:extLst>
              <a:ext uri="{FF2B5EF4-FFF2-40B4-BE49-F238E27FC236}">
                <a16:creationId xmlns:a16="http://schemas.microsoft.com/office/drawing/2014/main" id="{0143C5BF-BB2D-03B8-0DBC-DA1725620C70}"/>
              </a:ext>
            </a:extLst>
          </p:cNvPr>
          <p:cNvSpPr txBox="1"/>
          <p:nvPr/>
        </p:nvSpPr>
        <p:spPr>
          <a:xfrm>
            <a:off x="2983134" y="3873459"/>
            <a:ext cx="221812" cy="127764"/>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ILC2s</a:t>
            </a:r>
          </a:p>
        </p:txBody>
      </p:sp>
      <p:sp>
        <p:nvSpPr>
          <p:cNvPr id="34" name="TextBox 33">
            <a:extLst>
              <a:ext uri="{FF2B5EF4-FFF2-40B4-BE49-F238E27FC236}">
                <a16:creationId xmlns:a16="http://schemas.microsoft.com/office/drawing/2014/main" id="{5786A174-6B1C-9187-6991-D809CEDA979F}"/>
              </a:ext>
            </a:extLst>
          </p:cNvPr>
          <p:cNvSpPr txBox="1"/>
          <p:nvPr/>
        </p:nvSpPr>
        <p:spPr>
          <a:xfrm>
            <a:off x="3224844" y="4963204"/>
            <a:ext cx="668395" cy="127764"/>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Smooth muscle</a:t>
            </a:r>
          </a:p>
        </p:txBody>
      </p:sp>
      <p:sp>
        <p:nvSpPr>
          <p:cNvPr id="40" name="TextBox 39">
            <a:extLst>
              <a:ext uri="{FF2B5EF4-FFF2-40B4-BE49-F238E27FC236}">
                <a16:creationId xmlns:a16="http://schemas.microsoft.com/office/drawing/2014/main" id="{F0A680E3-1BE3-8269-53CF-CE2C615CC015}"/>
              </a:ext>
            </a:extLst>
          </p:cNvPr>
          <p:cNvSpPr txBox="1"/>
          <p:nvPr/>
        </p:nvSpPr>
        <p:spPr>
          <a:xfrm>
            <a:off x="1187990" y="5410310"/>
            <a:ext cx="2636705" cy="184666"/>
          </a:xfrm>
          <a:prstGeom prst="rect">
            <a:avLst/>
          </a:prstGeom>
          <a:noFill/>
        </p:spPr>
        <p:txBody>
          <a:bodyPr wrap="square" lIns="0" tIns="0" rIns="0" bIns="0" rtlCol="0" anchor="ctr" anchorCtr="0">
            <a:spAutoFit/>
          </a:bodyPr>
          <a:lstStyle/>
          <a:p>
            <a:pPr algn="ctr"/>
            <a:r>
              <a:rPr lang="en-US" sz="1200" b="1">
                <a:solidFill>
                  <a:schemeClr val="bg1"/>
                </a:solidFill>
                <a:latin typeface="Calibri" panose="020F0502020204030204" pitchFamily="34" charset="0"/>
                <a:cs typeface="Calibri" panose="020F0502020204030204" pitchFamily="34" charset="0"/>
              </a:rPr>
              <a:t>Non-allergic eosinophilic</a:t>
            </a:r>
          </a:p>
        </p:txBody>
      </p:sp>
      <p:sp>
        <p:nvSpPr>
          <p:cNvPr id="35" name="TextBox 34">
            <a:extLst>
              <a:ext uri="{FF2B5EF4-FFF2-40B4-BE49-F238E27FC236}">
                <a16:creationId xmlns:a16="http://schemas.microsoft.com/office/drawing/2014/main" id="{31281480-F3E5-0B28-73CB-F0B645556400}"/>
              </a:ext>
            </a:extLst>
          </p:cNvPr>
          <p:cNvSpPr txBox="1"/>
          <p:nvPr/>
        </p:nvSpPr>
        <p:spPr>
          <a:xfrm>
            <a:off x="2331683" y="3460561"/>
            <a:ext cx="314189"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Mucus</a:t>
            </a:r>
          </a:p>
        </p:txBody>
      </p:sp>
      <p:sp>
        <p:nvSpPr>
          <p:cNvPr id="53" name="TextBox 52">
            <a:extLst>
              <a:ext uri="{FF2B5EF4-FFF2-40B4-BE49-F238E27FC236}">
                <a16:creationId xmlns:a16="http://schemas.microsoft.com/office/drawing/2014/main" id="{5DD64DCF-77DF-44C3-A742-0D6B58B515F8}"/>
              </a:ext>
            </a:extLst>
          </p:cNvPr>
          <p:cNvSpPr txBox="1"/>
          <p:nvPr/>
        </p:nvSpPr>
        <p:spPr>
          <a:xfrm>
            <a:off x="3598633" y="2984774"/>
            <a:ext cx="556243" cy="153888"/>
          </a:xfrm>
          <a:prstGeom prst="rect">
            <a:avLst/>
          </a:prstGeom>
          <a:noFill/>
        </p:spPr>
        <p:txBody>
          <a:bodyPr wrap="none" lIns="0" tIns="0" rIns="0" bIns="0" rtlCol="0">
            <a:spAutoFit/>
          </a:bodyPr>
          <a:lstStyle/>
          <a:p>
            <a:r>
              <a:rPr lang="en-US" sz="1000">
                <a:solidFill>
                  <a:srgbClr val="000000"/>
                </a:solidFill>
                <a:latin typeface="Calibri" panose="020F0502020204030204" pitchFamily="34" charset="0"/>
                <a:cs typeface="Calibri" panose="020F0502020204030204" pitchFamily="34" charset="0"/>
              </a:rPr>
              <a:t>Goblet cell</a:t>
            </a:r>
          </a:p>
        </p:txBody>
      </p:sp>
      <p:sp>
        <p:nvSpPr>
          <p:cNvPr id="2" name="TextBox 1">
            <a:extLst>
              <a:ext uri="{FF2B5EF4-FFF2-40B4-BE49-F238E27FC236}">
                <a16:creationId xmlns:a16="http://schemas.microsoft.com/office/drawing/2014/main" id="{6AD16E4F-FC60-1252-BC1F-3A08ECBD0AC2}"/>
              </a:ext>
            </a:extLst>
          </p:cNvPr>
          <p:cNvSpPr txBox="1"/>
          <p:nvPr/>
        </p:nvSpPr>
        <p:spPr>
          <a:xfrm>
            <a:off x="1316192" y="4392289"/>
            <a:ext cx="240450"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ILC2s</a:t>
            </a:r>
          </a:p>
        </p:txBody>
      </p:sp>
      <p:sp>
        <p:nvSpPr>
          <p:cNvPr id="12" name="TextBox 11">
            <a:extLst>
              <a:ext uri="{FF2B5EF4-FFF2-40B4-BE49-F238E27FC236}">
                <a16:creationId xmlns:a16="http://schemas.microsoft.com/office/drawing/2014/main" id="{3E6A393F-5A06-E053-2922-45015D159798}"/>
              </a:ext>
            </a:extLst>
          </p:cNvPr>
          <p:cNvSpPr txBox="1"/>
          <p:nvPr/>
        </p:nvSpPr>
        <p:spPr>
          <a:xfrm>
            <a:off x="674612" y="2387159"/>
            <a:ext cx="314189"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Mucus</a:t>
            </a:r>
          </a:p>
        </p:txBody>
      </p:sp>
      <p:grpSp>
        <p:nvGrpSpPr>
          <p:cNvPr id="47" name="Group 46">
            <a:extLst>
              <a:ext uri="{FF2B5EF4-FFF2-40B4-BE49-F238E27FC236}">
                <a16:creationId xmlns:a16="http://schemas.microsoft.com/office/drawing/2014/main" id="{8A3DB142-0C66-6135-E175-4A34EF1E90A5}"/>
              </a:ext>
            </a:extLst>
          </p:cNvPr>
          <p:cNvGrpSpPr/>
          <p:nvPr/>
        </p:nvGrpSpPr>
        <p:grpSpPr>
          <a:xfrm>
            <a:off x="10894587" y="6381538"/>
            <a:ext cx="1099968" cy="287551"/>
            <a:chOff x="10894587" y="6381538"/>
            <a:chExt cx="1099968" cy="287551"/>
          </a:xfrm>
        </p:grpSpPr>
        <p:grpSp>
          <p:nvGrpSpPr>
            <p:cNvPr id="49" name="Group 48">
              <a:extLst>
                <a:ext uri="{FF2B5EF4-FFF2-40B4-BE49-F238E27FC236}">
                  <a16:creationId xmlns:a16="http://schemas.microsoft.com/office/drawing/2014/main" id="{ABBEEB3C-1133-E583-1717-D884E634074A}"/>
                </a:ext>
              </a:extLst>
            </p:cNvPr>
            <p:cNvGrpSpPr/>
            <p:nvPr/>
          </p:nvGrpSpPr>
          <p:grpSpPr>
            <a:xfrm>
              <a:off x="10894587" y="6381538"/>
              <a:ext cx="1099968" cy="287551"/>
              <a:chOff x="5334172" y="6525312"/>
              <a:chExt cx="1099968" cy="287551"/>
            </a:xfrm>
          </p:grpSpPr>
          <p:sp>
            <p:nvSpPr>
              <p:cNvPr id="52" name="Rectangle: Rounded Corners 51">
                <a:extLst>
                  <a:ext uri="{FF2B5EF4-FFF2-40B4-BE49-F238E27FC236}">
                    <a16:creationId xmlns:a16="http://schemas.microsoft.com/office/drawing/2014/main" id="{01320E02-29A0-5A5D-FFC4-6BADC9E0F011}"/>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4" name="Graphic 3">
                <a:hlinkClick r:id="" action="ppaction://hlinkshowjump?jump=previousslide"/>
                <a:extLst>
                  <a:ext uri="{FF2B5EF4-FFF2-40B4-BE49-F238E27FC236}">
                    <a16:creationId xmlns:a16="http://schemas.microsoft.com/office/drawing/2014/main" id="{75407A1A-6198-C064-13DE-60415787449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rot="10800000">
                <a:off x="5657217" y="6560801"/>
                <a:ext cx="216000" cy="216000"/>
              </a:xfrm>
              <a:prstGeom prst="rect">
                <a:avLst/>
              </a:prstGeom>
            </p:spPr>
          </p:pic>
          <p:pic>
            <p:nvPicPr>
              <p:cNvPr id="62" name="Graphic 3">
                <a:hlinkClick r:id="" action="ppaction://hlinkshowjump?jump=nextslide"/>
                <a:extLst>
                  <a:ext uri="{FF2B5EF4-FFF2-40B4-BE49-F238E27FC236}">
                    <a16:creationId xmlns:a16="http://schemas.microsoft.com/office/drawing/2014/main" id="{14DAACB5-CCB9-18F4-4509-EC306BD95B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rot="10800000" flipH="1">
                <a:off x="5922567" y="6560801"/>
                <a:ext cx="216000" cy="216000"/>
              </a:xfrm>
              <a:prstGeom prst="rect">
                <a:avLst/>
              </a:prstGeom>
            </p:spPr>
          </p:pic>
        </p:grpSp>
        <p:pic>
          <p:nvPicPr>
            <p:cNvPr id="50" name="Graphic 14">
              <a:hlinkClick r:id="" action="ppaction://noaction"/>
              <a:extLst>
                <a:ext uri="{FF2B5EF4-FFF2-40B4-BE49-F238E27FC236}">
                  <a16:creationId xmlns:a16="http://schemas.microsoft.com/office/drawing/2014/main" id="{C0971C1D-B5C1-8DBB-258F-FC7FFB7608F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1734234" y="6417528"/>
              <a:ext cx="216000" cy="216000"/>
            </a:xfrm>
            <a:prstGeom prst="rect">
              <a:avLst/>
            </a:prstGeom>
          </p:spPr>
        </p:pic>
        <p:pic>
          <p:nvPicPr>
            <p:cNvPr id="51" name="Graphic 2">
              <a:hlinkClick r:id="rId10" action="ppaction://hlinksldjump"/>
              <a:extLst>
                <a:ext uri="{FF2B5EF4-FFF2-40B4-BE49-F238E27FC236}">
                  <a16:creationId xmlns:a16="http://schemas.microsoft.com/office/drawing/2014/main" id="{9AE15AEA-1E98-187E-BD41-3C906D1E534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0951903" y="6416625"/>
              <a:ext cx="216000" cy="216000"/>
            </a:xfrm>
            <a:prstGeom prst="rect">
              <a:avLst/>
            </a:prstGeom>
          </p:spPr>
        </p:pic>
      </p:grpSp>
      <p:sp>
        <p:nvSpPr>
          <p:cNvPr id="13" name="A button">
            <a:extLst>
              <a:ext uri="{FF2B5EF4-FFF2-40B4-BE49-F238E27FC236}">
                <a16:creationId xmlns:a16="http://schemas.microsoft.com/office/drawing/2014/main" id="{78CF2803-8309-25BB-A217-1C560F2FE165}"/>
              </a:ext>
            </a:extLst>
          </p:cNvPr>
          <p:cNvSpPr/>
          <p:nvPr/>
        </p:nvSpPr>
        <p:spPr>
          <a:xfrm>
            <a:off x="3229272" y="2975690"/>
            <a:ext cx="329546" cy="351656"/>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t>1</a:t>
            </a:r>
          </a:p>
        </p:txBody>
      </p:sp>
      <p:sp>
        <p:nvSpPr>
          <p:cNvPr id="14" name="A button">
            <a:extLst>
              <a:ext uri="{FF2B5EF4-FFF2-40B4-BE49-F238E27FC236}">
                <a16:creationId xmlns:a16="http://schemas.microsoft.com/office/drawing/2014/main" id="{33F26048-6391-2D6D-91A5-7F4F33667BCB}"/>
              </a:ext>
            </a:extLst>
          </p:cNvPr>
          <p:cNvSpPr/>
          <p:nvPr/>
        </p:nvSpPr>
        <p:spPr>
          <a:xfrm>
            <a:off x="3379171" y="3919752"/>
            <a:ext cx="329546" cy="351656"/>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t>2</a:t>
            </a:r>
          </a:p>
        </p:txBody>
      </p:sp>
      <p:sp>
        <p:nvSpPr>
          <p:cNvPr id="15" name="A button">
            <a:extLst>
              <a:ext uri="{FF2B5EF4-FFF2-40B4-BE49-F238E27FC236}">
                <a16:creationId xmlns:a16="http://schemas.microsoft.com/office/drawing/2014/main" id="{DCED4B94-ABBE-FBAB-53A5-745653590C35}"/>
              </a:ext>
            </a:extLst>
          </p:cNvPr>
          <p:cNvSpPr/>
          <p:nvPr/>
        </p:nvSpPr>
        <p:spPr>
          <a:xfrm>
            <a:off x="2018081" y="4789615"/>
            <a:ext cx="329546" cy="351656"/>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t>3</a:t>
            </a:r>
          </a:p>
        </p:txBody>
      </p:sp>
      <p:sp>
        <p:nvSpPr>
          <p:cNvPr id="26" name="A button">
            <a:extLst>
              <a:ext uri="{FF2B5EF4-FFF2-40B4-BE49-F238E27FC236}">
                <a16:creationId xmlns:a16="http://schemas.microsoft.com/office/drawing/2014/main" id="{3AD06B36-E6A6-F92E-60AE-6254988995BF}"/>
              </a:ext>
            </a:extLst>
          </p:cNvPr>
          <p:cNvSpPr/>
          <p:nvPr/>
        </p:nvSpPr>
        <p:spPr>
          <a:xfrm>
            <a:off x="2018081" y="3097779"/>
            <a:ext cx="329546" cy="351656"/>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t>4</a:t>
            </a:r>
          </a:p>
        </p:txBody>
      </p:sp>
      <p:sp>
        <p:nvSpPr>
          <p:cNvPr id="63" name="Rectangle: Rounded Corners 62">
            <a:extLst>
              <a:ext uri="{FF2B5EF4-FFF2-40B4-BE49-F238E27FC236}">
                <a16:creationId xmlns:a16="http://schemas.microsoft.com/office/drawing/2014/main" id="{E456193B-585C-C408-97AA-549DC85D5449}"/>
              </a:ext>
            </a:extLst>
          </p:cNvPr>
          <p:cNvSpPr/>
          <p:nvPr/>
        </p:nvSpPr>
        <p:spPr>
          <a:xfrm>
            <a:off x="158661" y="1860085"/>
            <a:ext cx="1259333" cy="423367"/>
          </a:xfrm>
          <a:prstGeom prst="roundRect">
            <a:avLst>
              <a:gd name="adj" fmla="val 248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b="1">
                <a:solidFill>
                  <a:schemeClr val="bg1"/>
                </a:solidFill>
              </a:rPr>
              <a:t>Click on each number to reveal the next step</a:t>
            </a:r>
            <a:endParaRPr lang="en-GB" sz="900" b="1">
              <a:solidFill>
                <a:schemeClr val="bg1"/>
              </a:solidFill>
            </a:endParaRPr>
          </a:p>
        </p:txBody>
      </p:sp>
      <p:sp>
        <p:nvSpPr>
          <p:cNvPr id="960" name="Rectangle: Rounded Corners 959">
            <a:hlinkClick r:id="" action="ppaction://noaction"/>
            <a:extLst>
              <a:ext uri="{FF2B5EF4-FFF2-40B4-BE49-F238E27FC236}">
                <a16:creationId xmlns:a16="http://schemas.microsoft.com/office/drawing/2014/main" id="{57049DE7-DAC3-2B3B-5BFB-C29D53225515}"/>
              </a:ext>
            </a:extLst>
          </p:cNvPr>
          <p:cNvSpPr/>
          <p:nvPr/>
        </p:nvSpPr>
        <p:spPr>
          <a:xfrm>
            <a:off x="10335031" y="5275845"/>
            <a:ext cx="1665744" cy="504000"/>
          </a:xfrm>
          <a:prstGeom prst="roundRect">
            <a:avLst>
              <a:gd name="adj" fmla="val 3304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b="1">
                <a:solidFill>
                  <a:schemeClr val="bg1"/>
                </a:solidFill>
              </a:rPr>
              <a:t>Click here </a:t>
            </a:r>
            <a:r>
              <a:rPr lang="en-NZ" sz="900">
                <a:solidFill>
                  <a:schemeClr val="bg1"/>
                </a:solidFill>
              </a:rPr>
              <a:t>to find out how this pathway can manifest in a clinical setting </a:t>
            </a:r>
            <a:endParaRPr lang="en-GB" sz="900"/>
          </a:p>
        </p:txBody>
      </p:sp>
      <p:sp>
        <p:nvSpPr>
          <p:cNvPr id="33" name="TextBox 32">
            <a:extLst>
              <a:ext uri="{FF2B5EF4-FFF2-40B4-BE49-F238E27FC236}">
                <a16:creationId xmlns:a16="http://schemas.microsoft.com/office/drawing/2014/main" id="{DBE795AB-CE76-CA4C-73D2-9E63ED7A78CA}"/>
              </a:ext>
            </a:extLst>
          </p:cNvPr>
          <p:cNvSpPr txBox="1"/>
          <p:nvPr/>
        </p:nvSpPr>
        <p:spPr>
          <a:xfrm>
            <a:off x="2826600" y="3098995"/>
            <a:ext cx="392810" cy="543228"/>
          </a:xfrm>
          <a:prstGeom prst="rect">
            <a:avLst/>
          </a:prstGeom>
          <a:solidFill>
            <a:srgbClr val="FFFFFF"/>
          </a:solidFill>
        </p:spPr>
        <p:txBody>
          <a:bodyPr wrap="square" lIns="36000" tIns="36000" rIns="36000" bIns="36000" rtlCol="0">
            <a:spAutoFit/>
          </a:bodyPr>
          <a:lstStyle>
            <a:defPPr>
              <a:defRPr lang="en-US"/>
            </a:defPPr>
            <a:lvl1pPr algn="ctr">
              <a:defRPr sz="1000" b="1">
                <a:solidFill>
                  <a:srgbClr val="681A93"/>
                </a:solidFill>
                <a:latin typeface="Calibri" panose="020F0502020204030204" pitchFamily="34" charset="0"/>
                <a:cs typeface="Calibri" panose="020F0502020204030204" pitchFamily="34" charset="0"/>
              </a:defRPr>
            </a:lvl1pPr>
          </a:lstStyle>
          <a:p>
            <a:r>
              <a:rPr lang="en-US"/>
              <a:t>TSLP</a:t>
            </a:r>
          </a:p>
          <a:p>
            <a:r>
              <a:rPr lang="en-US"/>
              <a:t>IL-33</a:t>
            </a:r>
          </a:p>
          <a:p>
            <a:r>
              <a:rPr lang="en-US"/>
              <a:t>IL-25</a:t>
            </a:r>
          </a:p>
        </p:txBody>
      </p:sp>
    </p:spTree>
    <p:extLst>
      <p:ext uri="{BB962C8B-B14F-4D97-AF65-F5344CB8AC3E}">
        <p14:creationId xmlns:p14="http://schemas.microsoft.com/office/powerpoint/2010/main" val="807633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74"/>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12" restart="whenNotActive" fill="hold" evtFilter="cancelBubble" nodeType="interactiveSeq">
                <p:stCondLst>
                  <p:cond evt="onClick" delay="0">
                    <p:tgtEl>
                      <p:spTgt spid="15"/>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75"/>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17" restart="whenNotActive" fill="hold" evtFilter="cancelBubble" nodeType="interactiveSeq">
                <p:stCondLst>
                  <p:cond evt="onClick" delay="0">
                    <p:tgtEl>
                      <p:spTgt spid="26"/>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47857-D759-4CB3-91F0-F4BFB726E71D}"/>
              </a:ext>
            </a:extLst>
          </p:cNvPr>
          <p:cNvSpPr>
            <a:spLocks noGrp="1"/>
          </p:cNvSpPr>
          <p:nvPr>
            <p:ph type="title"/>
          </p:nvPr>
        </p:nvSpPr>
        <p:spPr>
          <a:xfrm>
            <a:off x="548281" y="180000"/>
            <a:ext cx="8871943" cy="720000"/>
          </a:xfrm>
        </p:spPr>
        <p:txBody>
          <a:bodyPr/>
          <a:lstStyle/>
          <a:p>
            <a:r>
              <a:rPr lang="en-US"/>
              <a:t>Case study: Non-allergic eosinophilic asthma phenotype [1/2]</a:t>
            </a:r>
          </a:p>
        </p:txBody>
      </p:sp>
      <p:sp>
        <p:nvSpPr>
          <p:cNvPr id="4" name="Rectangle: Rounded Corners 3">
            <a:extLst>
              <a:ext uri="{FF2B5EF4-FFF2-40B4-BE49-F238E27FC236}">
                <a16:creationId xmlns:a16="http://schemas.microsoft.com/office/drawing/2014/main" id="{B3F30EDE-CD1B-4CA7-9780-FD434C2D19A9}"/>
              </a:ext>
            </a:extLst>
          </p:cNvPr>
          <p:cNvSpPr/>
          <p:nvPr/>
        </p:nvSpPr>
        <p:spPr>
          <a:xfrm>
            <a:off x="550388" y="1460901"/>
            <a:ext cx="4466111" cy="536666"/>
          </a:xfrm>
          <a:prstGeom prst="roundRect">
            <a:avLst>
              <a:gd name="adj" fmla="val 10563"/>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solidFill>
                  <a:srgbClr val="FFFFFF"/>
                </a:solidFill>
                <a:latin typeface="Cambria"/>
              </a:rPr>
              <a:t>55</a:t>
            </a:r>
            <a:r>
              <a:rPr kumimoji="0" lang="en-US" sz="1800" b="0" i="0" u="none" strike="noStrike" kern="1200" cap="none" spc="0" normalizeH="0" baseline="0" noProof="0">
                <a:ln>
                  <a:noFill/>
                </a:ln>
                <a:solidFill>
                  <a:srgbClr val="FFFFFF"/>
                </a:solidFill>
                <a:effectLst/>
                <a:uLnTx/>
                <a:uFillTx/>
                <a:latin typeface="Cambria"/>
                <a:ea typeface="+mn-ea"/>
                <a:cs typeface="+mn-cs"/>
              </a:rPr>
              <a:t>-year-old female</a:t>
            </a:r>
          </a:p>
        </p:txBody>
      </p:sp>
      <p:sp>
        <p:nvSpPr>
          <p:cNvPr id="5" name="Rectangle: Rounded Corners 4">
            <a:extLst>
              <a:ext uri="{FF2B5EF4-FFF2-40B4-BE49-F238E27FC236}">
                <a16:creationId xmlns:a16="http://schemas.microsoft.com/office/drawing/2014/main" id="{5AF7468B-57BB-423D-BD3B-1E3C25CE3BD9}"/>
              </a:ext>
            </a:extLst>
          </p:cNvPr>
          <p:cNvSpPr/>
          <p:nvPr/>
        </p:nvSpPr>
        <p:spPr>
          <a:xfrm>
            <a:off x="550390" y="1883230"/>
            <a:ext cx="11044415" cy="4283655"/>
          </a:xfrm>
          <a:prstGeom prst="roundRect">
            <a:avLst>
              <a:gd name="adj" fmla="val 2025"/>
            </a:avLst>
          </a:prstGeom>
          <a:solidFill>
            <a:schemeClr val="accent3">
              <a:lumMod val="20000"/>
              <a:lumOff val="8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a:ea typeface="+mn-ea"/>
              <a:cs typeface="+mn-cs"/>
            </a:endParaRPr>
          </a:p>
        </p:txBody>
      </p:sp>
      <p:sp>
        <p:nvSpPr>
          <p:cNvPr id="6" name="Rectangle: Rounded Corners 5">
            <a:extLst>
              <a:ext uri="{FF2B5EF4-FFF2-40B4-BE49-F238E27FC236}">
                <a16:creationId xmlns:a16="http://schemas.microsoft.com/office/drawing/2014/main" id="{F254945F-0FF6-490B-89D9-BC896F656FBD}"/>
              </a:ext>
            </a:extLst>
          </p:cNvPr>
          <p:cNvSpPr/>
          <p:nvPr/>
        </p:nvSpPr>
        <p:spPr>
          <a:xfrm>
            <a:off x="6916747" y="3776133"/>
            <a:ext cx="4509210" cy="2326955"/>
          </a:xfrm>
          <a:prstGeom prst="roundRect">
            <a:avLst>
              <a:gd name="adj" fmla="val 3605"/>
            </a:avLst>
          </a:prstGeom>
          <a:solidFill>
            <a:schemeClr val="bg1">
              <a:lumMod val="95000"/>
            </a:schemeClr>
          </a:solid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656665"/>
                </a:solidFill>
                <a:effectLst/>
                <a:uLnTx/>
                <a:uFillTx/>
                <a:latin typeface="Calibri"/>
                <a:ea typeface="+mn-ea"/>
                <a:cs typeface="+mn-cs"/>
              </a:rPr>
              <a:t>High-dose </a:t>
            </a:r>
            <a:r>
              <a:rPr lang="en-GB" sz="1400">
                <a:solidFill>
                  <a:srgbClr val="656665"/>
                </a:solidFill>
                <a:latin typeface="Calibri"/>
              </a:rPr>
              <a:t>ICS/LABA </a:t>
            </a:r>
            <a:r>
              <a:rPr kumimoji="0" lang="en-GB" sz="1400" b="0" i="0" u="none" strike="noStrike" kern="1200" cap="none" spc="0" normalizeH="0" baseline="0" noProof="0">
                <a:ln>
                  <a:noFill/>
                </a:ln>
                <a:solidFill>
                  <a:srgbClr val="656665"/>
                </a:solidFill>
                <a:effectLst/>
                <a:uLnTx/>
                <a:uFillTx/>
                <a:latin typeface="Calibri"/>
                <a:ea typeface="+mn-ea"/>
                <a:cs typeface="+mn-cs"/>
              </a:rPr>
              <a:t>BID, LAMA OD</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656665"/>
                </a:solidFill>
                <a:effectLst/>
                <a:uLnTx/>
                <a:uFillTx/>
                <a:latin typeface="Calibri"/>
                <a:ea typeface="+mn-ea"/>
                <a:cs typeface="+mn-cs"/>
              </a:rPr>
              <a:t>Rescue bronchodilators &gt;20 puffs/week</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656665"/>
                </a:solidFill>
                <a:effectLst/>
                <a:uLnTx/>
                <a:uFillTx/>
                <a:latin typeface="Calibri"/>
                <a:ea typeface="+mn-ea"/>
                <a:cs typeface="+mn-cs"/>
              </a:rPr>
              <a:t>10 mg of maintenance OCS for last 3 years</a:t>
            </a:r>
          </a:p>
        </p:txBody>
      </p:sp>
      <p:cxnSp>
        <p:nvCxnSpPr>
          <p:cNvPr id="7" name="Connector: Elbow 6">
            <a:extLst>
              <a:ext uri="{FF2B5EF4-FFF2-40B4-BE49-F238E27FC236}">
                <a16:creationId xmlns:a16="http://schemas.microsoft.com/office/drawing/2014/main" id="{31727281-CFB4-462B-ACD4-54F7DFF467AE}"/>
              </a:ext>
            </a:extLst>
          </p:cNvPr>
          <p:cNvCxnSpPr>
            <a:cxnSpLocks/>
          </p:cNvCxnSpPr>
          <p:nvPr/>
        </p:nvCxnSpPr>
        <p:spPr>
          <a:xfrm rot="16200000" flipH="1">
            <a:off x="6161158" y="4044772"/>
            <a:ext cx="1352406" cy="142983"/>
          </a:xfrm>
          <a:prstGeom prst="bentConnector2">
            <a:avLst/>
          </a:prstGeom>
          <a:ln>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DE296CA5-160B-4589-A7AB-20B928281725}"/>
              </a:ext>
            </a:extLst>
          </p:cNvPr>
          <p:cNvSpPr/>
          <p:nvPr/>
        </p:nvSpPr>
        <p:spPr>
          <a:xfrm>
            <a:off x="708370" y="2279757"/>
            <a:ext cx="2482505" cy="505784"/>
          </a:xfrm>
          <a:prstGeom prst="roundRect">
            <a:avLst>
              <a:gd name="adj" fmla="val 17630"/>
            </a:avLst>
          </a:prstGeom>
          <a:solidFill>
            <a:schemeClr val="bg1"/>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0" rtlCol="0" anchor="ctr"/>
          <a:lstStyle/>
          <a:p>
            <a:pPr marL="0" marR="0" lvl="0" indent="53340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latin typeface="Cambria"/>
                <a:ea typeface="+mn-ea"/>
                <a:cs typeface="+mn-cs"/>
              </a:rPr>
              <a:t>Past medical history </a:t>
            </a:r>
          </a:p>
        </p:txBody>
      </p:sp>
      <p:sp>
        <p:nvSpPr>
          <p:cNvPr id="11" name="Rectangle: Rounded Corners 10">
            <a:extLst>
              <a:ext uri="{FF2B5EF4-FFF2-40B4-BE49-F238E27FC236}">
                <a16:creationId xmlns:a16="http://schemas.microsoft.com/office/drawing/2014/main" id="{7F516C8C-7959-4E69-BBD2-23F66F6CBFDD}"/>
              </a:ext>
            </a:extLst>
          </p:cNvPr>
          <p:cNvSpPr/>
          <p:nvPr/>
        </p:nvSpPr>
        <p:spPr>
          <a:xfrm>
            <a:off x="6707983" y="3181475"/>
            <a:ext cx="4720005" cy="505784"/>
          </a:xfrm>
          <a:prstGeom prst="roundRect">
            <a:avLst>
              <a:gd name="adj" fmla="val 17630"/>
            </a:avLst>
          </a:prstGeom>
          <a:solidFill>
            <a:schemeClr val="bg1"/>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0" rtlCol="0" anchor="ctr"/>
          <a:lstStyle/>
          <a:p>
            <a:pPr marL="1790700" marR="0" lvl="0" indent="-125095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latin typeface="Cambria"/>
                <a:ea typeface="+mn-ea"/>
                <a:cs typeface="+mn-cs"/>
              </a:rPr>
              <a:t>Medications</a:t>
            </a:r>
            <a:endParaRPr kumimoji="0" lang="en-US" sz="1200" b="0" i="0" u="none" strike="noStrike" kern="1200" cap="none" spc="0" normalizeH="0" baseline="0" noProof="0">
              <a:ln>
                <a:noFill/>
              </a:ln>
              <a:solidFill>
                <a:schemeClr val="tx2"/>
              </a:solidFill>
              <a:effectLst/>
              <a:uLnTx/>
              <a:uFillTx/>
              <a:latin typeface="Cambria"/>
              <a:ea typeface="+mn-ea"/>
              <a:cs typeface="+mn-cs"/>
            </a:endParaRPr>
          </a:p>
        </p:txBody>
      </p:sp>
      <p:grpSp>
        <p:nvGrpSpPr>
          <p:cNvPr id="12" name="Graphic 87" descr="Medicine outline">
            <a:extLst>
              <a:ext uri="{FF2B5EF4-FFF2-40B4-BE49-F238E27FC236}">
                <a16:creationId xmlns:a16="http://schemas.microsoft.com/office/drawing/2014/main" id="{EB4294C8-9BA6-486E-B9A7-E0E874842798}"/>
              </a:ext>
            </a:extLst>
          </p:cNvPr>
          <p:cNvGrpSpPr>
            <a:grpSpLocks noChangeAspect="1"/>
          </p:cNvGrpSpPr>
          <p:nvPr/>
        </p:nvGrpSpPr>
        <p:grpSpPr>
          <a:xfrm>
            <a:off x="6852078" y="3281331"/>
            <a:ext cx="229322" cy="312685"/>
            <a:chOff x="6828215" y="3239926"/>
            <a:chExt cx="294002" cy="400880"/>
          </a:xfrm>
          <a:solidFill>
            <a:schemeClr val="tx2"/>
          </a:solidFill>
        </p:grpSpPr>
        <p:sp>
          <p:nvSpPr>
            <p:cNvPr id="13" name="Freeform: Shape 12">
              <a:extLst>
                <a:ext uri="{FF2B5EF4-FFF2-40B4-BE49-F238E27FC236}">
                  <a16:creationId xmlns:a16="http://schemas.microsoft.com/office/drawing/2014/main" id="{47330E54-8A16-4CF0-AECC-4A86EE599897}"/>
                </a:ext>
              </a:extLst>
            </p:cNvPr>
            <p:cNvSpPr/>
            <p:nvPr/>
          </p:nvSpPr>
          <p:spPr>
            <a:xfrm>
              <a:off x="6828215" y="3239926"/>
              <a:ext cx="233424" cy="365359"/>
            </a:xfrm>
            <a:custGeom>
              <a:avLst/>
              <a:gdLst>
                <a:gd name="connsiteX0" fmla="*/ 25372 w 233424"/>
                <a:gd name="connsiteY0" fmla="*/ 355211 h 365359"/>
                <a:gd name="connsiteX1" fmla="*/ 10149 w 233424"/>
                <a:gd name="connsiteY1" fmla="*/ 339987 h 365359"/>
                <a:gd name="connsiteX2" fmla="*/ 10149 w 233424"/>
                <a:gd name="connsiteY2" fmla="*/ 111638 h 365359"/>
                <a:gd name="connsiteX3" fmla="*/ 25372 w 233424"/>
                <a:gd name="connsiteY3" fmla="*/ 96414 h 365359"/>
                <a:gd name="connsiteX4" fmla="*/ 43133 w 233424"/>
                <a:gd name="connsiteY4" fmla="*/ 96414 h 365359"/>
                <a:gd name="connsiteX5" fmla="*/ 50744 w 233424"/>
                <a:gd name="connsiteY5" fmla="*/ 89142 h 365359"/>
                <a:gd name="connsiteX6" fmla="*/ 50744 w 233424"/>
                <a:gd name="connsiteY6" fmla="*/ 88803 h 365359"/>
                <a:gd name="connsiteX7" fmla="*/ 50744 w 233424"/>
                <a:gd name="connsiteY7" fmla="*/ 65968 h 365359"/>
                <a:gd name="connsiteX8" fmla="*/ 182680 w 233424"/>
                <a:gd name="connsiteY8" fmla="*/ 65968 h 365359"/>
                <a:gd name="connsiteX9" fmla="*/ 182680 w 233424"/>
                <a:gd name="connsiteY9" fmla="*/ 88803 h 365359"/>
                <a:gd name="connsiteX10" fmla="*/ 189952 w 233424"/>
                <a:gd name="connsiteY10" fmla="*/ 96414 h 365359"/>
                <a:gd name="connsiteX11" fmla="*/ 190291 w 233424"/>
                <a:gd name="connsiteY11" fmla="*/ 96414 h 365359"/>
                <a:gd name="connsiteX12" fmla="*/ 208052 w 233424"/>
                <a:gd name="connsiteY12" fmla="*/ 96414 h 365359"/>
                <a:gd name="connsiteX13" fmla="*/ 223275 w 233424"/>
                <a:gd name="connsiteY13" fmla="*/ 111638 h 365359"/>
                <a:gd name="connsiteX14" fmla="*/ 223275 w 233424"/>
                <a:gd name="connsiteY14" fmla="*/ 152182 h 365359"/>
                <a:gd name="connsiteX15" fmla="*/ 60893 w 233424"/>
                <a:gd name="connsiteY15" fmla="*/ 152182 h 365359"/>
                <a:gd name="connsiteX16" fmla="*/ 50744 w 233424"/>
                <a:gd name="connsiteY16" fmla="*/ 162331 h 365359"/>
                <a:gd name="connsiteX17" fmla="*/ 50744 w 233424"/>
                <a:gd name="connsiteY17" fmla="*/ 253671 h 365359"/>
                <a:gd name="connsiteX18" fmla="*/ 60893 w 233424"/>
                <a:gd name="connsiteY18" fmla="*/ 263820 h 365359"/>
                <a:gd name="connsiteX19" fmla="*/ 223275 w 233424"/>
                <a:gd name="connsiteY19" fmla="*/ 263820 h 365359"/>
                <a:gd name="connsiteX20" fmla="*/ 223275 w 233424"/>
                <a:gd name="connsiteY20" fmla="*/ 309454 h 365359"/>
                <a:gd name="connsiteX21" fmla="*/ 233424 w 233424"/>
                <a:gd name="connsiteY21" fmla="*/ 309454 h 365359"/>
                <a:gd name="connsiteX22" fmla="*/ 233424 w 233424"/>
                <a:gd name="connsiteY22" fmla="*/ 111638 h 365359"/>
                <a:gd name="connsiteX23" fmla="*/ 208052 w 233424"/>
                <a:gd name="connsiteY23" fmla="*/ 86265 h 365359"/>
                <a:gd name="connsiteX24" fmla="*/ 192829 w 233424"/>
                <a:gd name="connsiteY24" fmla="*/ 86265 h 365359"/>
                <a:gd name="connsiteX25" fmla="*/ 192829 w 233424"/>
                <a:gd name="connsiteY25" fmla="*/ 65968 h 365359"/>
                <a:gd name="connsiteX26" fmla="*/ 202978 w 233424"/>
                <a:gd name="connsiteY26" fmla="*/ 65968 h 365359"/>
                <a:gd name="connsiteX27" fmla="*/ 213126 w 233424"/>
                <a:gd name="connsiteY27" fmla="*/ 56500 h 365359"/>
                <a:gd name="connsiteX28" fmla="*/ 213126 w 233424"/>
                <a:gd name="connsiteY28" fmla="*/ 55819 h 365359"/>
                <a:gd name="connsiteX29" fmla="*/ 213126 w 233424"/>
                <a:gd name="connsiteY29" fmla="*/ 25372 h 365359"/>
                <a:gd name="connsiteX30" fmla="*/ 187754 w 233424"/>
                <a:gd name="connsiteY30" fmla="*/ 0 h 365359"/>
                <a:gd name="connsiteX31" fmla="*/ 45670 w 233424"/>
                <a:gd name="connsiteY31" fmla="*/ 0 h 365359"/>
                <a:gd name="connsiteX32" fmla="*/ 20298 w 233424"/>
                <a:gd name="connsiteY32" fmla="*/ 25372 h 365359"/>
                <a:gd name="connsiteX33" fmla="*/ 20298 w 233424"/>
                <a:gd name="connsiteY33" fmla="*/ 55819 h 365359"/>
                <a:gd name="connsiteX34" fmla="*/ 29765 w 233424"/>
                <a:gd name="connsiteY34" fmla="*/ 65968 h 365359"/>
                <a:gd name="connsiteX35" fmla="*/ 30447 w 233424"/>
                <a:gd name="connsiteY35" fmla="*/ 65968 h 365359"/>
                <a:gd name="connsiteX36" fmla="*/ 40596 w 233424"/>
                <a:gd name="connsiteY36" fmla="*/ 65968 h 365359"/>
                <a:gd name="connsiteX37" fmla="*/ 40596 w 233424"/>
                <a:gd name="connsiteY37" fmla="*/ 86265 h 365359"/>
                <a:gd name="connsiteX38" fmla="*/ 25372 w 233424"/>
                <a:gd name="connsiteY38" fmla="*/ 86265 h 365359"/>
                <a:gd name="connsiteX39" fmla="*/ 0 w 233424"/>
                <a:gd name="connsiteY39" fmla="*/ 111638 h 365359"/>
                <a:gd name="connsiteX40" fmla="*/ 0 w 233424"/>
                <a:gd name="connsiteY40" fmla="*/ 339987 h 365359"/>
                <a:gd name="connsiteX41" fmla="*/ 25372 w 233424"/>
                <a:gd name="connsiteY41" fmla="*/ 365360 h 365359"/>
                <a:gd name="connsiteX42" fmla="*/ 116844 w 233424"/>
                <a:gd name="connsiteY42" fmla="*/ 365360 h 365359"/>
                <a:gd name="connsiteX43" fmla="*/ 116707 w 233424"/>
                <a:gd name="connsiteY43" fmla="*/ 362695 h 365359"/>
                <a:gd name="connsiteX44" fmla="*/ 117296 w 233424"/>
                <a:gd name="connsiteY44" fmla="*/ 355211 h 365359"/>
                <a:gd name="connsiteX45" fmla="*/ 60893 w 233424"/>
                <a:gd name="connsiteY45" fmla="*/ 253636 h 365359"/>
                <a:gd name="connsiteX46" fmla="*/ 60893 w 233424"/>
                <a:gd name="connsiteY46" fmla="*/ 162296 h 365359"/>
                <a:gd name="connsiteX47" fmla="*/ 223275 w 233424"/>
                <a:gd name="connsiteY47" fmla="*/ 162296 h 365359"/>
                <a:gd name="connsiteX48" fmla="*/ 223275 w 233424"/>
                <a:gd name="connsiteY48" fmla="*/ 253636 h 365359"/>
                <a:gd name="connsiteX49" fmla="*/ 30447 w 233424"/>
                <a:gd name="connsiteY49" fmla="*/ 55819 h 365359"/>
                <a:gd name="connsiteX50" fmla="*/ 30447 w 233424"/>
                <a:gd name="connsiteY50" fmla="*/ 25372 h 365359"/>
                <a:gd name="connsiteX51" fmla="*/ 45670 w 233424"/>
                <a:gd name="connsiteY51" fmla="*/ 10149 h 365359"/>
                <a:gd name="connsiteX52" fmla="*/ 187754 w 233424"/>
                <a:gd name="connsiteY52" fmla="*/ 10149 h 365359"/>
                <a:gd name="connsiteX53" fmla="*/ 202978 w 233424"/>
                <a:gd name="connsiteY53" fmla="*/ 25372 h 365359"/>
                <a:gd name="connsiteX54" fmla="*/ 202978 w 233424"/>
                <a:gd name="connsiteY54" fmla="*/ 55819 h 365359"/>
                <a:gd name="connsiteX55" fmla="*/ 30447 w 233424"/>
                <a:gd name="connsiteY55" fmla="*/ 55819 h 365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33424" h="365359">
                  <a:moveTo>
                    <a:pt x="25372" y="355211"/>
                  </a:moveTo>
                  <a:cubicBezTo>
                    <a:pt x="16964" y="355211"/>
                    <a:pt x="10149" y="348395"/>
                    <a:pt x="10149" y="339987"/>
                  </a:cubicBezTo>
                  <a:lnTo>
                    <a:pt x="10149" y="111638"/>
                  </a:lnTo>
                  <a:cubicBezTo>
                    <a:pt x="10149" y="103230"/>
                    <a:pt x="16964" y="96414"/>
                    <a:pt x="25372" y="96414"/>
                  </a:cubicBezTo>
                  <a:lnTo>
                    <a:pt x="43133" y="96414"/>
                  </a:lnTo>
                  <a:cubicBezTo>
                    <a:pt x="47243" y="96508"/>
                    <a:pt x="50651" y="93252"/>
                    <a:pt x="50744" y="89142"/>
                  </a:cubicBezTo>
                  <a:cubicBezTo>
                    <a:pt x="50747" y="89028"/>
                    <a:pt x="50747" y="88915"/>
                    <a:pt x="50744" y="88803"/>
                  </a:cubicBezTo>
                  <a:lnTo>
                    <a:pt x="50744" y="65968"/>
                  </a:lnTo>
                  <a:lnTo>
                    <a:pt x="182680" y="65968"/>
                  </a:lnTo>
                  <a:lnTo>
                    <a:pt x="182680" y="88803"/>
                  </a:lnTo>
                  <a:cubicBezTo>
                    <a:pt x="182586" y="92913"/>
                    <a:pt x="185842" y="96321"/>
                    <a:pt x="189952" y="96414"/>
                  </a:cubicBezTo>
                  <a:cubicBezTo>
                    <a:pt x="190066" y="96417"/>
                    <a:pt x="190178" y="96417"/>
                    <a:pt x="190291" y="96414"/>
                  </a:cubicBezTo>
                  <a:lnTo>
                    <a:pt x="208052" y="96414"/>
                  </a:lnTo>
                  <a:cubicBezTo>
                    <a:pt x="216460" y="96414"/>
                    <a:pt x="223275" y="103230"/>
                    <a:pt x="223275" y="111638"/>
                  </a:cubicBezTo>
                  <a:lnTo>
                    <a:pt x="223275" y="152182"/>
                  </a:lnTo>
                  <a:lnTo>
                    <a:pt x="60893" y="152182"/>
                  </a:lnTo>
                  <a:cubicBezTo>
                    <a:pt x="55288" y="152182"/>
                    <a:pt x="50744" y="156726"/>
                    <a:pt x="50744" y="162331"/>
                  </a:cubicBezTo>
                  <a:lnTo>
                    <a:pt x="50744" y="253671"/>
                  </a:lnTo>
                  <a:cubicBezTo>
                    <a:pt x="50744" y="259276"/>
                    <a:pt x="55288" y="263820"/>
                    <a:pt x="60893" y="263820"/>
                  </a:cubicBezTo>
                  <a:lnTo>
                    <a:pt x="223275" y="263820"/>
                  </a:lnTo>
                  <a:lnTo>
                    <a:pt x="223275" y="309454"/>
                  </a:lnTo>
                  <a:lnTo>
                    <a:pt x="233424" y="309454"/>
                  </a:lnTo>
                  <a:lnTo>
                    <a:pt x="233424" y="111638"/>
                  </a:lnTo>
                  <a:cubicBezTo>
                    <a:pt x="233410" y="97631"/>
                    <a:pt x="222059" y="86280"/>
                    <a:pt x="208052" y="86265"/>
                  </a:cubicBezTo>
                  <a:lnTo>
                    <a:pt x="192829" y="86265"/>
                  </a:lnTo>
                  <a:lnTo>
                    <a:pt x="192829" y="65968"/>
                  </a:lnTo>
                  <a:lnTo>
                    <a:pt x="202978" y="65968"/>
                  </a:lnTo>
                  <a:cubicBezTo>
                    <a:pt x="208394" y="66156"/>
                    <a:pt x="212938" y="61917"/>
                    <a:pt x="213126" y="56500"/>
                  </a:cubicBezTo>
                  <a:cubicBezTo>
                    <a:pt x="213134" y="56273"/>
                    <a:pt x="213134" y="56046"/>
                    <a:pt x="213126" y="55819"/>
                  </a:cubicBezTo>
                  <a:lnTo>
                    <a:pt x="213126" y="25372"/>
                  </a:lnTo>
                  <a:cubicBezTo>
                    <a:pt x="213110" y="11366"/>
                    <a:pt x="201760" y="17"/>
                    <a:pt x="187754" y="0"/>
                  </a:cubicBezTo>
                  <a:lnTo>
                    <a:pt x="45670" y="0"/>
                  </a:lnTo>
                  <a:cubicBezTo>
                    <a:pt x="31664" y="17"/>
                    <a:pt x="20314" y="11366"/>
                    <a:pt x="20298" y="25372"/>
                  </a:cubicBezTo>
                  <a:lnTo>
                    <a:pt x="20298" y="55819"/>
                  </a:lnTo>
                  <a:cubicBezTo>
                    <a:pt x="20109" y="61236"/>
                    <a:pt x="24348" y="65779"/>
                    <a:pt x="29765" y="65968"/>
                  </a:cubicBezTo>
                  <a:cubicBezTo>
                    <a:pt x="29992" y="65976"/>
                    <a:pt x="30219" y="65976"/>
                    <a:pt x="30447" y="65968"/>
                  </a:cubicBezTo>
                  <a:lnTo>
                    <a:pt x="40596" y="65968"/>
                  </a:lnTo>
                  <a:lnTo>
                    <a:pt x="40596" y="86265"/>
                  </a:lnTo>
                  <a:lnTo>
                    <a:pt x="25372" y="86265"/>
                  </a:lnTo>
                  <a:cubicBezTo>
                    <a:pt x="11365" y="86280"/>
                    <a:pt x="14" y="97631"/>
                    <a:pt x="0" y="111638"/>
                  </a:cubicBezTo>
                  <a:lnTo>
                    <a:pt x="0" y="339987"/>
                  </a:lnTo>
                  <a:cubicBezTo>
                    <a:pt x="17" y="353993"/>
                    <a:pt x="11366" y="365343"/>
                    <a:pt x="25372" y="365360"/>
                  </a:cubicBezTo>
                  <a:lnTo>
                    <a:pt x="116844" y="365360"/>
                  </a:lnTo>
                  <a:cubicBezTo>
                    <a:pt x="116798" y="364471"/>
                    <a:pt x="116707" y="363594"/>
                    <a:pt x="116707" y="362695"/>
                  </a:cubicBezTo>
                  <a:cubicBezTo>
                    <a:pt x="116727" y="360190"/>
                    <a:pt x="116924" y="357688"/>
                    <a:pt x="117296" y="355211"/>
                  </a:cubicBezTo>
                  <a:close/>
                  <a:moveTo>
                    <a:pt x="60893" y="253636"/>
                  </a:moveTo>
                  <a:lnTo>
                    <a:pt x="60893" y="162296"/>
                  </a:lnTo>
                  <a:lnTo>
                    <a:pt x="223275" y="162296"/>
                  </a:lnTo>
                  <a:lnTo>
                    <a:pt x="223275" y="253636"/>
                  </a:lnTo>
                  <a:close/>
                  <a:moveTo>
                    <a:pt x="30447" y="55819"/>
                  </a:moveTo>
                  <a:lnTo>
                    <a:pt x="30447" y="25372"/>
                  </a:lnTo>
                  <a:cubicBezTo>
                    <a:pt x="30447" y="16964"/>
                    <a:pt x="37262" y="10149"/>
                    <a:pt x="45670" y="10149"/>
                  </a:cubicBezTo>
                  <a:lnTo>
                    <a:pt x="187754" y="10149"/>
                  </a:lnTo>
                  <a:cubicBezTo>
                    <a:pt x="196162" y="10149"/>
                    <a:pt x="202978" y="16964"/>
                    <a:pt x="202978" y="25372"/>
                  </a:cubicBezTo>
                  <a:lnTo>
                    <a:pt x="202978" y="55819"/>
                  </a:lnTo>
                  <a:lnTo>
                    <a:pt x="30447" y="55819"/>
                  </a:lnTo>
                  <a:close/>
                </a:path>
              </a:pathLst>
            </a:custGeom>
            <a:grpFill/>
            <a:ln w="506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14" name="Freeform: Shape 13">
              <a:extLst>
                <a:ext uri="{FF2B5EF4-FFF2-40B4-BE49-F238E27FC236}">
                  <a16:creationId xmlns:a16="http://schemas.microsoft.com/office/drawing/2014/main" id="{D6EB8498-B550-4CD2-939B-2523909AF7F5}"/>
                </a:ext>
              </a:extLst>
            </p:cNvPr>
            <p:cNvSpPr/>
            <p:nvPr/>
          </p:nvSpPr>
          <p:spPr>
            <a:xfrm>
              <a:off x="6960465" y="3564690"/>
              <a:ext cx="161752" cy="76116"/>
            </a:xfrm>
            <a:custGeom>
              <a:avLst/>
              <a:gdLst>
                <a:gd name="connsiteX0" fmla="*/ 123695 w 161752"/>
                <a:gd name="connsiteY0" fmla="*/ 0 h 76116"/>
                <a:gd name="connsiteX1" fmla="*/ 38058 w 161752"/>
                <a:gd name="connsiteY1" fmla="*/ 0 h 76116"/>
                <a:gd name="connsiteX2" fmla="*/ 0 w 161752"/>
                <a:gd name="connsiteY2" fmla="*/ 38058 h 76116"/>
                <a:gd name="connsiteX3" fmla="*/ 38058 w 161752"/>
                <a:gd name="connsiteY3" fmla="*/ 76117 h 76116"/>
                <a:gd name="connsiteX4" fmla="*/ 123695 w 161752"/>
                <a:gd name="connsiteY4" fmla="*/ 76117 h 76116"/>
                <a:gd name="connsiteX5" fmla="*/ 161753 w 161752"/>
                <a:gd name="connsiteY5" fmla="*/ 38058 h 76116"/>
                <a:gd name="connsiteX6" fmla="*/ 123695 w 161752"/>
                <a:gd name="connsiteY6" fmla="*/ 0 h 76116"/>
                <a:gd name="connsiteX7" fmla="*/ 10144 w 161752"/>
                <a:gd name="connsiteY7" fmla="*/ 38058 h 76116"/>
                <a:gd name="connsiteX8" fmla="*/ 38053 w 161752"/>
                <a:gd name="connsiteY8" fmla="*/ 10149 h 76116"/>
                <a:gd name="connsiteX9" fmla="*/ 76111 w 161752"/>
                <a:gd name="connsiteY9" fmla="*/ 10149 h 76116"/>
                <a:gd name="connsiteX10" fmla="*/ 76111 w 161752"/>
                <a:gd name="connsiteY10" fmla="*/ 65968 h 76116"/>
                <a:gd name="connsiteX11" fmla="*/ 38053 w 161752"/>
                <a:gd name="connsiteY11" fmla="*/ 65968 h 76116"/>
                <a:gd name="connsiteX12" fmla="*/ 10144 w 161752"/>
                <a:gd name="connsiteY12" fmla="*/ 38058 h 76116"/>
                <a:gd name="connsiteX13" fmla="*/ 123695 w 161752"/>
                <a:gd name="connsiteY13" fmla="*/ 65968 h 76116"/>
                <a:gd name="connsiteX14" fmla="*/ 86260 w 161752"/>
                <a:gd name="connsiteY14" fmla="*/ 65968 h 76116"/>
                <a:gd name="connsiteX15" fmla="*/ 86260 w 161752"/>
                <a:gd name="connsiteY15" fmla="*/ 10149 h 76116"/>
                <a:gd name="connsiteX16" fmla="*/ 123695 w 161752"/>
                <a:gd name="connsiteY16" fmla="*/ 10149 h 76116"/>
                <a:gd name="connsiteX17" fmla="*/ 151604 w 161752"/>
                <a:gd name="connsiteY17" fmla="*/ 38058 h 76116"/>
                <a:gd name="connsiteX18" fmla="*/ 123695 w 161752"/>
                <a:gd name="connsiteY18" fmla="*/ 65968 h 7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752" h="76116">
                  <a:moveTo>
                    <a:pt x="123695" y="0"/>
                  </a:moveTo>
                  <a:lnTo>
                    <a:pt x="38058" y="0"/>
                  </a:lnTo>
                  <a:cubicBezTo>
                    <a:pt x="17039" y="0"/>
                    <a:pt x="0" y="17039"/>
                    <a:pt x="0" y="38058"/>
                  </a:cubicBezTo>
                  <a:cubicBezTo>
                    <a:pt x="0" y="59077"/>
                    <a:pt x="17039" y="76117"/>
                    <a:pt x="38058" y="76117"/>
                  </a:cubicBezTo>
                  <a:lnTo>
                    <a:pt x="123695" y="76117"/>
                  </a:lnTo>
                  <a:cubicBezTo>
                    <a:pt x="144713" y="76117"/>
                    <a:pt x="161753" y="59077"/>
                    <a:pt x="161753" y="38058"/>
                  </a:cubicBezTo>
                  <a:cubicBezTo>
                    <a:pt x="161753" y="17039"/>
                    <a:pt x="144713" y="0"/>
                    <a:pt x="123695" y="0"/>
                  </a:cubicBezTo>
                  <a:close/>
                  <a:moveTo>
                    <a:pt x="10144" y="38058"/>
                  </a:moveTo>
                  <a:cubicBezTo>
                    <a:pt x="10166" y="22654"/>
                    <a:pt x="22649" y="10171"/>
                    <a:pt x="38053" y="10149"/>
                  </a:cubicBezTo>
                  <a:lnTo>
                    <a:pt x="76111" y="10149"/>
                  </a:lnTo>
                  <a:lnTo>
                    <a:pt x="76111" y="65968"/>
                  </a:lnTo>
                  <a:lnTo>
                    <a:pt x="38053" y="65968"/>
                  </a:lnTo>
                  <a:cubicBezTo>
                    <a:pt x="22649" y="65945"/>
                    <a:pt x="10166" y="53463"/>
                    <a:pt x="10144" y="38058"/>
                  </a:cubicBezTo>
                  <a:close/>
                  <a:moveTo>
                    <a:pt x="123695" y="65968"/>
                  </a:moveTo>
                  <a:lnTo>
                    <a:pt x="86260" y="65968"/>
                  </a:lnTo>
                  <a:lnTo>
                    <a:pt x="86260" y="10149"/>
                  </a:lnTo>
                  <a:lnTo>
                    <a:pt x="123695" y="10149"/>
                  </a:lnTo>
                  <a:cubicBezTo>
                    <a:pt x="139109" y="10149"/>
                    <a:pt x="151604" y="22644"/>
                    <a:pt x="151604" y="38058"/>
                  </a:cubicBezTo>
                  <a:cubicBezTo>
                    <a:pt x="151604" y="53472"/>
                    <a:pt x="139109" y="65968"/>
                    <a:pt x="123695" y="65968"/>
                  </a:cubicBezTo>
                  <a:close/>
                </a:path>
              </a:pathLst>
            </a:custGeom>
            <a:grpFill/>
            <a:ln w="5060" cap="flat">
              <a:solidFill>
                <a:schemeClr val="tx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5" name="Rectangle: Rounded Corners 14">
            <a:extLst>
              <a:ext uri="{FF2B5EF4-FFF2-40B4-BE49-F238E27FC236}">
                <a16:creationId xmlns:a16="http://schemas.microsoft.com/office/drawing/2014/main" id="{294ECABD-245E-4F3B-A8B3-46190D71BF67}"/>
              </a:ext>
            </a:extLst>
          </p:cNvPr>
          <p:cNvSpPr/>
          <p:nvPr/>
        </p:nvSpPr>
        <p:spPr>
          <a:xfrm>
            <a:off x="916921" y="3776133"/>
            <a:ext cx="5621305" cy="2326955"/>
          </a:xfrm>
          <a:prstGeom prst="roundRect">
            <a:avLst>
              <a:gd name="adj" fmla="val 3605"/>
            </a:avLst>
          </a:prstGeom>
          <a:solidFill>
            <a:schemeClr val="bg1">
              <a:lumMod val="95000"/>
            </a:schemeClr>
          </a:solid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Diffuse wheezing, responsive to OCS</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Chest tightness and difficulty controlling asthma symptoms</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OCS-related comorbidities including high BMI and hypertension</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a:ln>
                  <a:noFill/>
                </a:ln>
                <a:solidFill>
                  <a:schemeClr val="tx1"/>
                </a:solidFill>
                <a:effectLst/>
                <a:uLnTx/>
                <a:uFillTx/>
                <a:latin typeface="Calibri" panose="020F0502020204030204" pitchFamily="34" charset="0"/>
                <a:ea typeface="Roboto" panose="02000000000000000000" pitchFamily="2" charset="0"/>
                <a:cs typeface="Calibri" panose="020F0502020204030204" pitchFamily="34" charset="0"/>
              </a:rPr>
              <a:t>Feels her asthma is never ‘controlled’</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a:ln>
                  <a:noFill/>
                </a:ln>
                <a:solidFill>
                  <a:schemeClr val="tx1"/>
                </a:solidFill>
                <a:effectLst/>
                <a:uLnTx/>
                <a:uFillTx/>
                <a:latin typeface="Calibri"/>
                <a:ea typeface="+mn-ea"/>
                <a:cs typeface="+mn-cs"/>
              </a:rPr>
              <a:t>Accepts that she is overweight (BMI: 35 kg/m</a:t>
            </a:r>
            <a:r>
              <a:rPr kumimoji="0" lang="en-US" sz="1400" b="0" i="0" u="none" strike="noStrike" kern="1200" cap="none" spc="0" normalizeH="0" baseline="30000">
                <a:ln>
                  <a:noFill/>
                </a:ln>
                <a:solidFill>
                  <a:schemeClr val="tx1"/>
                </a:solidFill>
                <a:effectLst/>
                <a:uLnTx/>
                <a:uFillTx/>
                <a:latin typeface="Calibri"/>
                <a:ea typeface="+mn-ea"/>
                <a:cs typeface="+mn-cs"/>
              </a:rPr>
              <a:t>2</a:t>
            </a:r>
            <a:r>
              <a:rPr kumimoji="0" lang="en-US" sz="1400" b="0" i="0" u="none" strike="noStrike" kern="1200" cap="none" spc="0" normalizeH="0" baseline="0">
                <a:ln>
                  <a:noFill/>
                </a:ln>
                <a:solidFill>
                  <a:schemeClr val="tx1"/>
                </a:solidFill>
                <a:effectLst/>
                <a:uLnTx/>
                <a:uFillTx/>
                <a:latin typeface="Calibri"/>
                <a:ea typeface="+mn-ea"/>
                <a:cs typeface="+mn-cs"/>
              </a:rPr>
              <a:t>), but no recent change</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1400" b="0" i="0" u="none" strike="noStrike" kern="1200" cap="none" spc="0" normalizeH="0" baseline="0">
                <a:ln>
                  <a:noFill/>
                </a:ln>
                <a:solidFill>
                  <a:schemeClr val="tx1"/>
                </a:solidFill>
                <a:effectLst/>
                <a:uLnTx/>
                <a:uFillTx/>
                <a:latin typeface="Calibri"/>
                <a:ea typeface="+mn-ea"/>
                <a:cs typeface="+mn-cs"/>
              </a:rPr>
              <a:t>Adherent to current therapy</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400">
                <a:solidFill>
                  <a:schemeClr val="tx1"/>
                </a:solidFill>
                <a:latin typeface="Calibri"/>
              </a:rPr>
              <a:t>Loss of smell </a:t>
            </a:r>
            <a:r>
              <a:rPr kumimoji="0" lang="en-US" sz="1400" b="0" i="0" u="none" strike="noStrike" kern="1200" cap="none" spc="0" normalizeH="0" baseline="0" noProof="0">
                <a:ln>
                  <a:noFill/>
                </a:ln>
                <a:solidFill>
                  <a:srgbClr val="656665"/>
                </a:solidFill>
                <a:effectLst/>
                <a:uLnTx/>
                <a:uFillTx/>
                <a:latin typeface="Calibri" panose="020F0502020204030204" pitchFamily="34" charset="0"/>
                <a:ea typeface="Roboto" panose="02000000000000000000" pitchFamily="2" charset="0"/>
                <a:cs typeface="Calibri" panose="020F0502020204030204" pitchFamily="34" charset="0"/>
              </a:rPr>
              <a:t> </a:t>
            </a:r>
          </a:p>
        </p:txBody>
      </p:sp>
      <p:pic>
        <p:nvPicPr>
          <p:cNvPr id="16" name="Graphic 15" descr="First aid kit outline">
            <a:extLst>
              <a:ext uri="{FF2B5EF4-FFF2-40B4-BE49-F238E27FC236}">
                <a16:creationId xmlns:a16="http://schemas.microsoft.com/office/drawing/2014/main" id="{084555CC-B1BA-4DF1-AC4A-36C5199E86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0860" y="2321314"/>
            <a:ext cx="369825" cy="369825"/>
          </a:xfrm>
          <a:prstGeom prst="rect">
            <a:avLst/>
          </a:prstGeom>
        </p:spPr>
      </p:pic>
      <p:cxnSp>
        <p:nvCxnSpPr>
          <p:cNvPr id="17" name="Connector: Elbow 16">
            <a:extLst>
              <a:ext uri="{FF2B5EF4-FFF2-40B4-BE49-F238E27FC236}">
                <a16:creationId xmlns:a16="http://schemas.microsoft.com/office/drawing/2014/main" id="{DB8523CB-B351-4EB1-8C3E-C743107B5AE3}"/>
              </a:ext>
            </a:extLst>
          </p:cNvPr>
          <p:cNvCxnSpPr>
            <a:cxnSpLocks/>
          </p:cNvCxnSpPr>
          <p:nvPr/>
        </p:nvCxnSpPr>
        <p:spPr>
          <a:xfrm rot="16200000" flipH="1">
            <a:off x="161332" y="3986817"/>
            <a:ext cx="1352406" cy="142983"/>
          </a:xfrm>
          <a:prstGeom prst="bentConnector2">
            <a:avLst/>
          </a:prstGeom>
          <a:ln>
            <a:solidFill>
              <a:schemeClr val="tx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BC021A62-2304-49D9-A4D4-13A1CF18D27C}"/>
              </a:ext>
            </a:extLst>
          </p:cNvPr>
          <p:cNvSpPr/>
          <p:nvPr/>
        </p:nvSpPr>
        <p:spPr>
          <a:xfrm>
            <a:off x="708370" y="3181475"/>
            <a:ext cx="5829856" cy="505784"/>
          </a:xfrm>
          <a:prstGeom prst="roundRect">
            <a:avLst>
              <a:gd name="adj" fmla="val 17630"/>
            </a:avLst>
          </a:prstGeom>
          <a:solidFill>
            <a:schemeClr val="bg1"/>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0" rtlCol="0" anchor="ctr"/>
          <a:lstStyle/>
          <a:p>
            <a:pPr marL="0" marR="0" lvl="0" indent="53340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latin typeface="Cambria"/>
                <a:ea typeface="+mn-ea"/>
                <a:cs typeface="+mn-cs"/>
              </a:rPr>
              <a:t>History of present illness</a:t>
            </a:r>
          </a:p>
        </p:txBody>
      </p:sp>
      <p:pic>
        <p:nvPicPr>
          <p:cNvPr id="19" name="Graphic 18" descr="Thermometer outline">
            <a:extLst>
              <a:ext uri="{FF2B5EF4-FFF2-40B4-BE49-F238E27FC236}">
                <a16:creationId xmlns:a16="http://schemas.microsoft.com/office/drawing/2014/main" id="{DD137F5D-3723-4BE3-AB60-C5B99E991A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9853" y="3233731"/>
            <a:ext cx="390538" cy="390538"/>
          </a:xfrm>
          <a:prstGeom prst="rect">
            <a:avLst/>
          </a:prstGeom>
        </p:spPr>
      </p:pic>
      <p:sp>
        <p:nvSpPr>
          <p:cNvPr id="9" name="Rectangle: Rounded Corners 8">
            <a:extLst>
              <a:ext uri="{FF2B5EF4-FFF2-40B4-BE49-F238E27FC236}">
                <a16:creationId xmlns:a16="http://schemas.microsoft.com/office/drawing/2014/main" id="{441A7220-894F-4D61-A2BE-6407F9E762C9}"/>
              </a:ext>
            </a:extLst>
          </p:cNvPr>
          <p:cNvSpPr/>
          <p:nvPr/>
        </p:nvSpPr>
        <p:spPr>
          <a:xfrm>
            <a:off x="3246848" y="1997566"/>
            <a:ext cx="8179109" cy="1017779"/>
          </a:xfrm>
          <a:prstGeom prst="roundRect">
            <a:avLst>
              <a:gd name="adj" fmla="val 11954"/>
            </a:avLst>
          </a:prstGeom>
          <a:solidFill>
            <a:schemeClr val="bg1">
              <a:lumMod val="95000"/>
            </a:schemeClr>
          </a:solid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a:ln>
                  <a:noFill/>
                </a:ln>
                <a:solidFill>
                  <a:schemeClr val="tx1"/>
                </a:solidFill>
                <a:effectLst/>
                <a:uLnTx/>
                <a:uFillTx/>
                <a:latin typeface="Calibri" panose="020F0502020204030204" pitchFamily="34" charset="0"/>
                <a:ea typeface="Roboto" panose="02000000000000000000" pitchFamily="2" charset="0"/>
                <a:cs typeface="Calibri" panose="020F0502020204030204" pitchFamily="34" charset="0"/>
              </a:rPr>
              <a:t>Diagnosed with asthma at 40 years of age; symptoms persistent in last 5 years (</a:t>
            </a:r>
            <a:r>
              <a:rPr lang="en-GB" sz="1400">
                <a:solidFill>
                  <a:schemeClr val="tx1"/>
                </a:solidFill>
                <a:latin typeface="Calibri" panose="020F0502020204030204" pitchFamily="34" charset="0"/>
                <a:ea typeface="Roboto" panose="02000000000000000000" pitchFamily="2" charset="0"/>
                <a:cs typeface="Calibri" panose="020F0502020204030204" pitchFamily="34" charset="0"/>
              </a:rPr>
              <a:t>one hospital admission) </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a:ln>
                  <a:noFill/>
                </a:ln>
                <a:solidFill>
                  <a:schemeClr val="tx1"/>
                </a:solidFill>
                <a:effectLst/>
                <a:uLnTx/>
                <a:uFillTx/>
                <a:latin typeface="Calibri" panose="020F0502020204030204" pitchFamily="34" charset="0"/>
                <a:ea typeface="Roboto" panose="02000000000000000000" pitchFamily="2" charset="0"/>
                <a:cs typeface="Calibri" panose="020F0502020204030204" pitchFamily="34" charset="0"/>
              </a:rPr>
              <a:t>Skin prick test shows no response</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a:ln>
                  <a:noFill/>
                </a:ln>
                <a:solidFill>
                  <a:schemeClr val="tx1"/>
                </a:solidFill>
                <a:effectLst/>
                <a:uLnTx/>
                <a:uFillTx/>
                <a:latin typeface="Calibri" panose="020F0502020204030204" pitchFamily="34" charset="0"/>
                <a:ea typeface="Roboto" panose="02000000000000000000" pitchFamily="2" charset="0"/>
                <a:cs typeface="Calibri" panose="020F0502020204030204" pitchFamily="34" charset="0"/>
              </a:rPr>
              <a:t>Chronic rhinosinusitis with nasal polyps, anxiety, depression and hypertension</a:t>
            </a:r>
          </a:p>
        </p:txBody>
      </p:sp>
      <p:sp>
        <p:nvSpPr>
          <p:cNvPr id="22" name="Arrow: Pentagon 21">
            <a:extLst>
              <a:ext uri="{FF2B5EF4-FFF2-40B4-BE49-F238E27FC236}">
                <a16:creationId xmlns:a16="http://schemas.microsoft.com/office/drawing/2014/main" id="{BFF5095C-509D-487F-9948-668709783FC2}"/>
              </a:ext>
            </a:extLst>
          </p:cNvPr>
          <p:cNvSpPr/>
          <p:nvPr/>
        </p:nvSpPr>
        <p:spPr>
          <a:xfrm rot="5400000">
            <a:off x="10940361" y="432910"/>
            <a:ext cx="1468544" cy="609139"/>
          </a:xfrm>
          <a:prstGeom prst="homePlat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Cambria"/>
                <a:ea typeface="+mn-ea"/>
                <a:cs typeface="+mn-cs"/>
              </a:rPr>
              <a:t>Patient case study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a:ln>
                <a:noFill/>
              </a:ln>
              <a:solidFill>
                <a:srgbClr val="FFFFFF"/>
              </a:solidFill>
              <a:effectLst/>
              <a:uLnTx/>
              <a:uFillTx/>
              <a:latin typeface="Cambria"/>
              <a:ea typeface="+mn-ea"/>
              <a:cs typeface="+mn-cs"/>
            </a:endParaRPr>
          </a:p>
        </p:txBody>
      </p:sp>
      <p:sp>
        <p:nvSpPr>
          <p:cNvPr id="23" name="Footer Placeholder 22">
            <a:extLst>
              <a:ext uri="{FF2B5EF4-FFF2-40B4-BE49-F238E27FC236}">
                <a16:creationId xmlns:a16="http://schemas.microsoft.com/office/drawing/2014/main" id="{08B209CD-966C-4507-891A-73CD294851B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dirty="0">
                <a:ln>
                  <a:noFill/>
                </a:ln>
                <a:solidFill>
                  <a:srgbClr val="656665"/>
                </a:solidFill>
                <a:effectLst/>
                <a:uLnTx/>
                <a:uFillTx/>
                <a:latin typeface="Calibri"/>
                <a:ea typeface="+mn-ea"/>
                <a:cs typeface="+mn-cs"/>
              </a:rPr>
              <a:t>Abbreviations</a:t>
            </a:r>
            <a:r>
              <a:rPr kumimoji="0" lang="en-GB" sz="800" b="0" i="0" u="none" strike="noStrike" kern="1200" cap="none" spc="20" normalizeH="0" baseline="0" noProof="0" dirty="0">
                <a:ln>
                  <a:noFill/>
                </a:ln>
                <a:solidFill>
                  <a:srgbClr val="656665"/>
                </a:solidFill>
                <a:effectLst/>
                <a:uLnTx/>
                <a:uFillTx/>
                <a:latin typeface="Calibri"/>
                <a:ea typeface="+mn-ea"/>
                <a:cs typeface="+mn-cs"/>
              </a:rPr>
              <a:t>: </a:t>
            </a:r>
            <a:r>
              <a:rPr lang="en-GB" sz="800" dirty="0"/>
              <a:t>BID, twice a day; </a:t>
            </a:r>
            <a:r>
              <a:rPr kumimoji="0" lang="en-GB" sz="800" b="0" i="0" u="none" strike="noStrike" kern="1200" cap="none" spc="20" normalizeH="0" baseline="0" noProof="0" dirty="0">
                <a:ln>
                  <a:noFill/>
                </a:ln>
                <a:solidFill>
                  <a:srgbClr val="656665"/>
                </a:solidFill>
                <a:effectLst/>
                <a:uLnTx/>
                <a:uFillTx/>
                <a:latin typeface="Calibri"/>
                <a:ea typeface="+mn-ea"/>
                <a:cs typeface="+mn-cs"/>
              </a:rPr>
              <a:t>ICS, inhaled corticosteroid; LAMA, long-acting muscarinic antagonist; OCS, oral corticosteroid; OD, once daily.</a:t>
            </a:r>
          </a:p>
          <a:p>
            <a:pPr>
              <a:defRPr/>
            </a:pPr>
            <a:r>
              <a:rPr kumimoji="0" lang="en-GB" sz="800" b="0" i="0" u="none" strike="noStrike" kern="1200" cap="none" spc="20" normalizeH="0" baseline="0" noProof="0" dirty="0">
                <a:ln>
                  <a:noFill/>
                </a:ln>
                <a:solidFill>
                  <a:srgbClr val="656665"/>
                </a:solidFill>
                <a:effectLst/>
                <a:uLnTx/>
                <a:uFillTx/>
                <a:latin typeface="Calibri"/>
                <a:ea typeface="+mn-ea"/>
                <a:cs typeface="+mn-cs"/>
              </a:rPr>
              <a:t> </a:t>
            </a:r>
            <a:br>
              <a:rPr kumimoji="0" lang="en-GB" sz="800" b="0" i="0" u="none" strike="noStrike" kern="1200" cap="none" spc="20" normalizeH="0" baseline="0" noProof="0" dirty="0">
                <a:ln>
                  <a:noFill/>
                </a:ln>
                <a:solidFill>
                  <a:srgbClr val="656665"/>
                </a:solidFill>
                <a:effectLst/>
                <a:uLnTx/>
                <a:uFillTx/>
                <a:latin typeface="Calibri"/>
                <a:ea typeface="+mn-ea"/>
                <a:cs typeface="+mn-cs"/>
              </a:rPr>
            </a:br>
            <a:r>
              <a:rPr lang="en-GB" altLang="zh-CN" sz="800" dirty="0"/>
              <a:t>CN-</a:t>
            </a:r>
            <a:r>
              <a:rPr lang="en-US" altLang="zh-CN" sz="800" dirty="0"/>
              <a:t>142657</a:t>
            </a:r>
            <a:r>
              <a:rPr lang="en-GB" altLang="zh-CN" sz="800" dirty="0"/>
              <a:t> | </a:t>
            </a:r>
            <a:r>
              <a:rPr lang="en-US" altLang="zh-CN" sz="800" dirty="0"/>
              <a:t>DECEMBER</a:t>
            </a:r>
            <a:r>
              <a:rPr lang="en-GB" altLang="zh-CN" sz="800" dirty="0"/>
              <a:t> 2024</a:t>
            </a:r>
          </a:p>
        </p:txBody>
      </p:sp>
      <p:grpSp>
        <p:nvGrpSpPr>
          <p:cNvPr id="26" name="Group 25">
            <a:extLst>
              <a:ext uri="{FF2B5EF4-FFF2-40B4-BE49-F238E27FC236}">
                <a16:creationId xmlns:a16="http://schemas.microsoft.com/office/drawing/2014/main" id="{386F037D-6CAA-51D3-57E9-9775D6E8D7B5}"/>
              </a:ext>
            </a:extLst>
          </p:cNvPr>
          <p:cNvGrpSpPr/>
          <p:nvPr/>
        </p:nvGrpSpPr>
        <p:grpSpPr>
          <a:xfrm>
            <a:off x="10894587" y="6381538"/>
            <a:ext cx="1099968" cy="287551"/>
            <a:chOff x="10894587" y="6381538"/>
            <a:chExt cx="1099968" cy="287551"/>
          </a:xfrm>
        </p:grpSpPr>
        <p:grpSp>
          <p:nvGrpSpPr>
            <p:cNvPr id="27" name="Group 26">
              <a:extLst>
                <a:ext uri="{FF2B5EF4-FFF2-40B4-BE49-F238E27FC236}">
                  <a16:creationId xmlns:a16="http://schemas.microsoft.com/office/drawing/2014/main" id="{2BB3DE3C-8544-6BC5-C2EE-9ACD2D83B52F}"/>
                </a:ext>
              </a:extLst>
            </p:cNvPr>
            <p:cNvGrpSpPr/>
            <p:nvPr/>
          </p:nvGrpSpPr>
          <p:grpSpPr>
            <a:xfrm>
              <a:off x="10894587" y="6381538"/>
              <a:ext cx="1099968" cy="287551"/>
              <a:chOff x="5334172" y="6525312"/>
              <a:chExt cx="1099968" cy="287551"/>
            </a:xfrm>
          </p:grpSpPr>
          <p:sp>
            <p:nvSpPr>
              <p:cNvPr id="30" name="Rectangle: Rounded Corners 29">
                <a:extLst>
                  <a:ext uri="{FF2B5EF4-FFF2-40B4-BE49-F238E27FC236}">
                    <a16:creationId xmlns:a16="http://schemas.microsoft.com/office/drawing/2014/main" id="{07476E0C-B1C9-DA8C-1331-673D3AC60365}"/>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Graphic 3">
                <a:hlinkClick r:id="" action="ppaction://hlinkshowjump?jump=previousslide"/>
                <a:extLst>
                  <a:ext uri="{FF2B5EF4-FFF2-40B4-BE49-F238E27FC236}">
                    <a16:creationId xmlns:a16="http://schemas.microsoft.com/office/drawing/2014/main" id="{659596E6-DBC7-7333-4643-2B8C829A80A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rot="10800000">
                <a:off x="5657217" y="6560801"/>
                <a:ext cx="216000" cy="216000"/>
              </a:xfrm>
              <a:prstGeom prst="rect">
                <a:avLst/>
              </a:prstGeom>
            </p:spPr>
          </p:pic>
          <p:pic>
            <p:nvPicPr>
              <p:cNvPr id="32" name="Graphic 3">
                <a:hlinkClick r:id="" action="ppaction://hlinkshowjump?jump=nextslide"/>
                <a:extLst>
                  <a:ext uri="{FF2B5EF4-FFF2-40B4-BE49-F238E27FC236}">
                    <a16:creationId xmlns:a16="http://schemas.microsoft.com/office/drawing/2014/main" id="{F6F22907-7E91-EDE1-B484-97EA5898050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rot="10800000" flipH="1">
                <a:off x="5922567" y="6560801"/>
                <a:ext cx="216000" cy="216000"/>
              </a:xfrm>
              <a:prstGeom prst="rect">
                <a:avLst/>
              </a:prstGeom>
            </p:spPr>
          </p:pic>
        </p:grpSp>
        <p:pic>
          <p:nvPicPr>
            <p:cNvPr id="28" name="Graphic 14">
              <a:hlinkClick r:id="rId9" action="ppaction://hlinksldjump"/>
              <a:extLst>
                <a:ext uri="{FF2B5EF4-FFF2-40B4-BE49-F238E27FC236}">
                  <a16:creationId xmlns:a16="http://schemas.microsoft.com/office/drawing/2014/main" id="{F5990044-D54C-15CD-DD43-1E359626F46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34234" y="6417528"/>
              <a:ext cx="216000" cy="216000"/>
            </a:xfrm>
            <a:prstGeom prst="rect">
              <a:avLst/>
            </a:prstGeom>
          </p:spPr>
        </p:pic>
        <p:pic>
          <p:nvPicPr>
            <p:cNvPr id="29" name="Graphic 2">
              <a:hlinkClick r:id="rId12" action="ppaction://hlinksldjump"/>
              <a:extLst>
                <a:ext uri="{FF2B5EF4-FFF2-40B4-BE49-F238E27FC236}">
                  <a16:creationId xmlns:a16="http://schemas.microsoft.com/office/drawing/2014/main" id="{4BEB0A3E-9AC2-E455-085F-20970FF0ECB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951903" y="6416625"/>
              <a:ext cx="216000" cy="216000"/>
            </a:xfrm>
            <a:prstGeom prst="rect">
              <a:avLst/>
            </a:prstGeom>
          </p:spPr>
        </p:pic>
      </p:grpSp>
    </p:spTree>
    <p:extLst>
      <p:ext uri="{BB962C8B-B14F-4D97-AF65-F5344CB8AC3E}">
        <p14:creationId xmlns:p14="http://schemas.microsoft.com/office/powerpoint/2010/main" val="2451411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47857-D759-4CB3-91F0-F4BFB726E71D}"/>
              </a:ext>
            </a:extLst>
          </p:cNvPr>
          <p:cNvSpPr>
            <a:spLocks noGrp="1"/>
          </p:cNvSpPr>
          <p:nvPr>
            <p:ph type="title"/>
          </p:nvPr>
        </p:nvSpPr>
        <p:spPr>
          <a:xfrm>
            <a:off x="548282" y="180000"/>
            <a:ext cx="8900518" cy="720000"/>
          </a:xfrm>
        </p:spPr>
        <p:txBody>
          <a:bodyPr/>
          <a:lstStyle/>
          <a:p>
            <a:r>
              <a:rPr lang="en-US"/>
              <a:t>Case study: Non-allergic eosinophilic asthma phenotype [2/2]</a:t>
            </a:r>
          </a:p>
        </p:txBody>
      </p:sp>
      <p:sp>
        <p:nvSpPr>
          <p:cNvPr id="4" name="Rectangle: Rounded Corners 3">
            <a:extLst>
              <a:ext uri="{FF2B5EF4-FFF2-40B4-BE49-F238E27FC236}">
                <a16:creationId xmlns:a16="http://schemas.microsoft.com/office/drawing/2014/main" id="{B3F30EDE-CD1B-4CA7-9780-FD434C2D19A9}"/>
              </a:ext>
            </a:extLst>
          </p:cNvPr>
          <p:cNvSpPr/>
          <p:nvPr/>
        </p:nvSpPr>
        <p:spPr>
          <a:xfrm>
            <a:off x="550388" y="1460901"/>
            <a:ext cx="4466111" cy="536666"/>
          </a:xfrm>
          <a:prstGeom prst="roundRect">
            <a:avLst>
              <a:gd name="adj" fmla="val 10563"/>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solidFill>
                  <a:srgbClr val="FFFFFF"/>
                </a:solidFill>
                <a:latin typeface="Cambria"/>
              </a:rPr>
              <a:t>55</a:t>
            </a:r>
            <a:r>
              <a:rPr kumimoji="0" lang="en-US" sz="1800" b="0" i="0" u="none" strike="noStrike" kern="1200" cap="none" spc="0" normalizeH="0" baseline="0" noProof="0">
                <a:ln>
                  <a:noFill/>
                </a:ln>
                <a:solidFill>
                  <a:srgbClr val="FFFFFF"/>
                </a:solidFill>
                <a:effectLst/>
                <a:uLnTx/>
                <a:uFillTx/>
                <a:latin typeface="Cambria"/>
                <a:ea typeface="+mn-ea"/>
                <a:cs typeface="+mn-cs"/>
              </a:rPr>
              <a:t>-year-old female</a:t>
            </a:r>
          </a:p>
        </p:txBody>
      </p:sp>
      <p:sp>
        <p:nvSpPr>
          <p:cNvPr id="5" name="Rectangle: Rounded Corners 4">
            <a:extLst>
              <a:ext uri="{FF2B5EF4-FFF2-40B4-BE49-F238E27FC236}">
                <a16:creationId xmlns:a16="http://schemas.microsoft.com/office/drawing/2014/main" id="{5AF7468B-57BB-423D-BD3B-1E3C25CE3BD9}"/>
              </a:ext>
            </a:extLst>
          </p:cNvPr>
          <p:cNvSpPr/>
          <p:nvPr/>
        </p:nvSpPr>
        <p:spPr>
          <a:xfrm>
            <a:off x="550390" y="1883230"/>
            <a:ext cx="11044415" cy="4138191"/>
          </a:xfrm>
          <a:prstGeom prst="roundRect">
            <a:avLst>
              <a:gd name="adj" fmla="val 2025"/>
            </a:avLst>
          </a:prstGeom>
          <a:solidFill>
            <a:schemeClr val="accent3">
              <a:lumMod val="20000"/>
              <a:lumOff val="8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a:ea typeface="+mn-ea"/>
              <a:cs typeface="+mn-cs"/>
            </a:endParaRPr>
          </a:p>
        </p:txBody>
      </p:sp>
      <p:sp>
        <p:nvSpPr>
          <p:cNvPr id="8" name="Rectangle: Rounded Corners 7">
            <a:extLst>
              <a:ext uri="{FF2B5EF4-FFF2-40B4-BE49-F238E27FC236}">
                <a16:creationId xmlns:a16="http://schemas.microsoft.com/office/drawing/2014/main" id="{DE296CA5-160B-4589-A7AB-20B928281725}"/>
              </a:ext>
            </a:extLst>
          </p:cNvPr>
          <p:cNvSpPr/>
          <p:nvPr/>
        </p:nvSpPr>
        <p:spPr>
          <a:xfrm>
            <a:off x="708370" y="1978196"/>
            <a:ext cx="2482505" cy="505784"/>
          </a:xfrm>
          <a:prstGeom prst="roundRect">
            <a:avLst>
              <a:gd name="adj" fmla="val 17630"/>
            </a:avLst>
          </a:prstGeom>
          <a:solidFill>
            <a:schemeClr val="bg1"/>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0" rtlCol="0" anchor="ctr"/>
          <a:lstStyle/>
          <a:p>
            <a:pPr marL="0" marR="0" lvl="0" indent="53340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latin typeface="Cambria"/>
                <a:ea typeface="+mn-ea"/>
                <a:cs typeface="+mn-cs"/>
              </a:rPr>
              <a:t>Current status</a:t>
            </a:r>
          </a:p>
        </p:txBody>
      </p:sp>
      <p:pic>
        <p:nvPicPr>
          <p:cNvPr id="16" name="Graphic 15" descr="First aid kit outline">
            <a:extLst>
              <a:ext uri="{FF2B5EF4-FFF2-40B4-BE49-F238E27FC236}">
                <a16:creationId xmlns:a16="http://schemas.microsoft.com/office/drawing/2014/main" id="{084555CC-B1BA-4DF1-AC4A-36C5199E86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0860" y="2019753"/>
            <a:ext cx="369825" cy="369825"/>
          </a:xfrm>
          <a:prstGeom prst="rect">
            <a:avLst/>
          </a:prstGeom>
        </p:spPr>
      </p:pic>
      <p:sp>
        <p:nvSpPr>
          <p:cNvPr id="22" name="Arrow: Pentagon 21">
            <a:extLst>
              <a:ext uri="{FF2B5EF4-FFF2-40B4-BE49-F238E27FC236}">
                <a16:creationId xmlns:a16="http://schemas.microsoft.com/office/drawing/2014/main" id="{BFF5095C-509D-487F-9948-668709783FC2}"/>
              </a:ext>
            </a:extLst>
          </p:cNvPr>
          <p:cNvSpPr/>
          <p:nvPr/>
        </p:nvSpPr>
        <p:spPr>
          <a:xfrm rot="5400000">
            <a:off x="10940361" y="432910"/>
            <a:ext cx="1468544" cy="609139"/>
          </a:xfrm>
          <a:prstGeom prst="homePlat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Cambria"/>
                <a:ea typeface="+mn-ea"/>
                <a:cs typeface="+mn-cs"/>
              </a:rPr>
              <a:t>Patient case study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a:ln>
                <a:noFill/>
              </a:ln>
              <a:solidFill>
                <a:srgbClr val="FFFFFF"/>
              </a:solidFill>
              <a:effectLst/>
              <a:uLnTx/>
              <a:uFillTx/>
              <a:latin typeface="Cambria"/>
              <a:ea typeface="+mn-ea"/>
              <a:cs typeface="+mn-cs"/>
            </a:endParaRPr>
          </a:p>
        </p:txBody>
      </p:sp>
      <p:sp>
        <p:nvSpPr>
          <p:cNvPr id="23" name="Footer Placeholder 22">
            <a:extLst>
              <a:ext uri="{FF2B5EF4-FFF2-40B4-BE49-F238E27FC236}">
                <a16:creationId xmlns:a16="http://schemas.microsoft.com/office/drawing/2014/main" id="{08B209CD-966C-4507-891A-73CD294851B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dirty="0">
                <a:ln>
                  <a:noFill/>
                </a:ln>
                <a:solidFill>
                  <a:srgbClr val="656665"/>
                </a:solidFill>
                <a:effectLst/>
                <a:uLnTx/>
                <a:uFillTx/>
                <a:latin typeface="Calibri"/>
                <a:ea typeface="+mn-ea"/>
                <a:cs typeface="+mn-cs"/>
              </a:rPr>
              <a:t>Abbreviations</a:t>
            </a:r>
            <a:r>
              <a:rPr kumimoji="0" lang="en-GB" sz="800" b="0" i="0" u="none" strike="noStrike" kern="1200" cap="none" spc="20" normalizeH="0" baseline="0" noProof="0" dirty="0">
                <a:ln>
                  <a:noFill/>
                </a:ln>
                <a:solidFill>
                  <a:srgbClr val="656665"/>
                </a:solidFill>
                <a:effectLst/>
                <a:uLnTx/>
                <a:uFillTx/>
                <a:latin typeface="Calibri"/>
                <a:ea typeface="+mn-ea"/>
                <a:cs typeface="+mn-cs"/>
              </a:rPr>
              <a:t>: </a:t>
            </a:r>
            <a:r>
              <a:rPr kumimoji="0" lang="en-GB" sz="800" b="0" i="0" u="none" strike="noStrike" kern="1200" cap="none" spc="20" normalizeH="0" baseline="0" noProof="0" dirty="0" err="1">
                <a:ln>
                  <a:noFill/>
                </a:ln>
                <a:solidFill>
                  <a:srgbClr val="656665"/>
                </a:solidFill>
                <a:effectLst/>
                <a:uLnTx/>
                <a:uFillTx/>
                <a:latin typeface="Calibri"/>
                <a:ea typeface="+mn-ea"/>
                <a:cs typeface="+mn-cs"/>
              </a:rPr>
              <a:t>FeNO</a:t>
            </a:r>
            <a:r>
              <a:rPr kumimoji="0" lang="en-GB" sz="800" b="0" i="0" u="none" strike="noStrike" kern="1200" cap="none" spc="20" normalizeH="0" baseline="0" noProof="0" dirty="0">
                <a:ln>
                  <a:noFill/>
                </a:ln>
                <a:solidFill>
                  <a:srgbClr val="656665"/>
                </a:solidFill>
                <a:effectLst/>
                <a:uLnTx/>
                <a:uFillTx/>
                <a:latin typeface="Calibri"/>
                <a:ea typeface="+mn-ea"/>
                <a:cs typeface="+mn-cs"/>
              </a:rPr>
              <a:t>, fractional exhaled nitric oxide; FEV</a:t>
            </a:r>
            <a:r>
              <a:rPr kumimoji="0" lang="en-GB" sz="800" b="0" i="0" u="none" strike="noStrike" kern="1200" cap="none" spc="20" normalizeH="0" baseline="-25000" noProof="0" dirty="0">
                <a:ln>
                  <a:noFill/>
                </a:ln>
                <a:solidFill>
                  <a:srgbClr val="656665"/>
                </a:solidFill>
                <a:effectLst/>
                <a:uLnTx/>
                <a:uFillTx/>
                <a:latin typeface="Calibri"/>
                <a:ea typeface="+mn-ea"/>
                <a:cs typeface="+mn-cs"/>
              </a:rPr>
              <a:t>1</a:t>
            </a:r>
            <a:r>
              <a:rPr kumimoji="0" lang="en-GB" sz="800" b="0" i="0" u="none" strike="noStrike" kern="1200" cap="none" spc="20" normalizeH="0" baseline="0" noProof="0" dirty="0">
                <a:ln>
                  <a:noFill/>
                </a:ln>
                <a:solidFill>
                  <a:srgbClr val="656665"/>
                </a:solidFill>
                <a:effectLst/>
                <a:uLnTx/>
                <a:uFillTx/>
                <a:latin typeface="Calibri"/>
                <a:ea typeface="+mn-ea"/>
                <a:cs typeface="+mn-cs"/>
              </a:rPr>
              <a:t>, forced expiratory volume in 1 second; </a:t>
            </a:r>
            <a:r>
              <a:rPr kumimoji="0" lang="en-GB" sz="800" b="0" i="0" u="none" strike="noStrike" kern="1200" cap="none" spc="20" normalizeH="0" baseline="0" noProof="0" dirty="0" err="1">
                <a:ln>
                  <a:noFill/>
                </a:ln>
                <a:solidFill>
                  <a:srgbClr val="656665"/>
                </a:solidFill>
                <a:effectLst/>
                <a:uLnTx/>
                <a:uFillTx/>
                <a:latin typeface="Calibri"/>
                <a:ea typeface="+mn-ea"/>
                <a:cs typeface="+mn-cs"/>
              </a:rPr>
              <a:t>IgE</a:t>
            </a:r>
            <a:r>
              <a:rPr kumimoji="0" lang="en-GB" sz="800" b="0" i="0" u="none" strike="noStrike" kern="1200" cap="none" spc="20" normalizeH="0" baseline="0" noProof="0" dirty="0">
                <a:ln>
                  <a:noFill/>
                </a:ln>
                <a:solidFill>
                  <a:srgbClr val="656665"/>
                </a:solidFill>
                <a:effectLst/>
                <a:uLnTx/>
                <a:uFillTx/>
                <a:latin typeface="Calibri"/>
                <a:ea typeface="+mn-ea"/>
                <a:cs typeface="+mn-cs"/>
              </a:rPr>
              <a:t>, immunoglobulin E; IU, international unit; OCS, oral corticosteroid; ppb, parts per billion.</a:t>
            </a:r>
          </a:p>
          <a:p>
            <a:pPr>
              <a:defRPr/>
            </a:pPr>
            <a:r>
              <a:rPr kumimoji="0" lang="en-GB" sz="800" b="0" i="0" u="none" strike="noStrike" kern="1200" cap="none" spc="20" normalizeH="0" baseline="0" noProof="0" dirty="0">
                <a:ln>
                  <a:noFill/>
                </a:ln>
                <a:solidFill>
                  <a:srgbClr val="656665"/>
                </a:solidFill>
                <a:effectLst/>
                <a:uLnTx/>
                <a:uFillTx/>
                <a:latin typeface="Calibri"/>
                <a:ea typeface="+mn-ea"/>
                <a:cs typeface="+mn-cs"/>
              </a:rPr>
              <a:t> </a:t>
            </a:r>
            <a:br>
              <a:rPr kumimoji="0" lang="en-GB" sz="800" b="0" i="0" u="none" strike="noStrike" kern="1200" cap="none" spc="20" normalizeH="0" baseline="0" noProof="0" dirty="0">
                <a:ln>
                  <a:noFill/>
                </a:ln>
                <a:solidFill>
                  <a:srgbClr val="656665"/>
                </a:solidFill>
                <a:effectLst/>
                <a:uLnTx/>
                <a:uFillTx/>
                <a:latin typeface="Calibri"/>
                <a:ea typeface="+mn-ea"/>
                <a:cs typeface="+mn-cs"/>
              </a:rPr>
            </a:br>
            <a:r>
              <a:rPr lang="en-GB" altLang="zh-CN" sz="800" dirty="0"/>
              <a:t>CN-</a:t>
            </a:r>
            <a:r>
              <a:rPr lang="en-US" altLang="zh-CN" sz="800" dirty="0"/>
              <a:t>142657</a:t>
            </a:r>
            <a:r>
              <a:rPr lang="en-GB" altLang="zh-CN" sz="800" dirty="0"/>
              <a:t> | </a:t>
            </a:r>
            <a:r>
              <a:rPr lang="en-US" altLang="zh-CN" sz="800" dirty="0"/>
              <a:t>DECEMBER</a:t>
            </a:r>
            <a:r>
              <a:rPr lang="en-GB" altLang="zh-CN" sz="800" dirty="0"/>
              <a:t> 2024</a:t>
            </a:r>
          </a:p>
        </p:txBody>
      </p:sp>
      <p:graphicFrame>
        <p:nvGraphicFramePr>
          <p:cNvPr id="21" name="Table 20">
            <a:extLst>
              <a:ext uri="{FF2B5EF4-FFF2-40B4-BE49-F238E27FC236}">
                <a16:creationId xmlns:a16="http://schemas.microsoft.com/office/drawing/2014/main" id="{94F93F7F-C227-4D55-AC55-D7AF61C11CC3}"/>
              </a:ext>
            </a:extLst>
          </p:cNvPr>
          <p:cNvGraphicFramePr>
            <a:graphicFrameLocks noGrp="1"/>
          </p:cNvGraphicFramePr>
          <p:nvPr>
            <p:extLst>
              <p:ext uri="{D42A27DB-BD31-4B8C-83A1-F6EECF244321}">
                <p14:modId xmlns:p14="http://schemas.microsoft.com/office/powerpoint/2010/main" val="1333909694"/>
              </p:ext>
            </p:extLst>
          </p:nvPr>
        </p:nvGraphicFramePr>
        <p:xfrm>
          <a:off x="707988" y="2541702"/>
          <a:ext cx="8864029" cy="1303432"/>
        </p:xfrm>
        <a:graphic>
          <a:graphicData uri="http://schemas.openxmlformats.org/drawingml/2006/table">
            <a:tbl>
              <a:tblPr/>
              <a:tblGrid>
                <a:gridCol w="4516299">
                  <a:extLst>
                    <a:ext uri="{9D8B030D-6E8A-4147-A177-3AD203B41FA5}">
                      <a16:colId xmlns:a16="http://schemas.microsoft.com/office/drawing/2014/main" val="20001"/>
                    </a:ext>
                  </a:extLst>
                </a:gridCol>
                <a:gridCol w="4347730">
                  <a:extLst>
                    <a:ext uri="{9D8B030D-6E8A-4147-A177-3AD203B41FA5}">
                      <a16:colId xmlns:a16="http://schemas.microsoft.com/office/drawing/2014/main" val="20002"/>
                    </a:ext>
                  </a:extLst>
                </a:gridCol>
              </a:tblGrid>
              <a:tr h="325858">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noProof="0">
                          <a:ln>
                            <a:noFill/>
                          </a:ln>
                          <a:solidFill>
                            <a:schemeClr val="tx1"/>
                          </a:solidFill>
                          <a:effectLst/>
                          <a:latin typeface="+mn-lt"/>
                          <a:ea typeface="Roboto" panose="02000000000000000000" pitchFamily="2" charset="0"/>
                          <a:cs typeface="Calibri" panose="020F0502020204030204" pitchFamily="34" charset="0"/>
                        </a:rPr>
                        <a:t>Total IgE (IU/mL)</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1200" noProof="0">
                          <a:solidFill>
                            <a:schemeClr val="tx1"/>
                          </a:solidFill>
                          <a:latin typeface="+mn-lt"/>
                        </a:rPr>
                        <a:t>175 IU/mL</a:t>
                      </a:r>
                      <a:endParaRPr lang="en-US" sz="1200" noProof="0">
                        <a:solidFill>
                          <a:schemeClr val="tx2"/>
                        </a:solidFill>
                        <a:latin typeface="+mn-lt"/>
                      </a:endParaRP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325858">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200" noProof="0">
                          <a:solidFill>
                            <a:schemeClr val="tx1"/>
                          </a:solidFill>
                          <a:latin typeface="+mn-lt"/>
                        </a:rPr>
                        <a:t>Blood eosinophil count</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solidFill>
                  </a:tcPr>
                </a:tc>
                <a:tc>
                  <a:txBody>
                    <a:bodyPr/>
                    <a:lstStyle/>
                    <a:p>
                      <a:r>
                        <a:rPr lang="en-US" sz="1200" noProof="0">
                          <a:solidFill>
                            <a:schemeClr val="tx1"/>
                          </a:solidFill>
                          <a:latin typeface="+mn-lt"/>
                        </a:rPr>
                        <a:t>50 cells/μL</a:t>
                      </a:r>
                      <a:endParaRPr lang="en-US" sz="1200" noProof="0">
                        <a:solidFill>
                          <a:schemeClr val="tx2"/>
                        </a:solidFill>
                        <a:latin typeface="+mn-lt"/>
                      </a:endParaRP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25858">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noProof="0">
                          <a:ln>
                            <a:noFill/>
                          </a:ln>
                          <a:solidFill>
                            <a:schemeClr val="tx1"/>
                          </a:solidFill>
                          <a:effectLst/>
                          <a:latin typeface="+mn-lt"/>
                          <a:ea typeface="Roboto" panose="02000000000000000000" pitchFamily="2" charset="0"/>
                          <a:cs typeface="Calibri" panose="020F0502020204030204" pitchFamily="34" charset="0"/>
                        </a:rPr>
                        <a:t>FeNO (ppb)</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1200" noProof="0">
                          <a:solidFill>
                            <a:schemeClr val="tx1"/>
                          </a:solidFill>
                          <a:latin typeface="+mn-lt"/>
                        </a:rPr>
                        <a:t>24 ppb</a:t>
                      </a:r>
                      <a:endParaRPr lang="en-US" sz="1200" noProof="0">
                        <a:solidFill>
                          <a:schemeClr val="tx2"/>
                        </a:solidFill>
                        <a:latin typeface="+mn-lt"/>
                      </a:endParaRP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325858">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en-US" sz="1200" kern="1200" noProof="0">
                          <a:solidFill>
                            <a:schemeClr val="tx1"/>
                          </a:solidFill>
                          <a:latin typeface="+mn-lt"/>
                          <a:ea typeface="+mn-ea"/>
                          <a:cs typeface="+mn-cs"/>
                        </a:rPr>
                        <a:t>Recent spirometry (FEV</a:t>
                      </a:r>
                      <a:r>
                        <a:rPr lang="en-US" altLang="en-US" sz="1200" kern="1200" baseline="-25000" noProof="0">
                          <a:solidFill>
                            <a:schemeClr val="tx1"/>
                          </a:solidFill>
                          <a:latin typeface="+mn-lt"/>
                          <a:ea typeface="+mn-ea"/>
                          <a:cs typeface="+mn-cs"/>
                        </a:rPr>
                        <a:t>1</a:t>
                      </a:r>
                      <a:r>
                        <a:rPr lang="en-US" altLang="en-US" sz="1200" kern="1200" noProof="0">
                          <a:solidFill>
                            <a:schemeClr val="tx1"/>
                          </a:solidFill>
                          <a:latin typeface="+mn-lt"/>
                          <a:ea typeface="+mn-ea"/>
                          <a:cs typeface="+mn-cs"/>
                        </a:rPr>
                        <a:t>)</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200" kern="1200" noProof="0">
                          <a:solidFill>
                            <a:schemeClr val="tx1"/>
                          </a:solidFill>
                          <a:latin typeface="+mn-lt"/>
                          <a:ea typeface="+mn-ea"/>
                          <a:cs typeface="+mn-cs"/>
                        </a:rPr>
                        <a:t>65% predicted</a:t>
                      </a: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bl>
          </a:graphicData>
        </a:graphic>
      </p:graphicFrame>
      <p:sp>
        <p:nvSpPr>
          <p:cNvPr id="24" name="Rectangle: Rounded Corners 23">
            <a:extLst>
              <a:ext uri="{FF2B5EF4-FFF2-40B4-BE49-F238E27FC236}">
                <a16:creationId xmlns:a16="http://schemas.microsoft.com/office/drawing/2014/main" id="{D5C9BB6A-436E-418E-8B1D-4F31A592F87B}"/>
              </a:ext>
            </a:extLst>
          </p:cNvPr>
          <p:cNvSpPr/>
          <p:nvPr/>
        </p:nvSpPr>
        <p:spPr>
          <a:xfrm>
            <a:off x="708369" y="4010926"/>
            <a:ext cx="4308129" cy="505784"/>
          </a:xfrm>
          <a:prstGeom prst="roundRect">
            <a:avLst>
              <a:gd name="adj" fmla="val 17630"/>
            </a:avLst>
          </a:prstGeom>
          <a:solidFill>
            <a:schemeClr val="bg1"/>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lIns="0" rtlCol="0" anchor="ctr"/>
          <a:lstStyle/>
          <a:p>
            <a:pPr marL="0" marR="0" lvl="0" indent="53340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2"/>
                </a:solidFill>
                <a:effectLst/>
                <a:uLnTx/>
                <a:uFillTx/>
                <a:latin typeface="Cambria"/>
                <a:ea typeface="+mn-ea"/>
                <a:cs typeface="+mn-cs"/>
              </a:rPr>
              <a:t>Three years ago (before maintenance OCS)</a:t>
            </a:r>
          </a:p>
        </p:txBody>
      </p:sp>
      <p:pic>
        <p:nvPicPr>
          <p:cNvPr id="25" name="Graphic 24" descr="First aid kit outline">
            <a:extLst>
              <a:ext uri="{FF2B5EF4-FFF2-40B4-BE49-F238E27FC236}">
                <a16:creationId xmlns:a16="http://schemas.microsoft.com/office/drawing/2014/main" id="{15B58EAE-2AE6-42FB-A1EF-5AB3A16E9C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0860" y="4052483"/>
            <a:ext cx="369825" cy="369825"/>
          </a:xfrm>
          <a:prstGeom prst="rect">
            <a:avLst/>
          </a:prstGeom>
        </p:spPr>
      </p:pic>
      <p:graphicFrame>
        <p:nvGraphicFramePr>
          <p:cNvPr id="27" name="Table 26">
            <a:extLst>
              <a:ext uri="{FF2B5EF4-FFF2-40B4-BE49-F238E27FC236}">
                <a16:creationId xmlns:a16="http://schemas.microsoft.com/office/drawing/2014/main" id="{5FFD7211-3EE0-4150-A0D2-B8B8660D94BF}"/>
              </a:ext>
            </a:extLst>
          </p:cNvPr>
          <p:cNvGraphicFramePr>
            <a:graphicFrameLocks noGrp="1"/>
          </p:cNvGraphicFramePr>
          <p:nvPr>
            <p:extLst>
              <p:ext uri="{D42A27DB-BD31-4B8C-83A1-F6EECF244321}">
                <p14:modId xmlns:p14="http://schemas.microsoft.com/office/powerpoint/2010/main" val="1772421675"/>
              </p:ext>
            </p:extLst>
          </p:nvPr>
        </p:nvGraphicFramePr>
        <p:xfrm>
          <a:off x="707990" y="4588180"/>
          <a:ext cx="8864027" cy="1303432"/>
        </p:xfrm>
        <a:graphic>
          <a:graphicData uri="http://schemas.openxmlformats.org/drawingml/2006/table">
            <a:tbl>
              <a:tblPr/>
              <a:tblGrid>
                <a:gridCol w="4516298">
                  <a:extLst>
                    <a:ext uri="{9D8B030D-6E8A-4147-A177-3AD203B41FA5}">
                      <a16:colId xmlns:a16="http://schemas.microsoft.com/office/drawing/2014/main" val="20001"/>
                    </a:ext>
                  </a:extLst>
                </a:gridCol>
                <a:gridCol w="4347729">
                  <a:extLst>
                    <a:ext uri="{9D8B030D-6E8A-4147-A177-3AD203B41FA5}">
                      <a16:colId xmlns:a16="http://schemas.microsoft.com/office/drawing/2014/main" val="20002"/>
                    </a:ext>
                  </a:extLst>
                </a:gridCol>
              </a:tblGrid>
              <a:tr h="325858">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noProof="0">
                          <a:ln>
                            <a:noFill/>
                          </a:ln>
                          <a:solidFill>
                            <a:schemeClr val="tx1"/>
                          </a:solidFill>
                          <a:effectLst/>
                          <a:latin typeface="+mn-lt"/>
                          <a:ea typeface="Roboto" panose="02000000000000000000" pitchFamily="2" charset="0"/>
                          <a:cs typeface="Calibri" panose="020F0502020204030204" pitchFamily="34" charset="0"/>
                        </a:rPr>
                        <a:t>Total IgE at last visit</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1200" noProof="0">
                          <a:latin typeface="+mn-lt"/>
                        </a:rPr>
                        <a:t>250 IU/mL</a:t>
                      </a: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325858">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200" noProof="0">
                          <a:latin typeface="+mn-lt"/>
                        </a:rPr>
                        <a:t>Blood eosinophil count</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solidFill>
                  </a:tcPr>
                </a:tc>
                <a:tc>
                  <a:txBody>
                    <a:bodyPr/>
                    <a:lstStyle/>
                    <a:p>
                      <a:r>
                        <a:rPr lang="en-US" sz="1200" noProof="0">
                          <a:latin typeface="+mn-lt"/>
                        </a:rPr>
                        <a:t>500 cells/μL</a:t>
                      </a: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25858">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noProof="0">
                          <a:ln>
                            <a:noFill/>
                          </a:ln>
                          <a:solidFill>
                            <a:schemeClr val="tx1"/>
                          </a:solidFill>
                          <a:effectLst/>
                          <a:latin typeface="+mn-lt"/>
                          <a:ea typeface="Roboto" panose="02000000000000000000" pitchFamily="2" charset="0"/>
                          <a:cs typeface="Calibri" panose="020F0502020204030204" pitchFamily="34" charset="0"/>
                        </a:rPr>
                        <a:t>FeNO</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1200" noProof="0">
                          <a:latin typeface="+mn-lt"/>
                        </a:rPr>
                        <a:t>35 ppb</a:t>
                      </a: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325858">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en-US" sz="1200" kern="1200" noProof="0">
                          <a:solidFill>
                            <a:schemeClr val="tx1"/>
                          </a:solidFill>
                          <a:latin typeface="+mn-lt"/>
                          <a:ea typeface="+mn-ea"/>
                          <a:cs typeface="+mn-cs"/>
                        </a:rPr>
                        <a:t>Spirometry (FEV</a:t>
                      </a:r>
                      <a:r>
                        <a:rPr lang="en-US" altLang="en-US" sz="1200" kern="1200" baseline="-25000" noProof="0">
                          <a:solidFill>
                            <a:schemeClr val="tx1"/>
                          </a:solidFill>
                          <a:latin typeface="+mn-lt"/>
                          <a:ea typeface="+mn-ea"/>
                          <a:cs typeface="+mn-cs"/>
                        </a:rPr>
                        <a:t>1</a:t>
                      </a:r>
                      <a:r>
                        <a:rPr lang="en-US" altLang="en-US" sz="1200" kern="1200" noProof="0">
                          <a:solidFill>
                            <a:schemeClr val="tx1"/>
                          </a:solidFill>
                          <a:latin typeface="+mn-lt"/>
                          <a:ea typeface="+mn-ea"/>
                          <a:cs typeface="+mn-cs"/>
                        </a:rPr>
                        <a:t>) – reversibility</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r>
                        <a:rPr lang="en-US" sz="1200" noProof="0">
                          <a:latin typeface="+mn-lt"/>
                        </a:rPr>
                        <a:t>51% predicted</a:t>
                      </a: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bl>
          </a:graphicData>
        </a:graphic>
      </p:graphicFrame>
      <p:sp>
        <p:nvSpPr>
          <p:cNvPr id="29" name="TextBox 28">
            <a:extLst>
              <a:ext uri="{FF2B5EF4-FFF2-40B4-BE49-F238E27FC236}">
                <a16:creationId xmlns:a16="http://schemas.microsoft.com/office/drawing/2014/main" id="{7069A5F2-4E48-4123-942B-71E9F3730E27}"/>
              </a:ext>
            </a:extLst>
          </p:cNvPr>
          <p:cNvSpPr txBox="1"/>
          <p:nvPr/>
        </p:nvSpPr>
        <p:spPr>
          <a:xfrm>
            <a:off x="9676241" y="2743657"/>
            <a:ext cx="2339474" cy="2613541"/>
          </a:xfrm>
          <a:prstGeom prst="roundRect">
            <a:avLst>
              <a:gd name="adj" fmla="val 9598"/>
            </a:avLst>
          </a:prstGeom>
          <a:solidFill>
            <a:schemeClr val="bg1"/>
          </a:solidFill>
          <a:ln>
            <a:solidFill>
              <a:schemeClr val="tx1"/>
            </a:solidFill>
          </a:ln>
        </p:spPr>
        <p:txBody>
          <a:bodyPr wrap="square" rtlCol="0" anchor="ctr">
            <a:spAutoFit/>
          </a:bodyPr>
          <a:lstStyle/>
          <a:p>
            <a:pPr marL="228600" marR="0" lvl="0" indent="-228600" algn="l" defTabSz="914400" rtl="0" eaLnBrk="1" fontAlgn="auto" latinLnBrk="0" hangingPunct="1">
              <a:lnSpc>
                <a:spcPct val="100000"/>
              </a:lnSpc>
              <a:spcBef>
                <a:spcPts val="0"/>
              </a:spcBef>
              <a:spcAft>
                <a:spcPts val="0"/>
              </a:spcAft>
              <a:buClr>
                <a:srgbClr val="656665"/>
              </a:buClr>
              <a:buSzTx/>
              <a:buFont typeface="+mj-lt"/>
              <a:buAutoNum type="arabicPeriod"/>
              <a:tabLst/>
              <a:defRPr/>
            </a:pPr>
            <a:r>
              <a:rPr kumimoji="0" lang="en-GB" sz="1200" b="1" i="0" u="none" strike="noStrike" kern="1200" cap="none" spc="0" normalizeH="0" baseline="0" noProof="0">
                <a:ln>
                  <a:noFill/>
                </a:ln>
                <a:solidFill>
                  <a:schemeClr val="tx2"/>
                </a:solidFill>
                <a:effectLst/>
                <a:uLnTx/>
                <a:uFillTx/>
                <a:latin typeface="Cambria"/>
                <a:ea typeface="+mn-ea"/>
                <a:cs typeface="+mn-cs"/>
              </a:rPr>
              <a:t>Which clinical phenotypes might differentiate eosinophilic-driven disease?</a:t>
            </a:r>
          </a:p>
          <a:p>
            <a:pPr marL="228600" marR="0" lvl="0" indent="-228600" algn="l" defTabSz="914400" rtl="0" eaLnBrk="1" fontAlgn="auto" latinLnBrk="0" hangingPunct="1">
              <a:lnSpc>
                <a:spcPct val="100000"/>
              </a:lnSpc>
              <a:spcBef>
                <a:spcPts val="0"/>
              </a:spcBef>
              <a:spcAft>
                <a:spcPts val="0"/>
              </a:spcAft>
              <a:buClr>
                <a:srgbClr val="656665"/>
              </a:buClr>
              <a:buSzTx/>
              <a:buFont typeface="+mj-lt"/>
              <a:buAutoNum type="arabicPeriod"/>
              <a:tabLst/>
              <a:defRPr/>
            </a:pPr>
            <a:endParaRPr kumimoji="0" lang="en-GB" sz="1200" b="1" i="0" u="none" strike="noStrike" kern="1200" cap="none" spc="0" normalizeH="0" baseline="0" noProof="0">
              <a:ln>
                <a:noFill/>
              </a:ln>
              <a:solidFill>
                <a:schemeClr val="tx2"/>
              </a:solidFill>
              <a:effectLst/>
              <a:uLnTx/>
              <a:uFillTx/>
              <a:latin typeface="Cambria"/>
              <a:ea typeface="+mn-ea"/>
              <a:cs typeface="+mn-cs"/>
            </a:endParaRPr>
          </a:p>
          <a:p>
            <a:pPr marL="228600" indent="-228600">
              <a:buClr>
                <a:schemeClr val="tx1"/>
              </a:buClr>
              <a:buFont typeface="+mj-lt"/>
              <a:buAutoNum type="arabicPeriod"/>
            </a:pPr>
            <a:r>
              <a:rPr lang="en-GB" sz="1200" b="1">
                <a:solidFill>
                  <a:schemeClr val="tx2"/>
                </a:solidFill>
                <a:latin typeface="+mj-lt"/>
              </a:rPr>
              <a:t>Are there any other diagnostic tests you would like to see?</a:t>
            </a:r>
          </a:p>
          <a:p>
            <a:pPr marL="228600" marR="0" lvl="0" indent="-228600" algn="l" defTabSz="914400" rtl="0" eaLnBrk="1" fontAlgn="auto" latinLnBrk="0" hangingPunct="1">
              <a:lnSpc>
                <a:spcPct val="100000"/>
              </a:lnSpc>
              <a:spcBef>
                <a:spcPts val="0"/>
              </a:spcBef>
              <a:spcAft>
                <a:spcPts val="0"/>
              </a:spcAft>
              <a:buClr>
                <a:srgbClr val="656665"/>
              </a:buClr>
              <a:buSzTx/>
              <a:buFont typeface="+mj-lt"/>
              <a:buAutoNum type="arabicPeriod"/>
              <a:tabLst/>
              <a:defRPr/>
            </a:pPr>
            <a:endParaRPr kumimoji="0" lang="en-GB" sz="1200" b="1" i="0" u="none" strike="noStrike" kern="1200" cap="none" spc="0" normalizeH="0" baseline="0" noProof="0">
              <a:ln>
                <a:noFill/>
              </a:ln>
              <a:solidFill>
                <a:schemeClr val="tx2"/>
              </a:solidFill>
              <a:effectLst/>
              <a:uLnTx/>
              <a:uFillTx/>
              <a:latin typeface="Cambria"/>
              <a:ea typeface="+mn-ea"/>
              <a:cs typeface="+mn-cs"/>
            </a:endParaRPr>
          </a:p>
          <a:p>
            <a:pPr marL="228600" marR="0" lvl="0" indent="-228600" algn="l" defTabSz="914400" rtl="0" eaLnBrk="1" fontAlgn="auto" latinLnBrk="0" hangingPunct="1">
              <a:lnSpc>
                <a:spcPct val="100000"/>
              </a:lnSpc>
              <a:spcBef>
                <a:spcPts val="0"/>
              </a:spcBef>
              <a:spcAft>
                <a:spcPts val="0"/>
              </a:spcAft>
              <a:buClr>
                <a:srgbClr val="656665"/>
              </a:buClr>
              <a:buSzTx/>
              <a:buFont typeface="+mj-lt"/>
              <a:buAutoNum type="arabicPeriod"/>
              <a:tabLst/>
              <a:defRPr/>
            </a:pPr>
            <a:r>
              <a:rPr kumimoji="0" lang="en-GB" sz="1200" b="1" i="0" u="none" strike="noStrike" kern="1200" cap="none" spc="0" normalizeH="0" baseline="0" noProof="0">
                <a:ln>
                  <a:noFill/>
                </a:ln>
                <a:solidFill>
                  <a:schemeClr val="tx2"/>
                </a:solidFill>
                <a:effectLst/>
                <a:uLnTx/>
                <a:uFillTx/>
                <a:latin typeface="Cambria"/>
                <a:ea typeface="+mn-ea"/>
                <a:cs typeface="+mn-cs"/>
              </a:rPr>
              <a:t>Why might their blood eosinophils currently be lower?</a:t>
            </a:r>
          </a:p>
        </p:txBody>
      </p:sp>
      <p:grpSp>
        <p:nvGrpSpPr>
          <p:cNvPr id="11" name="Group 10">
            <a:extLst>
              <a:ext uri="{FF2B5EF4-FFF2-40B4-BE49-F238E27FC236}">
                <a16:creationId xmlns:a16="http://schemas.microsoft.com/office/drawing/2014/main" id="{2132ED3C-428D-C50B-A4F7-FB4D2F78790C}"/>
              </a:ext>
            </a:extLst>
          </p:cNvPr>
          <p:cNvGrpSpPr/>
          <p:nvPr/>
        </p:nvGrpSpPr>
        <p:grpSpPr>
          <a:xfrm>
            <a:off x="10894587" y="6381538"/>
            <a:ext cx="1099968" cy="287551"/>
            <a:chOff x="10894587" y="6381538"/>
            <a:chExt cx="1099968" cy="287551"/>
          </a:xfrm>
        </p:grpSpPr>
        <p:grpSp>
          <p:nvGrpSpPr>
            <p:cNvPr id="12" name="Group 11">
              <a:extLst>
                <a:ext uri="{FF2B5EF4-FFF2-40B4-BE49-F238E27FC236}">
                  <a16:creationId xmlns:a16="http://schemas.microsoft.com/office/drawing/2014/main" id="{5377EF15-5D4B-813E-5511-FEB7252A7D3E}"/>
                </a:ext>
              </a:extLst>
            </p:cNvPr>
            <p:cNvGrpSpPr/>
            <p:nvPr/>
          </p:nvGrpSpPr>
          <p:grpSpPr>
            <a:xfrm>
              <a:off x="10894587" y="6381538"/>
              <a:ext cx="1099968" cy="287551"/>
              <a:chOff x="5334172" y="6525312"/>
              <a:chExt cx="1099968" cy="287551"/>
            </a:xfrm>
          </p:grpSpPr>
          <p:sp>
            <p:nvSpPr>
              <p:cNvPr id="15" name="Rectangle: Rounded Corners 14">
                <a:extLst>
                  <a:ext uri="{FF2B5EF4-FFF2-40B4-BE49-F238E27FC236}">
                    <a16:creationId xmlns:a16="http://schemas.microsoft.com/office/drawing/2014/main" id="{08689B98-7365-A898-DA4D-A985661A9C32}"/>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3">
                <a:hlinkClick r:id="" action="ppaction://hlinkshowjump?jump=previousslide"/>
                <a:extLst>
                  <a:ext uri="{FF2B5EF4-FFF2-40B4-BE49-F238E27FC236}">
                    <a16:creationId xmlns:a16="http://schemas.microsoft.com/office/drawing/2014/main" id="{04DEB642-5975-DFF8-20F4-BD5014498D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rot="10800000">
                <a:off x="5657217" y="6560801"/>
                <a:ext cx="216000" cy="216000"/>
              </a:xfrm>
              <a:prstGeom prst="rect">
                <a:avLst/>
              </a:prstGeom>
            </p:spPr>
          </p:pic>
          <p:pic>
            <p:nvPicPr>
              <p:cNvPr id="18" name="Graphic 3">
                <a:hlinkClick r:id="" action="ppaction://hlinkshowjump?jump=nextslide"/>
                <a:extLst>
                  <a:ext uri="{FF2B5EF4-FFF2-40B4-BE49-F238E27FC236}">
                    <a16:creationId xmlns:a16="http://schemas.microsoft.com/office/drawing/2014/main" id="{C5114D39-7E44-C432-C871-D7C91278EC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rot="10800000" flipH="1">
                <a:off x="5922567" y="6560801"/>
                <a:ext cx="216000" cy="216000"/>
              </a:xfrm>
              <a:prstGeom prst="rect">
                <a:avLst/>
              </a:prstGeom>
            </p:spPr>
          </p:pic>
        </p:grpSp>
        <p:pic>
          <p:nvPicPr>
            <p:cNvPr id="13" name="Graphic 14">
              <a:hlinkClick r:id="rId7" action="ppaction://hlinksldjump"/>
              <a:extLst>
                <a:ext uri="{FF2B5EF4-FFF2-40B4-BE49-F238E27FC236}">
                  <a16:creationId xmlns:a16="http://schemas.microsoft.com/office/drawing/2014/main" id="{67546521-A9C7-D2EB-8E38-4AA311078FB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1734234" y="6417528"/>
              <a:ext cx="216000" cy="216000"/>
            </a:xfrm>
            <a:prstGeom prst="rect">
              <a:avLst/>
            </a:prstGeom>
          </p:spPr>
        </p:pic>
        <p:pic>
          <p:nvPicPr>
            <p:cNvPr id="14" name="Graphic 2">
              <a:hlinkClick r:id="rId10" action="ppaction://hlinksldjump"/>
              <a:extLst>
                <a:ext uri="{FF2B5EF4-FFF2-40B4-BE49-F238E27FC236}">
                  <a16:creationId xmlns:a16="http://schemas.microsoft.com/office/drawing/2014/main" id="{1B6D747A-EBDC-10D1-CB9C-0D8B33D83F9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0951903" y="6416625"/>
              <a:ext cx="216000" cy="216000"/>
            </a:xfrm>
            <a:prstGeom prst="rect">
              <a:avLst/>
            </a:prstGeom>
          </p:spPr>
        </p:pic>
      </p:grpSp>
    </p:spTree>
    <p:extLst>
      <p:ext uri="{BB962C8B-B14F-4D97-AF65-F5344CB8AC3E}">
        <p14:creationId xmlns:p14="http://schemas.microsoft.com/office/powerpoint/2010/main" val="245749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A16D00-7A25-8CDD-47E8-39B9E13065A3}"/>
              </a:ext>
            </a:extLst>
          </p:cNvPr>
          <p:cNvSpPr/>
          <p:nvPr/>
        </p:nvSpPr>
        <p:spPr>
          <a:xfrm>
            <a:off x="-3986" y="2072278"/>
            <a:ext cx="12192000" cy="2389655"/>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a:xfrm>
            <a:off x="548282" y="180000"/>
            <a:ext cx="8640000" cy="720000"/>
          </a:xfrm>
        </p:spPr>
        <p:txBody>
          <a:bodyPr/>
          <a:lstStyle/>
          <a:p>
            <a:r>
              <a:rPr lang="en-GB"/>
              <a:t>Executive summary</a:t>
            </a:r>
          </a:p>
        </p:txBody>
      </p:sp>
      <p:sp>
        <p:nvSpPr>
          <p:cNvPr id="8" name="Content Placeholder 7">
            <a:extLst>
              <a:ext uri="{FF2B5EF4-FFF2-40B4-BE49-F238E27FC236}">
                <a16:creationId xmlns:a16="http://schemas.microsoft.com/office/drawing/2014/main" id="{1B2FE917-19FF-8145-BEB4-BC455A9E8D58}"/>
              </a:ext>
            </a:extLst>
          </p:cNvPr>
          <p:cNvSpPr>
            <a:spLocks noGrp="1"/>
          </p:cNvSpPr>
          <p:nvPr>
            <p:ph idx="1"/>
          </p:nvPr>
        </p:nvSpPr>
        <p:spPr>
          <a:xfrm>
            <a:off x="548281" y="1404000"/>
            <a:ext cx="11216717" cy="4608000"/>
          </a:xfrm>
        </p:spPr>
        <p:txBody>
          <a:bodyPr/>
          <a:lstStyle/>
          <a:p>
            <a:pPr marL="0" indent="0">
              <a:buNone/>
            </a:pPr>
            <a:r>
              <a:rPr lang="en-GB" sz="1800"/>
              <a:t> </a:t>
            </a:r>
          </a:p>
          <a:p>
            <a:pPr marL="0" indent="0">
              <a:buNone/>
            </a:pPr>
            <a:endParaRPr lang="en-GB" sz="1800"/>
          </a:p>
          <a:p>
            <a:r>
              <a:rPr lang="en-GB" sz="1400" b="1"/>
              <a:t>Severe asthma is a </a:t>
            </a:r>
            <a:r>
              <a:rPr lang="en-GB" sz="1400" b="1">
                <a:solidFill>
                  <a:schemeClr val="tx2"/>
                </a:solidFill>
              </a:rPr>
              <a:t>complex</a:t>
            </a:r>
            <a:r>
              <a:rPr lang="en-GB" sz="1400" b="1"/>
              <a:t>, </a:t>
            </a:r>
            <a:r>
              <a:rPr lang="en-GB" sz="1400" b="1">
                <a:solidFill>
                  <a:schemeClr val="tx2"/>
                </a:solidFill>
              </a:rPr>
              <a:t>heterogenous</a:t>
            </a:r>
            <a:r>
              <a:rPr lang="en-GB" sz="1400" b="1"/>
              <a:t> disease characterised by airway </a:t>
            </a:r>
            <a:r>
              <a:rPr lang="en-GB" sz="1400" b="1">
                <a:solidFill>
                  <a:schemeClr val="tx2"/>
                </a:solidFill>
              </a:rPr>
              <a:t>inflammation</a:t>
            </a:r>
            <a:r>
              <a:rPr lang="en-GB" sz="1400" b="1"/>
              <a:t> and airway </a:t>
            </a:r>
            <a:r>
              <a:rPr lang="en-GB" sz="1400" b="1">
                <a:solidFill>
                  <a:schemeClr val="tx2"/>
                </a:solidFill>
              </a:rPr>
              <a:t>hyperresponsiveness</a:t>
            </a:r>
            <a:r>
              <a:rPr lang="en-GB" sz="1400" baseline="30000"/>
              <a:t>1–4</a:t>
            </a:r>
          </a:p>
          <a:p>
            <a:r>
              <a:rPr lang="en-GB" sz="1400" b="1"/>
              <a:t>There are three key inflammatory subtypes (phenotypes) of severe asthma with heterogenous pathology: </a:t>
            </a:r>
            <a:r>
              <a:rPr lang="en-GB" sz="1400" b="1">
                <a:solidFill>
                  <a:schemeClr val="tx2"/>
                </a:solidFill>
              </a:rPr>
              <a:t>‘allergic eosinophilic’</a:t>
            </a:r>
            <a:r>
              <a:rPr lang="en-GB" sz="1400" b="1"/>
              <a:t>, </a:t>
            </a:r>
            <a:r>
              <a:rPr lang="en-GB" sz="1400" b="1">
                <a:solidFill>
                  <a:schemeClr val="tx2"/>
                </a:solidFill>
              </a:rPr>
              <a:t>‘non-allergic eosinophilic’ </a:t>
            </a:r>
            <a:r>
              <a:rPr lang="en-GB" sz="1400" b="1"/>
              <a:t>and </a:t>
            </a:r>
            <a:r>
              <a:rPr lang="en-GB" sz="1400" b="1">
                <a:solidFill>
                  <a:schemeClr val="tx2"/>
                </a:solidFill>
              </a:rPr>
              <a:t>‘beyond-T2’ </a:t>
            </a:r>
            <a:r>
              <a:rPr lang="en-GB" sz="1400" b="1"/>
              <a:t>asthma</a:t>
            </a:r>
            <a:r>
              <a:rPr lang="en-GB" sz="1400" baseline="30000"/>
              <a:t>1–3</a:t>
            </a:r>
          </a:p>
          <a:p>
            <a:pPr lvl="1"/>
            <a:r>
              <a:rPr lang="en-GB" sz="1400"/>
              <a:t>Epithelial-derived cytokines (e.g., </a:t>
            </a:r>
            <a:r>
              <a:rPr lang="en-GB" sz="1400" b="1">
                <a:solidFill>
                  <a:schemeClr val="tx2"/>
                </a:solidFill>
              </a:rPr>
              <a:t>TSLP</a:t>
            </a:r>
            <a:r>
              <a:rPr lang="en-GB" sz="1400"/>
              <a:t>, </a:t>
            </a:r>
            <a:r>
              <a:rPr lang="en-GB" sz="1400" b="1">
                <a:solidFill>
                  <a:schemeClr val="tx2"/>
                </a:solidFill>
              </a:rPr>
              <a:t>IL-33</a:t>
            </a:r>
            <a:r>
              <a:rPr lang="en-GB" sz="1400"/>
              <a:t> and </a:t>
            </a:r>
            <a:r>
              <a:rPr lang="en-GB" sz="1400" b="1">
                <a:solidFill>
                  <a:schemeClr val="tx2"/>
                </a:solidFill>
              </a:rPr>
              <a:t>IL-25</a:t>
            </a:r>
            <a:r>
              <a:rPr lang="en-GB" sz="1400"/>
              <a:t>) play an important role in all phenotypes of severe asthma</a:t>
            </a:r>
            <a:r>
              <a:rPr lang="en-GB" sz="1400" baseline="30000"/>
              <a:t>4–8</a:t>
            </a:r>
            <a:endParaRPr kumimoji="0" lang="en-US" sz="1400" i="0" u="none" strike="noStrike" kern="1200" cap="none" spc="0" normalizeH="0" baseline="30000">
              <a:ln>
                <a:noFill/>
              </a:ln>
              <a:effectLst/>
              <a:uLnTx/>
              <a:uFillTx/>
              <a:ea typeface="+mn-ea"/>
              <a:cs typeface="Arial" panose="020B0604020202020204" pitchFamily="34" charset="0"/>
            </a:endParaRPr>
          </a:p>
          <a:p>
            <a:r>
              <a:rPr lang="en-GB" sz="1400" b="1"/>
              <a:t>There is </a:t>
            </a:r>
            <a:r>
              <a:rPr lang="en-GB" sz="1400" b="1">
                <a:solidFill>
                  <a:schemeClr val="tx2"/>
                </a:solidFill>
              </a:rPr>
              <a:t>considerable overlap </a:t>
            </a:r>
            <a:r>
              <a:rPr lang="en-GB" sz="1400" b="1"/>
              <a:t>between severe asthma phenotypes and the underlying inflammatory profiles that drive them</a:t>
            </a:r>
            <a:r>
              <a:rPr lang="en-GB" sz="1400" baseline="30000"/>
              <a:t>2</a:t>
            </a:r>
          </a:p>
          <a:p>
            <a:r>
              <a:rPr lang="en-GB" sz="1400" b="1"/>
              <a:t>It is important to understand the driving causes of severe asthma phenotypes, to support </a:t>
            </a:r>
            <a:r>
              <a:rPr lang="en-GB" sz="1400" b="1">
                <a:solidFill>
                  <a:schemeClr val="tx2"/>
                </a:solidFill>
              </a:rPr>
              <a:t>optimal management </a:t>
            </a:r>
            <a:r>
              <a:rPr lang="en-GB" sz="1400" b="1"/>
              <a:t>of patients with appropriate targeted therapies</a:t>
            </a:r>
          </a:p>
        </p:txBody>
      </p:sp>
      <p:sp>
        <p:nvSpPr>
          <p:cNvPr id="2" name="Footer Placeholder 1">
            <a:extLst>
              <a:ext uri="{FF2B5EF4-FFF2-40B4-BE49-F238E27FC236}">
                <a16:creationId xmlns:a16="http://schemas.microsoft.com/office/drawing/2014/main" id="{7722FB56-1FB2-0C49-884F-1FF3D5872D06}"/>
              </a:ext>
            </a:extLst>
          </p:cNvPr>
          <p:cNvSpPr>
            <a:spLocks noGrp="1"/>
          </p:cNvSpPr>
          <p:nvPr>
            <p:ph type="ftr" sz="quarter" idx="11"/>
          </p:nvPr>
        </p:nvSpPr>
        <p:spPr>
          <a:xfrm>
            <a:off x="548282" y="6303600"/>
            <a:ext cx="10620000" cy="288000"/>
          </a:xfrm>
        </p:spPr>
        <p:txBody>
          <a:bodyPr/>
          <a:lstStyle/>
          <a:p>
            <a:r>
              <a:rPr lang="en-GB" sz="800" b="1" dirty="0"/>
              <a:t>Abbreviations</a:t>
            </a:r>
            <a:r>
              <a:rPr lang="en-GB" sz="800" dirty="0"/>
              <a:t>: IL-interleukin; TSLP, thymic stromal lymphopoietin; T2, type 2.</a:t>
            </a:r>
            <a:br>
              <a:rPr lang="en-GB" sz="800" dirty="0"/>
            </a:br>
            <a:r>
              <a:rPr lang="en-GB" sz="800" b="1" dirty="0"/>
              <a:t>References: </a:t>
            </a:r>
            <a:r>
              <a:rPr lang="en-GB" sz="800" dirty="0"/>
              <a:t>1. </a:t>
            </a:r>
            <a:r>
              <a:rPr lang="en-GB" sz="800" dirty="0" err="1"/>
              <a:t>Busse</a:t>
            </a:r>
            <a:r>
              <a:rPr lang="en-GB" sz="800" dirty="0"/>
              <a:t> WW. </a:t>
            </a:r>
            <a:r>
              <a:rPr lang="en-GB" sz="800" dirty="0" err="1"/>
              <a:t>Allergol</a:t>
            </a:r>
            <a:r>
              <a:rPr lang="en-GB" sz="800" dirty="0"/>
              <a:t> Int. 2019;68:158–166; 2. Tran TN, et al. Ann Allergy Asthma Immunol. 2016;116:37–42; 3. </a:t>
            </a:r>
            <a:r>
              <a:rPr lang="en-GB" sz="800" dirty="0" err="1"/>
              <a:t>Kupczyk</a:t>
            </a:r>
            <a:r>
              <a:rPr lang="en-GB" sz="800" dirty="0"/>
              <a:t> M, et al. Allergy. 2014;69:1198–1204; 4. </a:t>
            </a:r>
            <a:r>
              <a:rPr lang="en-GB" sz="800" dirty="0" err="1"/>
              <a:t>Bartemes</a:t>
            </a:r>
            <a:r>
              <a:rPr lang="en-GB" sz="800" dirty="0"/>
              <a:t> KR and Kita H. Clin Immunol. 2012;143:222–235; 5. Roan F, et al. J Clin Invest. 2019;129:1441–1451; 6. </a:t>
            </a:r>
            <a:r>
              <a:rPr lang="en-GB" sz="800" dirty="0" err="1"/>
              <a:t>McBrien</a:t>
            </a:r>
            <a:r>
              <a:rPr lang="en-GB" sz="800" dirty="0"/>
              <a:t> CN and Menzies-Gow A. Front Med. 2017;4:93; 7. </a:t>
            </a:r>
            <a:r>
              <a:rPr lang="en-GB" sz="800" dirty="0" err="1"/>
              <a:t>Varricchi</a:t>
            </a:r>
            <a:r>
              <a:rPr lang="en-GB" sz="800" dirty="0"/>
              <a:t> G, et al. Front Immunol. 2018;9:1595; 8. Gauvreau GM, et al. Expert </a:t>
            </a:r>
            <a:r>
              <a:rPr lang="en-GB" sz="800" dirty="0" err="1"/>
              <a:t>Opin</a:t>
            </a:r>
            <a:r>
              <a:rPr lang="en-GB" sz="800" dirty="0"/>
              <a:t> </a:t>
            </a:r>
            <a:r>
              <a:rPr lang="en-GB" sz="800" dirty="0" err="1"/>
              <a:t>Ther</a:t>
            </a:r>
            <a:r>
              <a:rPr lang="en-GB" sz="800" dirty="0"/>
              <a:t> Targets. 2020;24:777–792.</a:t>
            </a:r>
            <a:br>
              <a:rPr lang="en-GB" sz="800" dirty="0"/>
            </a:br>
            <a:endParaRPr lang="en-GB" sz="800" dirty="0"/>
          </a:p>
          <a:p>
            <a:r>
              <a:rPr lang="en-GB" altLang="zh-CN" sz="800" dirty="0"/>
              <a:t>CN-</a:t>
            </a:r>
            <a:r>
              <a:rPr lang="en-US" altLang="zh-CN" sz="800" dirty="0"/>
              <a:t>142657</a:t>
            </a:r>
            <a:r>
              <a:rPr lang="en-GB" altLang="zh-CN" sz="800" dirty="0"/>
              <a:t> | </a:t>
            </a:r>
            <a:r>
              <a:rPr lang="en-US" altLang="zh-CN" sz="800" dirty="0"/>
              <a:t>DECEMBER</a:t>
            </a:r>
            <a:r>
              <a:rPr lang="en-GB" altLang="zh-CN" sz="800" dirty="0"/>
              <a:t> 2024</a:t>
            </a:r>
          </a:p>
        </p:txBody>
      </p:sp>
      <p:sp>
        <p:nvSpPr>
          <p:cNvPr id="17" name="TextBox 16">
            <a:extLst>
              <a:ext uri="{FF2B5EF4-FFF2-40B4-BE49-F238E27FC236}">
                <a16:creationId xmlns:a16="http://schemas.microsoft.com/office/drawing/2014/main" id="{65E26E2A-480B-3B45-8B71-90D174AB6317}"/>
              </a:ext>
            </a:extLst>
          </p:cNvPr>
          <p:cNvSpPr txBox="1"/>
          <p:nvPr/>
        </p:nvSpPr>
        <p:spPr>
          <a:xfrm>
            <a:off x="9951609" y="2396128"/>
            <a:ext cx="184731" cy="369332"/>
          </a:xfrm>
          <a:prstGeom prst="rect">
            <a:avLst/>
          </a:prstGeom>
          <a:noFill/>
        </p:spPr>
        <p:txBody>
          <a:bodyPr wrap="none" rtlCol="0">
            <a:spAutoFit/>
          </a:bodyPr>
          <a:lstStyle/>
          <a:p>
            <a:endParaRPr lang="en-GB">
              <a:latin typeface="Calibri" panose="020F0502020204030204" pitchFamily="34" charset="0"/>
            </a:endParaRPr>
          </a:p>
        </p:txBody>
      </p:sp>
      <p:grpSp>
        <p:nvGrpSpPr>
          <p:cNvPr id="20" name="Group 19">
            <a:extLst>
              <a:ext uri="{FF2B5EF4-FFF2-40B4-BE49-F238E27FC236}">
                <a16:creationId xmlns:a16="http://schemas.microsoft.com/office/drawing/2014/main" id="{1D6F1ADA-E5B0-90E0-488A-55F92B657E72}"/>
              </a:ext>
            </a:extLst>
          </p:cNvPr>
          <p:cNvGrpSpPr/>
          <p:nvPr/>
        </p:nvGrpSpPr>
        <p:grpSpPr>
          <a:xfrm>
            <a:off x="10894587" y="6381538"/>
            <a:ext cx="1099968" cy="287551"/>
            <a:chOff x="10894587" y="6381538"/>
            <a:chExt cx="1099968" cy="287551"/>
          </a:xfrm>
        </p:grpSpPr>
        <p:grpSp>
          <p:nvGrpSpPr>
            <p:cNvPr id="13" name="Group 12">
              <a:extLst>
                <a:ext uri="{FF2B5EF4-FFF2-40B4-BE49-F238E27FC236}">
                  <a16:creationId xmlns:a16="http://schemas.microsoft.com/office/drawing/2014/main" id="{84A7D6FC-0310-9755-A4D4-E3EBD7E0A8E8}"/>
                </a:ext>
              </a:extLst>
            </p:cNvPr>
            <p:cNvGrpSpPr/>
            <p:nvPr/>
          </p:nvGrpSpPr>
          <p:grpSpPr>
            <a:xfrm>
              <a:off x="10894587" y="6381538"/>
              <a:ext cx="1099968" cy="287551"/>
              <a:chOff x="5334172" y="6525312"/>
              <a:chExt cx="1099968" cy="287551"/>
            </a:xfrm>
          </p:grpSpPr>
          <p:sp>
            <p:nvSpPr>
              <p:cNvPr id="14" name="Rectangle: Rounded Corners 13">
                <a:extLst>
                  <a:ext uri="{FF2B5EF4-FFF2-40B4-BE49-F238E27FC236}">
                    <a16:creationId xmlns:a16="http://schemas.microsoft.com/office/drawing/2014/main" id="{BD7253C8-5D31-3501-BEAE-D71F9D0831B7}"/>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Graphic 3">
                <a:hlinkClick r:id="" action="ppaction://hlinkshowjump?jump=previousslide"/>
                <a:extLst>
                  <a:ext uri="{FF2B5EF4-FFF2-40B4-BE49-F238E27FC236}">
                    <a16:creationId xmlns:a16="http://schemas.microsoft.com/office/drawing/2014/main" id="{C0702D73-E493-E29E-9753-6DFF0F0751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10800000">
                <a:off x="5657217" y="6560801"/>
                <a:ext cx="216000" cy="216000"/>
              </a:xfrm>
              <a:prstGeom prst="rect">
                <a:avLst/>
              </a:prstGeom>
            </p:spPr>
          </p:pic>
          <p:pic>
            <p:nvPicPr>
              <p:cNvPr id="19" name="Graphic 3">
                <a:hlinkClick r:id="" action="ppaction://hlinkshowjump?jump=nextslide"/>
                <a:extLst>
                  <a:ext uri="{FF2B5EF4-FFF2-40B4-BE49-F238E27FC236}">
                    <a16:creationId xmlns:a16="http://schemas.microsoft.com/office/drawing/2014/main" id="{BFE70620-D66C-3E10-9698-9FEDD1E582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10800000" flipH="1">
                <a:off x="5922567" y="6560801"/>
                <a:ext cx="216000" cy="216000"/>
              </a:xfrm>
              <a:prstGeom prst="rect">
                <a:avLst/>
              </a:prstGeom>
            </p:spPr>
          </p:pic>
        </p:grpSp>
        <p:pic>
          <p:nvPicPr>
            <p:cNvPr id="16" name="Graphic 14">
              <a:hlinkClick r:id="rId5" action="ppaction://hlinksldjump"/>
              <a:extLst>
                <a:ext uri="{FF2B5EF4-FFF2-40B4-BE49-F238E27FC236}">
                  <a16:creationId xmlns:a16="http://schemas.microsoft.com/office/drawing/2014/main" id="{AC0643E4-6D93-A53E-F282-AB0DA229F56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1734234" y="6417528"/>
              <a:ext cx="216000" cy="216000"/>
            </a:xfrm>
            <a:prstGeom prst="rect">
              <a:avLst/>
            </a:prstGeom>
          </p:spPr>
        </p:pic>
        <p:pic>
          <p:nvPicPr>
            <p:cNvPr id="15" name="Graphic 2">
              <a:hlinkClick r:id="rId8" action="ppaction://hlinksldjump"/>
              <a:extLst>
                <a:ext uri="{FF2B5EF4-FFF2-40B4-BE49-F238E27FC236}">
                  <a16:creationId xmlns:a16="http://schemas.microsoft.com/office/drawing/2014/main" id="{664363ED-0F06-826F-D6D7-1E11E3003E3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0951903" y="6416625"/>
              <a:ext cx="216000" cy="216000"/>
            </a:xfrm>
            <a:prstGeom prst="rect">
              <a:avLst/>
            </a:prstGeom>
          </p:spPr>
        </p:pic>
      </p:grpSp>
    </p:spTree>
    <p:extLst>
      <p:ext uri="{BB962C8B-B14F-4D97-AF65-F5344CB8AC3E}">
        <p14:creationId xmlns:p14="http://schemas.microsoft.com/office/powerpoint/2010/main" val="3130296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0089B5C-115E-C7EF-973C-4E70D39BF2E4}"/>
              </a:ext>
            </a:extLst>
          </p:cNvPr>
          <p:cNvPicPr>
            <a:picLocks noChangeAspect="1"/>
          </p:cNvPicPr>
          <p:nvPr/>
        </p:nvPicPr>
        <p:blipFill>
          <a:blip r:embed="rId3"/>
          <a:stretch>
            <a:fillRect/>
          </a:stretch>
        </p:blipFill>
        <p:spPr>
          <a:xfrm>
            <a:off x="960201" y="2239570"/>
            <a:ext cx="2839640" cy="3118269"/>
          </a:xfrm>
          <a:prstGeom prst="rect">
            <a:avLst/>
          </a:prstGeom>
        </p:spPr>
      </p:pic>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p:txBody>
          <a:bodyPr/>
          <a:lstStyle/>
          <a:p>
            <a:r>
              <a:rPr lang="en-GB"/>
              <a:t>Beyond-T2 asthma phenotype</a:t>
            </a:r>
            <a:endParaRPr lang="en-GB" baseline="30000"/>
          </a:p>
        </p:txBody>
      </p:sp>
      <p:sp>
        <p:nvSpPr>
          <p:cNvPr id="8" name="Content Placeholder 7">
            <a:extLst>
              <a:ext uri="{FF2B5EF4-FFF2-40B4-BE49-F238E27FC236}">
                <a16:creationId xmlns:a16="http://schemas.microsoft.com/office/drawing/2014/main" id="{1B2FE917-19FF-8145-BEB4-BC455A9E8D58}"/>
              </a:ext>
            </a:extLst>
          </p:cNvPr>
          <p:cNvSpPr>
            <a:spLocks noGrp="1"/>
          </p:cNvSpPr>
          <p:nvPr>
            <p:ph idx="1"/>
          </p:nvPr>
        </p:nvSpPr>
        <p:spPr>
          <a:xfrm>
            <a:off x="548282" y="1404000"/>
            <a:ext cx="11095200" cy="4899600"/>
          </a:xfrm>
        </p:spPr>
        <p:txBody>
          <a:bodyPr/>
          <a:lstStyle/>
          <a:p>
            <a:r>
              <a:rPr lang="en-GB" sz="1200">
                <a:latin typeface="+mn-lt"/>
              </a:rPr>
              <a:t>Mechanisms of asthma beyond-T2 inflammation may be characterised by airway hyperresponsiveness and airway remodelling and may co-exist with </a:t>
            </a:r>
            <a:br>
              <a:rPr lang="en-GB" sz="1200">
                <a:latin typeface="+mn-lt"/>
              </a:rPr>
            </a:br>
            <a:r>
              <a:rPr lang="en-GB" sz="1200">
                <a:latin typeface="+mn-lt"/>
              </a:rPr>
              <a:t>T2-dependent inflammation.</a:t>
            </a:r>
            <a:r>
              <a:rPr lang="en-GB" sz="1200" baseline="30000">
                <a:latin typeface="+mn-lt"/>
              </a:rPr>
              <a:t>1,2 </a:t>
            </a:r>
            <a:r>
              <a:rPr lang="en-GB" sz="1200">
                <a:latin typeface="+mn-lt"/>
              </a:rPr>
              <a:t> A combination of </a:t>
            </a:r>
            <a:r>
              <a:rPr lang="en-GB" sz="1200" b="1">
                <a:solidFill>
                  <a:schemeClr val="accent2"/>
                </a:solidFill>
                <a:latin typeface="+mn-lt"/>
                <a:ea typeface="+mn-ea"/>
                <a:cs typeface="+mn-cs"/>
              </a:rPr>
              <a:t>smooth muscle hyperreactivity</a:t>
            </a:r>
            <a:r>
              <a:rPr lang="en-GB" sz="1200" b="1">
                <a:solidFill>
                  <a:srgbClr val="BE8C40"/>
                </a:solidFill>
                <a:latin typeface="+mn-lt"/>
                <a:ea typeface="+mn-ea"/>
                <a:cs typeface="+mn-cs"/>
              </a:rPr>
              <a:t> </a:t>
            </a:r>
            <a:r>
              <a:rPr lang="en-GB" sz="1200">
                <a:latin typeface="+mn-lt"/>
              </a:rPr>
              <a:t>and </a:t>
            </a:r>
            <a:r>
              <a:rPr lang="en-GB" sz="1200" b="1">
                <a:solidFill>
                  <a:schemeClr val="accent2"/>
                </a:solidFill>
                <a:latin typeface="+mn-lt"/>
                <a:ea typeface="+mn-ea"/>
                <a:cs typeface="+mn-cs"/>
              </a:rPr>
              <a:t>mast cell-driven inflammation</a:t>
            </a:r>
            <a:r>
              <a:rPr lang="en-GB" sz="1200">
                <a:latin typeface="+mn-lt"/>
                <a:ea typeface="+mn-ea"/>
                <a:cs typeface="+mn-cs"/>
              </a:rPr>
              <a:t>,</a:t>
            </a:r>
            <a:r>
              <a:rPr lang="en-GB" sz="1200" b="1">
                <a:solidFill>
                  <a:schemeClr val="accent1"/>
                </a:solidFill>
                <a:latin typeface="+mn-lt"/>
                <a:ea typeface="+mn-ea"/>
                <a:cs typeface="+mn-cs"/>
              </a:rPr>
              <a:t> </a:t>
            </a:r>
            <a:r>
              <a:rPr lang="en-GB" sz="1200">
                <a:latin typeface="+mn-lt"/>
              </a:rPr>
              <a:t>combines to drive </a:t>
            </a:r>
            <a:r>
              <a:rPr lang="en-GB" sz="1200" b="1">
                <a:solidFill>
                  <a:schemeClr val="accent2"/>
                </a:solidFill>
                <a:latin typeface="+mn-lt"/>
                <a:ea typeface="+mn-ea"/>
                <a:cs typeface="+mn-cs"/>
              </a:rPr>
              <a:t>airway</a:t>
            </a:r>
            <a:r>
              <a:rPr lang="en-GB" sz="1200" b="1">
                <a:solidFill>
                  <a:srgbClr val="BE8C40"/>
                </a:solidFill>
                <a:latin typeface="+mn-lt"/>
                <a:ea typeface="+mn-ea"/>
                <a:cs typeface="+mn-cs"/>
              </a:rPr>
              <a:t> </a:t>
            </a:r>
            <a:r>
              <a:rPr lang="en-GB" sz="1200" b="1">
                <a:solidFill>
                  <a:schemeClr val="accent2"/>
                </a:solidFill>
                <a:latin typeface="+mn-lt"/>
                <a:ea typeface="+mn-ea"/>
                <a:cs typeface="+mn-cs"/>
              </a:rPr>
              <a:t>hyperresponsiveness</a:t>
            </a:r>
            <a:r>
              <a:rPr lang="en-GB" sz="1200" b="1">
                <a:solidFill>
                  <a:srgbClr val="BE8C40"/>
                </a:solidFill>
                <a:latin typeface="+mn-lt"/>
                <a:ea typeface="+mn-ea"/>
                <a:cs typeface="+mn-cs"/>
              </a:rPr>
              <a:t> </a:t>
            </a:r>
            <a:r>
              <a:rPr lang="en-GB" sz="1200">
                <a:latin typeface="+mn-lt"/>
              </a:rPr>
              <a:t>and the symptoms of asthma</a:t>
            </a:r>
            <a:r>
              <a:rPr lang="en-GB" sz="1200" baseline="30000">
                <a:latin typeface="+mn-lt"/>
              </a:rPr>
              <a:t>3*</a:t>
            </a:r>
          </a:p>
        </p:txBody>
      </p:sp>
      <p:pic>
        <p:nvPicPr>
          <p:cNvPr id="999" name="Graphic 998" descr="Badge Cross with solid fill">
            <a:extLst>
              <a:ext uri="{FF2B5EF4-FFF2-40B4-BE49-F238E27FC236}">
                <a16:creationId xmlns:a16="http://schemas.microsoft.com/office/drawing/2014/main" id="{37132976-014A-C08D-6CF4-EF3A255767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01968" y="3393972"/>
            <a:ext cx="457200" cy="457200"/>
          </a:xfrm>
          <a:prstGeom prst="rect">
            <a:avLst/>
          </a:prstGeom>
        </p:spPr>
      </p:pic>
      <p:graphicFrame>
        <p:nvGraphicFramePr>
          <p:cNvPr id="5" name="Table 16">
            <a:extLst>
              <a:ext uri="{FF2B5EF4-FFF2-40B4-BE49-F238E27FC236}">
                <a16:creationId xmlns:a16="http://schemas.microsoft.com/office/drawing/2014/main" id="{859B3472-8C09-6643-30CC-C6B921D8EE95}"/>
              </a:ext>
            </a:extLst>
          </p:cNvPr>
          <p:cNvGraphicFramePr>
            <a:graphicFrameLocks noGrp="1"/>
          </p:cNvGraphicFramePr>
          <p:nvPr/>
        </p:nvGraphicFramePr>
        <p:xfrm>
          <a:off x="5041304" y="2358994"/>
          <a:ext cx="6596983" cy="512087"/>
        </p:xfrm>
        <a:graphic>
          <a:graphicData uri="http://schemas.openxmlformats.org/drawingml/2006/table">
            <a:tbl>
              <a:tblPr firstRow="1" bandRow="1">
                <a:tableStyleId>{2D5ABB26-0587-4C30-8999-92F81FD0307C}</a:tableStyleId>
              </a:tblPr>
              <a:tblGrid>
                <a:gridCol w="462862">
                  <a:extLst>
                    <a:ext uri="{9D8B030D-6E8A-4147-A177-3AD203B41FA5}">
                      <a16:colId xmlns:a16="http://schemas.microsoft.com/office/drawing/2014/main" val="4177163366"/>
                    </a:ext>
                  </a:extLst>
                </a:gridCol>
                <a:gridCol w="6134121">
                  <a:extLst>
                    <a:ext uri="{9D8B030D-6E8A-4147-A177-3AD203B41FA5}">
                      <a16:colId xmlns:a16="http://schemas.microsoft.com/office/drawing/2014/main" val="1866586176"/>
                    </a:ext>
                  </a:extLst>
                </a:gridCol>
              </a:tblGrid>
              <a:tr h="512087">
                <a:tc>
                  <a:txBody>
                    <a:bodyPr/>
                    <a:lstStyle/>
                    <a:p>
                      <a:pPr algn="ctr"/>
                      <a:r>
                        <a:rPr lang="en-NZ" sz="1800" b="1">
                          <a:solidFill>
                            <a:schemeClr val="accent2"/>
                          </a:solidFill>
                          <a:latin typeface="+mj-lt"/>
                        </a:rPr>
                        <a:t>1</a:t>
                      </a:r>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tx1"/>
                          </a:solidFill>
                        </a:rPr>
                        <a:t>Inhaled triggers interact with the airway epithelium and  may initiate the release of epithelial cytokines including </a:t>
                      </a:r>
                      <a:r>
                        <a:rPr lang="en-GB" sz="1050" b="1">
                          <a:solidFill>
                            <a:schemeClr val="accent2"/>
                          </a:solidFill>
                        </a:rPr>
                        <a:t>IL-33</a:t>
                      </a:r>
                      <a:r>
                        <a:rPr lang="en-GB" sz="1050">
                          <a:solidFill>
                            <a:schemeClr val="tx1"/>
                          </a:solidFill>
                        </a:rPr>
                        <a:t>, </a:t>
                      </a:r>
                      <a:r>
                        <a:rPr lang="en-GB" sz="1050" b="1">
                          <a:solidFill>
                            <a:schemeClr val="accent2"/>
                          </a:solidFill>
                        </a:rPr>
                        <a:t>TSLP</a:t>
                      </a:r>
                      <a:r>
                        <a:rPr lang="en-GB" sz="1050">
                          <a:solidFill>
                            <a:schemeClr val="tx1"/>
                          </a:solidFill>
                        </a:rPr>
                        <a:t> and </a:t>
                      </a:r>
                      <a:r>
                        <a:rPr lang="en-GB" sz="1050" b="1">
                          <a:solidFill>
                            <a:schemeClr val="accent2"/>
                          </a:solidFill>
                        </a:rPr>
                        <a:t>IL-25</a:t>
                      </a:r>
                      <a:r>
                        <a:rPr lang="en-GB" sz="1050" b="1" kern="1200" baseline="30000">
                          <a:solidFill>
                            <a:schemeClr val="tx1"/>
                          </a:solidFill>
                          <a:latin typeface="+mn-lt"/>
                          <a:ea typeface="+mn-ea"/>
                          <a:cs typeface="+mn-cs"/>
                        </a:rPr>
                        <a:t>1</a:t>
                      </a:r>
                      <a:endParaRPr lang="en-NZ" sz="1050" baseline="300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50432237"/>
                  </a:ext>
                </a:extLst>
              </a:tr>
            </a:tbl>
          </a:graphicData>
        </a:graphic>
      </p:graphicFrame>
      <p:graphicFrame>
        <p:nvGraphicFramePr>
          <p:cNvPr id="774" name="Table 16">
            <a:extLst>
              <a:ext uri="{FF2B5EF4-FFF2-40B4-BE49-F238E27FC236}">
                <a16:creationId xmlns:a16="http://schemas.microsoft.com/office/drawing/2014/main" id="{1A55461A-FA17-765F-A402-83673A17EE69}"/>
              </a:ext>
            </a:extLst>
          </p:cNvPr>
          <p:cNvGraphicFramePr>
            <a:graphicFrameLocks noGrp="1"/>
          </p:cNvGraphicFramePr>
          <p:nvPr/>
        </p:nvGraphicFramePr>
        <p:xfrm>
          <a:off x="5041304" y="2893300"/>
          <a:ext cx="6596983" cy="731520"/>
        </p:xfrm>
        <a:graphic>
          <a:graphicData uri="http://schemas.openxmlformats.org/drawingml/2006/table">
            <a:tbl>
              <a:tblPr firstRow="1" bandRow="1">
                <a:tableStyleId>{2D5ABB26-0587-4C30-8999-92F81FD0307C}</a:tableStyleId>
              </a:tblPr>
              <a:tblGrid>
                <a:gridCol w="462862">
                  <a:extLst>
                    <a:ext uri="{9D8B030D-6E8A-4147-A177-3AD203B41FA5}">
                      <a16:colId xmlns:a16="http://schemas.microsoft.com/office/drawing/2014/main" val="4177163366"/>
                    </a:ext>
                  </a:extLst>
                </a:gridCol>
                <a:gridCol w="6134121">
                  <a:extLst>
                    <a:ext uri="{9D8B030D-6E8A-4147-A177-3AD203B41FA5}">
                      <a16:colId xmlns:a16="http://schemas.microsoft.com/office/drawing/2014/main" val="1866586176"/>
                    </a:ext>
                  </a:extLst>
                </a:gridCol>
              </a:tblGrid>
              <a:tr h="486405">
                <a:tc>
                  <a:txBody>
                    <a:bodyPr/>
                    <a:lstStyle/>
                    <a:p>
                      <a:pPr algn="ctr"/>
                      <a:r>
                        <a:rPr lang="en-NZ" sz="1800" b="1">
                          <a:solidFill>
                            <a:schemeClr val="accent2"/>
                          </a:solidFill>
                          <a:latin typeface="+mj-lt"/>
                        </a:rPr>
                        <a:t>2</a:t>
                      </a:r>
                    </a:p>
                  </a:txBody>
                  <a:tcPr anchor="ctr">
                    <a:lnL>
                      <a:noFill/>
                    </a:lnL>
                    <a:lnR>
                      <a:noFill/>
                    </a:lnR>
                    <a:lnT>
                      <a:noFill/>
                    </a:lnT>
                    <a:lnB>
                      <a:noFill/>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tx1"/>
                          </a:solidFill>
                        </a:rPr>
                        <a:t>Release of epithelial cytokines may go </a:t>
                      </a:r>
                      <a:r>
                        <a:rPr lang="en-GB" sz="1050" b="1">
                          <a:solidFill>
                            <a:schemeClr val="accent2"/>
                          </a:solidFill>
                        </a:rPr>
                        <a:t>beyond-T2-dependent </a:t>
                      </a:r>
                      <a:r>
                        <a:rPr lang="en-GB" sz="1050">
                          <a:solidFill>
                            <a:schemeClr val="tx1"/>
                          </a:solidFill>
                        </a:rPr>
                        <a:t>pathways.</a:t>
                      </a:r>
                      <a:r>
                        <a:rPr lang="en-GB" sz="1050" kern="1200" baseline="30000">
                          <a:solidFill>
                            <a:schemeClr val="tx1"/>
                          </a:solidFill>
                          <a:latin typeface="+mn-lt"/>
                          <a:ea typeface="+mn-ea"/>
                          <a:cs typeface="+mn-cs"/>
                        </a:rPr>
                        <a:t>1 </a:t>
                      </a:r>
                      <a:r>
                        <a:rPr lang="en-GB" sz="1050">
                          <a:solidFill>
                            <a:schemeClr val="tx1"/>
                          </a:solidFill>
                        </a:rPr>
                        <a:t> For example, </a:t>
                      </a:r>
                      <a:r>
                        <a:rPr lang="en-GB" sz="1050" b="1">
                          <a:solidFill>
                            <a:schemeClr val="accent2"/>
                          </a:solidFill>
                        </a:rPr>
                        <a:t>TSLP</a:t>
                      </a:r>
                      <a:r>
                        <a:rPr lang="en-GB" sz="1050">
                          <a:solidFill>
                            <a:schemeClr val="tx1"/>
                          </a:solidFill>
                        </a:rPr>
                        <a:t> may have a direct impact on </a:t>
                      </a:r>
                      <a:r>
                        <a:rPr lang="en-GB" sz="1050" b="1">
                          <a:solidFill>
                            <a:schemeClr val="accent2"/>
                          </a:solidFill>
                        </a:rPr>
                        <a:t>mast cell </a:t>
                      </a:r>
                      <a:r>
                        <a:rPr lang="en-GB" sz="1050" kern="1200">
                          <a:solidFill>
                            <a:schemeClr val="tx1"/>
                          </a:solidFill>
                          <a:latin typeface="+mn-lt"/>
                          <a:ea typeface="+mn-ea"/>
                          <a:cs typeface="+mn-cs"/>
                        </a:rPr>
                        <a:t>activation, resulting in degranulation, releasing </a:t>
                      </a:r>
                      <a:r>
                        <a:rPr lang="en-GB" sz="1050" b="1" kern="1200">
                          <a:solidFill>
                            <a:schemeClr val="accent2"/>
                          </a:solidFill>
                          <a:latin typeface="+mn-lt"/>
                          <a:ea typeface="+mn-ea"/>
                          <a:cs typeface="+mn-cs"/>
                        </a:rPr>
                        <a:t>histamine</a:t>
                      </a:r>
                      <a:r>
                        <a:rPr lang="en-GB" sz="1050" kern="1200">
                          <a:solidFill>
                            <a:schemeClr val="tx1"/>
                          </a:solidFill>
                          <a:latin typeface="+mn-lt"/>
                          <a:ea typeface="+mn-ea"/>
                          <a:cs typeface="+mn-cs"/>
                        </a:rPr>
                        <a:t> and other </a:t>
                      </a:r>
                      <a:r>
                        <a:rPr lang="en-GB" sz="1050" b="1" kern="1200">
                          <a:solidFill>
                            <a:schemeClr val="accent2"/>
                          </a:solidFill>
                          <a:latin typeface="+mn-lt"/>
                          <a:ea typeface="+mn-ea"/>
                          <a:cs typeface="+mn-cs"/>
                        </a:rPr>
                        <a:t>cytokines</a:t>
                      </a:r>
                      <a:r>
                        <a:rPr lang="en-GB" sz="1050" kern="1200">
                          <a:solidFill>
                            <a:schemeClr val="tx1"/>
                          </a:solidFill>
                          <a:latin typeface="+mn-lt"/>
                          <a:ea typeface="+mn-ea"/>
                          <a:cs typeface="+mn-cs"/>
                        </a:rPr>
                        <a:t>. </a:t>
                      </a:r>
                      <a:r>
                        <a:rPr lang="en-GB" sz="1050" b="1" kern="1200">
                          <a:solidFill>
                            <a:schemeClr val="accent2"/>
                          </a:solidFill>
                          <a:latin typeface="+mn-lt"/>
                          <a:ea typeface="+mn-ea"/>
                          <a:cs typeface="+mn-cs"/>
                        </a:rPr>
                        <a:t>Mast cells </a:t>
                      </a:r>
                      <a:r>
                        <a:rPr lang="en-GB" sz="1050" kern="1200">
                          <a:solidFill>
                            <a:schemeClr val="tx1"/>
                          </a:solidFill>
                          <a:latin typeface="+mn-lt"/>
                          <a:ea typeface="+mn-ea"/>
                          <a:cs typeface="+mn-cs"/>
                        </a:rPr>
                        <a:t>and </a:t>
                      </a:r>
                      <a:r>
                        <a:rPr lang="en-GB" sz="1050" b="1" kern="1200">
                          <a:solidFill>
                            <a:schemeClr val="accent2"/>
                          </a:solidFill>
                          <a:latin typeface="+mn-lt"/>
                          <a:ea typeface="+mn-ea"/>
                          <a:cs typeface="+mn-cs"/>
                        </a:rPr>
                        <a:t>airway smooth muscle cells</a:t>
                      </a:r>
                      <a:r>
                        <a:rPr lang="en-GB" sz="1050" kern="1200">
                          <a:solidFill>
                            <a:schemeClr val="accent2"/>
                          </a:solidFill>
                          <a:latin typeface="+mn-lt"/>
                          <a:ea typeface="+mn-ea"/>
                          <a:cs typeface="+mn-cs"/>
                        </a:rPr>
                        <a:t> </a:t>
                      </a:r>
                      <a:r>
                        <a:rPr lang="en-GB" sz="1050" kern="1200">
                          <a:solidFill>
                            <a:schemeClr val="tx1"/>
                          </a:solidFill>
                          <a:latin typeface="+mn-lt"/>
                          <a:ea typeface="+mn-ea"/>
                          <a:cs typeface="+mn-cs"/>
                        </a:rPr>
                        <a:t>may also produce </a:t>
                      </a:r>
                      <a:r>
                        <a:rPr lang="en-GB" sz="1050" b="1" kern="1200">
                          <a:solidFill>
                            <a:schemeClr val="accent2"/>
                          </a:solidFill>
                          <a:latin typeface="+mn-lt"/>
                          <a:ea typeface="+mn-ea"/>
                          <a:cs typeface="+mn-cs"/>
                        </a:rPr>
                        <a:t>TSLP</a:t>
                      </a:r>
                      <a:r>
                        <a:rPr lang="en-NZ" sz="1050" b="1" kern="1200">
                          <a:solidFill>
                            <a:schemeClr val="tx1"/>
                          </a:solidFill>
                          <a:latin typeface="+mn-lt"/>
                          <a:ea typeface="+mn-ea"/>
                          <a:cs typeface="+mn-cs"/>
                        </a:rPr>
                        <a:t> </a:t>
                      </a:r>
                      <a:r>
                        <a:rPr lang="en-NZ" sz="1050" b="0" kern="1200">
                          <a:solidFill>
                            <a:schemeClr val="tx1"/>
                          </a:solidFill>
                          <a:latin typeface="+mn-lt"/>
                          <a:ea typeface="+mn-ea"/>
                          <a:cs typeface="+mn-cs"/>
                        </a:rPr>
                        <a:t>which mediates cross-talk between the two cell types, promoting the release of </a:t>
                      </a:r>
                      <a:r>
                        <a:rPr lang="en-NZ" sz="1050" b="1" kern="1200">
                          <a:solidFill>
                            <a:schemeClr val="accent2"/>
                          </a:solidFill>
                          <a:latin typeface="+mn-lt"/>
                          <a:ea typeface="+mn-ea"/>
                          <a:cs typeface="+mn-cs"/>
                        </a:rPr>
                        <a:t>IL-13</a:t>
                      </a:r>
                      <a:r>
                        <a:rPr lang="en-NZ" sz="1050" b="0" kern="1200">
                          <a:solidFill>
                            <a:schemeClr val="tx1"/>
                          </a:solidFill>
                          <a:latin typeface="+mn-lt"/>
                          <a:ea typeface="+mn-ea"/>
                          <a:cs typeface="+mn-cs"/>
                        </a:rPr>
                        <a:t> as well as more </a:t>
                      </a:r>
                      <a:r>
                        <a:rPr lang="en-GB" sz="1050" b="1" kern="1200">
                          <a:solidFill>
                            <a:schemeClr val="accent2"/>
                          </a:solidFill>
                          <a:latin typeface="+mn-lt"/>
                          <a:ea typeface="+mn-ea"/>
                          <a:cs typeface="+mn-cs"/>
                        </a:rPr>
                        <a:t>TSLP</a:t>
                      </a:r>
                      <a:r>
                        <a:rPr lang="en-GB" sz="1050" b="0" kern="1200" baseline="30000">
                          <a:solidFill>
                            <a:schemeClr val="tx1"/>
                          </a:solidFill>
                          <a:latin typeface="+mn-lt"/>
                          <a:ea typeface="+mn-ea"/>
                          <a:cs typeface="+mn-cs"/>
                        </a:rPr>
                        <a:t>1,4</a:t>
                      </a:r>
                      <a:r>
                        <a:rPr lang="en-GB" sz="1050" kern="1200" baseline="30000">
                          <a:solidFill>
                            <a:schemeClr val="tx1"/>
                          </a:solidFill>
                          <a:latin typeface="+mn-lt"/>
                          <a:ea typeface="+mn-ea"/>
                          <a:cs typeface="+mn-cs"/>
                        </a:rPr>
                        <a:t> </a:t>
                      </a:r>
                      <a:endParaRPr lang="en-NZ" sz="1050" kern="1200">
                        <a:solidFill>
                          <a:schemeClr val="tx1"/>
                        </a:solidFill>
                        <a:latin typeface="+mn-lt"/>
                        <a:ea typeface="+mn-ea"/>
                        <a:cs typeface="+mn-cs"/>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63092363"/>
                  </a:ext>
                </a:extLst>
              </a:tr>
            </a:tbl>
          </a:graphicData>
        </a:graphic>
      </p:graphicFrame>
      <p:graphicFrame>
        <p:nvGraphicFramePr>
          <p:cNvPr id="775" name="Table 16">
            <a:extLst>
              <a:ext uri="{FF2B5EF4-FFF2-40B4-BE49-F238E27FC236}">
                <a16:creationId xmlns:a16="http://schemas.microsoft.com/office/drawing/2014/main" id="{ABF64F5E-AC5E-85B3-D3C2-8E7D96D59664}"/>
              </a:ext>
            </a:extLst>
          </p:cNvPr>
          <p:cNvGraphicFramePr>
            <a:graphicFrameLocks noGrp="1"/>
          </p:cNvGraphicFramePr>
          <p:nvPr>
            <p:extLst>
              <p:ext uri="{D42A27DB-BD31-4B8C-83A1-F6EECF244321}">
                <p14:modId xmlns:p14="http://schemas.microsoft.com/office/powerpoint/2010/main" val="3525360876"/>
              </p:ext>
            </p:extLst>
          </p:nvPr>
        </p:nvGraphicFramePr>
        <p:xfrm>
          <a:off x="5041304" y="3682481"/>
          <a:ext cx="6596983" cy="428071"/>
        </p:xfrm>
        <a:graphic>
          <a:graphicData uri="http://schemas.openxmlformats.org/drawingml/2006/table">
            <a:tbl>
              <a:tblPr firstRow="1" bandRow="1">
                <a:tableStyleId>{2D5ABB26-0587-4C30-8999-92F81FD0307C}</a:tableStyleId>
              </a:tblPr>
              <a:tblGrid>
                <a:gridCol w="462862">
                  <a:extLst>
                    <a:ext uri="{9D8B030D-6E8A-4147-A177-3AD203B41FA5}">
                      <a16:colId xmlns:a16="http://schemas.microsoft.com/office/drawing/2014/main" val="4177163366"/>
                    </a:ext>
                  </a:extLst>
                </a:gridCol>
                <a:gridCol w="6134121">
                  <a:extLst>
                    <a:ext uri="{9D8B030D-6E8A-4147-A177-3AD203B41FA5}">
                      <a16:colId xmlns:a16="http://schemas.microsoft.com/office/drawing/2014/main" val="1866586176"/>
                    </a:ext>
                  </a:extLst>
                </a:gridCol>
              </a:tblGrid>
              <a:tr h="428071">
                <a:tc>
                  <a:txBody>
                    <a:bodyPr/>
                    <a:lstStyle/>
                    <a:p>
                      <a:pPr algn="ctr"/>
                      <a:r>
                        <a:rPr lang="en-NZ" sz="1800" b="1">
                          <a:solidFill>
                            <a:schemeClr val="accent2"/>
                          </a:solidFill>
                          <a:latin typeface="+mj-lt"/>
                        </a:rPr>
                        <a:t>3</a:t>
                      </a:r>
                    </a:p>
                  </a:txBody>
                  <a:tcPr anchor="ctr">
                    <a:lnL>
                      <a:noFill/>
                    </a:lnL>
                    <a:lnR>
                      <a:noFill/>
                    </a:lnR>
                    <a:lnT>
                      <a:noFill/>
                    </a:lnT>
                    <a:lnB>
                      <a:noFill/>
                    </a:lnB>
                    <a:lnTlToBr w="12700" cmpd="sng">
                      <a:noFill/>
                      <a:prstDash val="solid"/>
                    </a:lnTlToBr>
                    <a:lnBlToTr w="12700" cmpd="sng">
                      <a:noFill/>
                      <a:prstDash val="solid"/>
                    </a:lnBlToTr>
                    <a:solidFill>
                      <a:schemeClr val="bg1">
                        <a:lumMod val="75000"/>
                      </a:schemeClr>
                    </a:solidFill>
                  </a:tcPr>
                </a:tc>
                <a:tc>
                  <a:txBody>
                    <a:bodyPr/>
                    <a:lstStyle/>
                    <a:p>
                      <a:r>
                        <a:rPr lang="en-GB" sz="1050" b="0">
                          <a:solidFill>
                            <a:schemeClr val="tx1"/>
                          </a:solidFill>
                        </a:rPr>
                        <a:t>Release of</a:t>
                      </a:r>
                      <a:r>
                        <a:rPr lang="en-GB" sz="1050" b="1" kern="1200">
                          <a:solidFill>
                            <a:schemeClr val="accent1"/>
                          </a:solidFill>
                          <a:latin typeface="+mn-lt"/>
                          <a:ea typeface="+mn-ea"/>
                          <a:cs typeface="+mn-cs"/>
                        </a:rPr>
                        <a:t> </a:t>
                      </a:r>
                      <a:r>
                        <a:rPr lang="en-GB" sz="1050" b="1" kern="1200">
                          <a:solidFill>
                            <a:schemeClr val="accent2"/>
                          </a:solidFill>
                          <a:latin typeface="+mn-lt"/>
                          <a:ea typeface="+mn-ea"/>
                          <a:cs typeface="+mn-cs"/>
                        </a:rPr>
                        <a:t>TSLP</a:t>
                      </a:r>
                      <a:r>
                        <a:rPr lang="en-GB" sz="1050" b="1" kern="1200">
                          <a:solidFill>
                            <a:schemeClr val="accent1"/>
                          </a:solidFill>
                          <a:latin typeface="+mn-lt"/>
                          <a:ea typeface="+mn-ea"/>
                          <a:cs typeface="+mn-cs"/>
                        </a:rPr>
                        <a:t> </a:t>
                      </a:r>
                      <a:r>
                        <a:rPr lang="en-GB" sz="1050" b="0">
                          <a:solidFill>
                            <a:schemeClr val="tx1"/>
                          </a:solidFill>
                        </a:rPr>
                        <a:t>may also have structural effects in the airway, for example on </a:t>
                      </a:r>
                      <a:r>
                        <a:rPr lang="en-GB" sz="1050" b="1">
                          <a:solidFill>
                            <a:schemeClr val="accent2"/>
                          </a:solidFill>
                        </a:rPr>
                        <a:t>fibroblasts</a:t>
                      </a:r>
                      <a:r>
                        <a:rPr lang="en-GB" sz="1050" b="0">
                          <a:solidFill>
                            <a:schemeClr val="tx1"/>
                          </a:solidFill>
                        </a:rPr>
                        <a:t>, causing the release of matrix proteins such as </a:t>
                      </a:r>
                      <a:r>
                        <a:rPr lang="en-GB" sz="1050" b="1">
                          <a:solidFill>
                            <a:schemeClr val="accent2"/>
                          </a:solidFill>
                        </a:rPr>
                        <a:t>collagen</a:t>
                      </a:r>
                      <a:r>
                        <a:rPr lang="en-GB" sz="1050" b="0">
                          <a:solidFill>
                            <a:schemeClr val="tx1"/>
                          </a:solidFill>
                        </a:rPr>
                        <a:t> that go on to promote </a:t>
                      </a:r>
                      <a:r>
                        <a:rPr lang="en-GB" sz="1050" b="1">
                          <a:solidFill>
                            <a:schemeClr val="accent2"/>
                          </a:solidFill>
                        </a:rPr>
                        <a:t>airway remodelling</a:t>
                      </a:r>
                      <a:r>
                        <a:rPr lang="en-GB" sz="1050" kern="1200" baseline="30000">
                          <a:solidFill>
                            <a:schemeClr val="tx1"/>
                          </a:solidFill>
                          <a:latin typeface="+mn-lt"/>
                          <a:ea typeface="+mn-ea"/>
                          <a:cs typeface="+mn-cs"/>
                        </a:rPr>
                        <a:t>1</a:t>
                      </a:r>
                      <a:endParaRPr lang="en-GB" sz="1050" b="1" baseline="30000">
                        <a:solidFill>
                          <a:schemeClr val="tx1"/>
                        </a:solidFill>
                        <a:highlight>
                          <a:srgbClr val="00FF00"/>
                        </a:highlight>
                      </a:endParaRPr>
                    </a:p>
                  </a:txBody>
                  <a:tcPr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16381523"/>
                  </a:ext>
                </a:extLst>
              </a:tr>
            </a:tbl>
          </a:graphicData>
        </a:graphic>
      </p:graphicFrame>
      <p:graphicFrame>
        <p:nvGraphicFramePr>
          <p:cNvPr id="776" name="Table 16">
            <a:extLst>
              <a:ext uri="{FF2B5EF4-FFF2-40B4-BE49-F238E27FC236}">
                <a16:creationId xmlns:a16="http://schemas.microsoft.com/office/drawing/2014/main" id="{70D5CA36-DAA9-3FF2-0B1B-530C4F8A5437}"/>
              </a:ext>
            </a:extLst>
          </p:cNvPr>
          <p:cNvGraphicFramePr>
            <a:graphicFrameLocks noGrp="1"/>
          </p:cNvGraphicFramePr>
          <p:nvPr>
            <p:extLst>
              <p:ext uri="{D42A27DB-BD31-4B8C-83A1-F6EECF244321}">
                <p14:modId xmlns:p14="http://schemas.microsoft.com/office/powerpoint/2010/main" val="828625436"/>
              </p:ext>
            </p:extLst>
          </p:nvPr>
        </p:nvGraphicFramePr>
        <p:xfrm>
          <a:off x="5041304" y="4139504"/>
          <a:ext cx="6598800" cy="411480"/>
        </p:xfrm>
        <a:graphic>
          <a:graphicData uri="http://schemas.openxmlformats.org/drawingml/2006/table">
            <a:tbl>
              <a:tblPr firstRow="1" bandRow="1">
                <a:tableStyleId>{2D5ABB26-0587-4C30-8999-92F81FD0307C}</a:tableStyleId>
              </a:tblPr>
              <a:tblGrid>
                <a:gridCol w="462989">
                  <a:extLst>
                    <a:ext uri="{9D8B030D-6E8A-4147-A177-3AD203B41FA5}">
                      <a16:colId xmlns:a16="http://schemas.microsoft.com/office/drawing/2014/main" val="4177163366"/>
                    </a:ext>
                  </a:extLst>
                </a:gridCol>
                <a:gridCol w="6135811">
                  <a:extLst>
                    <a:ext uri="{9D8B030D-6E8A-4147-A177-3AD203B41FA5}">
                      <a16:colId xmlns:a16="http://schemas.microsoft.com/office/drawing/2014/main" val="1866586176"/>
                    </a:ext>
                  </a:extLst>
                </a:gridCol>
              </a:tblGrid>
              <a:tr h="404088">
                <a:tc>
                  <a:txBody>
                    <a:bodyPr/>
                    <a:lstStyle/>
                    <a:p>
                      <a:pPr algn="ctr"/>
                      <a:r>
                        <a:rPr lang="en-NZ" sz="1800" b="1">
                          <a:solidFill>
                            <a:schemeClr val="accent2"/>
                          </a:solidFill>
                          <a:latin typeface="+mj-lt"/>
                        </a:rPr>
                        <a:t>4</a:t>
                      </a:r>
                    </a:p>
                  </a:txBody>
                  <a:tcPr anchor="ctr">
                    <a:lnL>
                      <a:noFill/>
                    </a:lnL>
                    <a:lnR>
                      <a:noFill/>
                    </a:lnR>
                    <a:lnT>
                      <a:noFill/>
                    </a:lnT>
                    <a:lnB>
                      <a:noFill/>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050" b="0" baseline="0">
                          <a:solidFill>
                            <a:schemeClr val="tx1"/>
                          </a:solidFill>
                        </a:rPr>
                        <a:t>Activation of </a:t>
                      </a:r>
                      <a:r>
                        <a:rPr lang="en-NZ" sz="1050" b="1" kern="1200" baseline="0">
                          <a:solidFill>
                            <a:schemeClr val="accent2"/>
                          </a:solidFill>
                          <a:latin typeface="+mn-lt"/>
                          <a:ea typeface="+mn-ea"/>
                          <a:cs typeface="+mn-cs"/>
                        </a:rPr>
                        <a:t>airway smooth </a:t>
                      </a:r>
                      <a:r>
                        <a:rPr lang="en-NZ" sz="1050" b="1" baseline="0">
                          <a:solidFill>
                            <a:schemeClr val="accent2"/>
                          </a:solidFill>
                        </a:rPr>
                        <a:t>muscle cells</a:t>
                      </a:r>
                      <a:r>
                        <a:rPr lang="en-NZ" sz="1050" b="0" kern="1200" baseline="0">
                          <a:solidFill>
                            <a:schemeClr val="accent2"/>
                          </a:solidFill>
                          <a:latin typeface="+mn-lt"/>
                          <a:ea typeface="+mn-ea"/>
                          <a:cs typeface="+mn-cs"/>
                        </a:rPr>
                        <a:t> </a:t>
                      </a:r>
                      <a:r>
                        <a:rPr lang="en-NZ" sz="1050" b="0" kern="1200" baseline="0">
                          <a:solidFill>
                            <a:schemeClr val="tx1"/>
                          </a:solidFill>
                          <a:latin typeface="+mn-lt"/>
                          <a:ea typeface="+mn-ea"/>
                          <a:cs typeface="+mn-cs"/>
                        </a:rPr>
                        <a:t>via </a:t>
                      </a:r>
                      <a:r>
                        <a:rPr lang="en-NZ" sz="1050" b="1" baseline="0">
                          <a:solidFill>
                            <a:schemeClr val="accent2"/>
                          </a:solidFill>
                        </a:rPr>
                        <a:t>TSLP</a:t>
                      </a:r>
                      <a:r>
                        <a:rPr lang="en-NZ" sz="1050" b="1" baseline="0">
                          <a:solidFill>
                            <a:schemeClr val="accent1"/>
                          </a:solidFill>
                        </a:rPr>
                        <a:t> </a:t>
                      </a:r>
                      <a:r>
                        <a:rPr lang="en-NZ" sz="1050" b="0" baseline="0">
                          <a:solidFill>
                            <a:schemeClr val="tx1"/>
                          </a:solidFill>
                        </a:rPr>
                        <a:t>may drive </a:t>
                      </a:r>
                      <a:r>
                        <a:rPr lang="en-NZ" sz="1050" b="1" baseline="0">
                          <a:solidFill>
                            <a:schemeClr val="accent2"/>
                          </a:solidFill>
                        </a:rPr>
                        <a:t>epithelium hyperplasia </a:t>
                      </a:r>
                      <a:r>
                        <a:rPr lang="en-NZ" sz="1050" b="0" kern="1200" baseline="0">
                          <a:solidFill>
                            <a:schemeClr val="tx1"/>
                          </a:solidFill>
                          <a:latin typeface="+mn-lt"/>
                          <a:ea typeface="+mn-ea"/>
                          <a:cs typeface="+mn-cs"/>
                        </a:rPr>
                        <a:t>(increased number of cells) </a:t>
                      </a:r>
                      <a:r>
                        <a:rPr lang="en-NZ" sz="1050" b="0" baseline="0">
                          <a:solidFill>
                            <a:schemeClr val="tx1"/>
                          </a:solidFill>
                        </a:rPr>
                        <a:t>and </a:t>
                      </a:r>
                      <a:r>
                        <a:rPr lang="en-NZ" sz="1050" b="1" baseline="0">
                          <a:solidFill>
                            <a:schemeClr val="accent2"/>
                          </a:solidFill>
                        </a:rPr>
                        <a:t>hypertrophy</a:t>
                      </a:r>
                      <a:r>
                        <a:rPr lang="en-NZ" sz="1050" b="1" baseline="0">
                          <a:solidFill>
                            <a:schemeClr val="accent1"/>
                          </a:solidFill>
                        </a:rPr>
                        <a:t> </a:t>
                      </a:r>
                      <a:r>
                        <a:rPr lang="en-NZ" sz="1050" b="0" kern="1200" baseline="0">
                          <a:solidFill>
                            <a:schemeClr val="tx1"/>
                          </a:solidFill>
                          <a:latin typeface="+mn-lt"/>
                          <a:ea typeface="+mn-ea"/>
                          <a:cs typeface="+mn-cs"/>
                        </a:rPr>
                        <a:t>(increased cell size)</a:t>
                      </a:r>
                      <a:r>
                        <a:rPr lang="en-GB" sz="1050" kern="1200" baseline="30000">
                          <a:solidFill>
                            <a:schemeClr val="tx1"/>
                          </a:solidFill>
                          <a:latin typeface="+mn-lt"/>
                          <a:ea typeface="+mn-ea"/>
                          <a:cs typeface="+mn-cs"/>
                        </a:rPr>
                        <a:t>1</a:t>
                      </a:r>
                      <a:endParaRPr lang="en-NZ" sz="1050" b="0" kern="1200">
                        <a:solidFill>
                          <a:schemeClr val="tx1"/>
                        </a:solidFill>
                        <a:latin typeface="+mn-lt"/>
                        <a:ea typeface="+mn-ea"/>
                        <a:cs typeface="+mn-cs"/>
                      </a:endParaRPr>
                    </a:p>
                  </a:txBody>
                  <a:tcPr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35696629"/>
                  </a:ext>
                </a:extLst>
              </a:tr>
            </a:tbl>
          </a:graphicData>
        </a:graphic>
      </p:graphicFrame>
      <p:graphicFrame>
        <p:nvGraphicFramePr>
          <p:cNvPr id="777" name="Table 16">
            <a:extLst>
              <a:ext uri="{FF2B5EF4-FFF2-40B4-BE49-F238E27FC236}">
                <a16:creationId xmlns:a16="http://schemas.microsoft.com/office/drawing/2014/main" id="{D9613388-1D90-2735-F6DC-590351956C69}"/>
              </a:ext>
            </a:extLst>
          </p:cNvPr>
          <p:cNvGraphicFramePr>
            <a:graphicFrameLocks noGrp="1"/>
          </p:cNvGraphicFramePr>
          <p:nvPr>
            <p:extLst>
              <p:ext uri="{D42A27DB-BD31-4B8C-83A1-F6EECF244321}">
                <p14:modId xmlns:p14="http://schemas.microsoft.com/office/powerpoint/2010/main" val="3762047803"/>
              </p:ext>
            </p:extLst>
          </p:nvPr>
        </p:nvGraphicFramePr>
        <p:xfrm>
          <a:off x="5044058" y="4598898"/>
          <a:ext cx="6598800" cy="571500"/>
        </p:xfrm>
        <a:graphic>
          <a:graphicData uri="http://schemas.openxmlformats.org/drawingml/2006/table">
            <a:tbl>
              <a:tblPr firstRow="1" bandRow="1">
                <a:tableStyleId>{2D5ABB26-0587-4C30-8999-92F81FD0307C}</a:tableStyleId>
              </a:tblPr>
              <a:tblGrid>
                <a:gridCol w="462990">
                  <a:extLst>
                    <a:ext uri="{9D8B030D-6E8A-4147-A177-3AD203B41FA5}">
                      <a16:colId xmlns:a16="http://schemas.microsoft.com/office/drawing/2014/main" val="4177163366"/>
                    </a:ext>
                  </a:extLst>
                </a:gridCol>
                <a:gridCol w="6135810">
                  <a:extLst>
                    <a:ext uri="{9D8B030D-6E8A-4147-A177-3AD203B41FA5}">
                      <a16:colId xmlns:a16="http://schemas.microsoft.com/office/drawing/2014/main" val="1866586176"/>
                    </a:ext>
                  </a:extLst>
                </a:gridCol>
              </a:tblGrid>
              <a:tr h="524177">
                <a:tc>
                  <a:txBody>
                    <a:bodyPr/>
                    <a:lstStyle/>
                    <a:p>
                      <a:pPr algn="ctr"/>
                      <a:r>
                        <a:rPr lang="en-NZ" sz="1800" b="1">
                          <a:solidFill>
                            <a:schemeClr val="accent2"/>
                          </a:solidFill>
                          <a:latin typeface="+mj-lt"/>
                        </a:rPr>
                        <a:t>5</a:t>
                      </a:r>
                    </a:p>
                  </a:txBody>
                  <a:tcPr anchor="ctr">
                    <a:lnL>
                      <a:noFill/>
                    </a:lnL>
                    <a:lnR>
                      <a:noFill/>
                    </a:lnR>
                    <a:lnT>
                      <a:noFill/>
                    </a:lnT>
                    <a:lnB>
                      <a:noFill/>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050" b="1" kern="1200" baseline="0">
                          <a:solidFill>
                            <a:schemeClr val="accent2"/>
                          </a:solidFill>
                          <a:latin typeface="+mn-lt"/>
                          <a:ea typeface="+mn-ea"/>
                          <a:cs typeface="+mn-cs"/>
                        </a:rPr>
                        <a:t>Airway smooth muscle cells</a:t>
                      </a:r>
                      <a:r>
                        <a:rPr lang="en-NZ" sz="1050" baseline="0">
                          <a:solidFill>
                            <a:schemeClr val="accent2"/>
                          </a:solidFill>
                        </a:rPr>
                        <a:t> </a:t>
                      </a:r>
                      <a:r>
                        <a:rPr lang="en-NZ" sz="1050" baseline="0">
                          <a:solidFill>
                            <a:schemeClr val="tx1"/>
                          </a:solidFill>
                        </a:rPr>
                        <a:t>release proinflammatory cytokines including </a:t>
                      </a:r>
                      <a:r>
                        <a:rPr lang="en-NZ" sz="1050" b="1" baseline="0">
                          <a:solidFill>
                            <a:schemeClr val="accent2"/>
                          </a:solidFill>
                        </a:rPr>
                        <a:t>IL-6</a:t>
                      </a:r>
                      <a:r>
                        <a:rPr lang="en-NZ" sz="1050" baseline="0">
                          <a:solidFill>
                            <a:schemeClr val="tx1"/>
                          </a:solidFill>
                        </a:rPr>
                        <a:t>, following stimulation with </a:t>
                      </a:r>
                      <a:r>
                        <a:rPr lang="en-GB" sz="1050" b="1" kern="1200" baseline="0">
                          <a:solidFill>
                            <a:schemeClr val="accent2"/>
                          </a:solidFill>
                          <a:latin typeface="+mn-lt"/>
                          <a:ea typeface="+mn-ea"/>
                          <a:cs typeface="+mn-cs"/>
                        </a:rPr>
                        <a:t>TSLP</a:t>
                      </a:r>
                      <a:r>
                        <a:rPr lang="en-NZ" sz="1050" baseline="0">
                          <a:solidFill>
                            <a:schemeClr val="tx1"/>
                          </a:solidFill>
                        </a:rPr>
                        <a:t>, to promote the recruitment of progenitor cells to the airway smooth muscle, leading to the further increase in </a:t>
                      </a:r>
                      <a:r>
                        <a:rPr lang="en-NZ" sz="1050" b="1" baseline="0">
                          <a:solidFill>
                            <a:schemeClr val="accent2"/>
                          </a:solidFill>
                        </a:rPr>
                        <a:t>airway smooth muscle </a:t>
                      </a:r>
                      <a:r>
                        <a:rPr lang="en-NZ" sz="1050" b="1" kern="1200" baseline="0">
                          <a:solidFill>
                            <a:schemeClr val="accent2"/>
                          </a:solidFill>
                          <a:latin typeface="+mn-lt"/>
                          <a:ea typeface="+mn-ea"/>
                          <a:cs typeface="+mn-cs"/>
                        </a:rPr>
                        <a:t>mass</a:t>
                      </a:r>
                      <a:r>
                        <a:rPr lang="en-NZ" sz="1050" kern="1200" baseline="0">
                          <a:solidFill>
                            <a:schemeClr val="accent2"/>
                          </a:solidFill>
                          <a:latin typeface="+mn-lt"/>
                          <a:ea typeface="+mn-ea"/>
                          <a:cs typeface="+mn-cs"/>
                        </a:rPr>
                        <a:t> </a:t>
                      </a:r>
                      <a:r>
                        <a:rPr lang="en-NZ" sz="1050" kern="1200" baseline="0">
                          <a:solidFill>
                            <a:schemeClr val="tx1"/>
                          </a:solidFill>
                          <a:latin typeface="+mn-lt"/>
                          <a:ea typeface="+mn-ea"/>
                          <a:cs typeface="+mn-cs"/>
                        </a:rPr>
                        <a:t>associated with airway narrowing</a:t>
                      </a:r>
                      <a:r>
                        <a:rPr lang="en-GB" sz="1050" kern="1200" baseline="30000">
                          <a:solidFill>
                            <a:schemeClr val="tx1"/>
                          </a:solidFill>
                          <a:latin typeface="+mn-lt"/>
                          <a:ea typeface="+mn-ea"/>
                          <a:cs typeface="+mn-cs"/>
                        </a:rPr>
                        <a:t>1,5 –7</a:t>
                      </a:r>
                      <a:endParaRPr lang="en-NZ" sz="1050" strike="sngStrike" kern="1200" baseline="30000">
                        <a:solidFill>
                          <a:schemeClr val="tx1"/>
                        </a:solidFill>
                        <a:latin typeface="+mn-lt"/>
                        <a:ea typeface="+mn-ea"/>
                        <a:cs typeface="+mn-cs"/>
                      </a:endParaRPr>
                    </a:p>
                  </a:txBody>
                  <a:tcPr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92354469"/>
                  </a:ext>
                </a:extLst>
              </a:tr>
            </a:tbl>
          </a:graphicData>
        </a:graphic>
      </p:graphicFrame>
      <p:sp>
        <p:nvSpPr>
          <p:cNvPr id="6" name="Footer Placeholder 1">
            <a:extLst>
              <a:ext uri="{FF2B5EF4-FFF2-40B4-BE49-F238E27FC236}">
                <a16:creationId xmlns:a16="http://schemas.microsoft.com/office/drawing/2014/main" id="{26AA8DB5-3723-1516-BD2B-20D9E2C48B0E}"/>
              </a:ext>
            </a:extLst>
          </p:cNvPr>
          <p:cNvSpPr txBox="1">
            <a:spLocks/>
          </p:cNvSpPr>
          <p:nvPr/>
        </p:nvSpPr>
        <p:spPr>
          <a:xfrm>
            <a:off x="548282" y="6303600"/>
            <a:ext cx="10620000" cy="288000"/>
          </a:xfrm>
          <a:prstGeom prst="rect">
            <a:avLst/>
          </a:prstGeom>
        </p:spPr>
        <p:txBody>
          <a:bodyPr vert="horz" lIns="0" tIns="0" rIns="0" bIns="0" rtlCol="0" anchor="b" anchorCtr="0">
            <a:noAutofit/>
          </a:bodyPr>
          <a:lstStyle>
            <a:defPPr>
              <a:defRPr lang="en-US"/>
            </a:defPPr>
            <a:lvl1pPr marL="0" algn="l" defTabSz="914400" rtl="0" eaLnBrk="1" latinLnBrk="0" hangingPunct="1">
              <a:defRPr sz="900" kern="1200" spc="2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a:t>Figure adapted from </a:t>
            </a:r>
            <a:r>
              <a:rPr lang="en-GB" sz="800" dirty="0" err="1"/>
              <a:t>Porsbjerg</a:t>
            </a:r>
            <a:r>
              <a:rPr lang="en-GB" sz="800" dirty="0"/>
              <a:t> CM, et al. </a:t>
            </a:r>
            <a:r>
              <a:rPr lang="en-GB" sz="800" dirty="0" err="1"/>
              <a:t>Eur</a:t>
            </a:r>
            <a:r>
              <a:rPr lang="en-GB" sz="800" dirty="0"/>
              <a:t> Respir J. 2020;56:2000260 and Gauvreau GM, et al. Expert </a:t>
            </a:r>
            <a:r>
              <a:rPr lang="en-GB" sz="800" dirty="0" err="1"/>
              <a:t>Opin</a:t>
            </a:r>
            <a:r>
              <a:rPr lang="en-GB" sz="800" dirty="0"/>
              <a:t> </a:t>
            </a:r>
            <a:r>
              <a:rPr lang="en-GB" sz="800" dirty="0" err="1"/>
              <a:t>Ther</a:t>
            </a:r>
            <a:r>
              <a:rPr lang="en-GB" sz="800" dirty="0"/>
              <a:t> Targets. 2020;24:777–792, which was based on </a:t>
            </a:r>
            <a:r>
              <a:rPr lang="en-GB" sz="800" dirty="0" err="1"/>
              <a:t>Brusselle</a:t>
            </a:r>
            <a:r>
              <a:rPr lang="en-GB" sz="800" dirty="0"/>
              <a:t> G and </a:t>
            </a:r>
            <a:r>
              <a:rPr lang="en-GB" sz="800" dirty="0" err="1"/>
              <a:t>Bracke</a:t>
            </a:r>
            <a:r>
              <a:rPr lang="en-GB" sz="800" dirty="0"/>
              <a:t> K. Ann Am </a:t>
            </a:r>
            <a:r>
              <a:rPr lang="en-GB" sz="800" dirty="0" err="1"/>
              <a:t>Thorac</a:t>
            </a:r>
            <a:r>
              <a:rPr lang="en-GB" sz="800" dirty="0"/>
              <a:t> Soc. </a:t>
            </a:r>
            <a:br>
              <a:rPr lang="en-GB" sz="800" dirty="0"/>
            </a:br>
            <a:r>
              <a:rPr lang="en-GB" sz="800" dirty="0"/>
              <a:t>2014;11:S322–S328, </a:t>
            </a:r>
            <a:r>
              <a:rPr lang="en-GB" sz="800" dirty="0" err="1"/>
              <a:t>Brusselle</a:t>
            </a:r>
            <a:r>
              <a:rPr lang="en-GB" sz="800" dirty="0"/>
              <a:t> G, et al. Nat Med. 2013;19:977–979 and Lambrecht BN and Hammad H. Nat Immunol. 2015;16:45–56.</a:t>
            </a:r>
          </a:p>
          <a:p>
            <a:r>
              <a:rPr lang="en-GB" sz="800" dirty="0"/>
              <a:t>*Blockade of TSLP has suggested inhibition of pathways beyond type 2 inflammation. More recent evidence also suggests that Th1/17-driven neutrophilic pathways may not be key drivers of this type of inflammation.</a:t>
            </a:r>
            <a:r>
              <a:rPr lang="en-GB" sz="800" baseline="30000" dirty="0"/>
              <a:t>8–10</a:t>
            </a:r>
            <a:r>
              <a:rPr lang="en-GB" sz="800" dirty="0"/>
              <a:t> </a:t>
            </a:r>
          </a:p>
          <a:p>
            <a:r>
              <a:rPr lang="en-GB" sz="800" b="1" dirty="0"/>
              <a:t>Abbreviations</a:t>
            </a:r>
            <a:r>
              <a:rPr lang="en-GB" sz="800" dirty="0"/>
              <a:t>: </a:t>
            </a:r>
            <a:r>
              <a:rPr lang="en-GB" sz="800" dirty="0" err="1"/>
              <a:t>IgE</a:t>
            </a:r>
            <a:r>
              <a:rPr lang="en-GB" sz="800" dirty="0"/>
              <a:t>, immunoglobulin E; IL, interleukin; ILC2, type 2 innate lymphoid cell; T2, type 2; Th, T helper; TSLP, thymic stromal lymphopoietin.</a:t>
            </a:r>
            <a:br>
              <a:rPr lang="en-GB" sz="800" dirty="0"/>
            </a:br>
            <a:r>
              <a:rPr lang="en-GB" sz="800" b="1" dirty="0"/>
              <a:t>References</a:t>
            </a:r>
            <a:r>
              <a:rPr lang="en-GB" sz="800" dirty="0"/>
              <a:t>: 1. Gauvreau GM, et al. Expert </a:t>
            </a:r>
            <a:r>
              <a:rPr lang="en-GB" sz="800" dirty="0" err="1"/>
              <a:t>Opin</a:t>
            </a:r>
            <a:r>
              <a:rPr lang="en-GB" sz="800" dirty="0"/>
              <a:t> </a:t>
            </a:r>
            <a:r>
              <a:rPr lang="en-GB" sz="800" dirty="0" err="1"/>
              <a:t>Ther</a:t>
            </a:r>
            <a:r>
              <a:rPr lang="en-GB" sz="800" dirty="0"/>
              <a:t> Targets. 2020;24:777–792; 2. </a:t>
            </a:r>
            <a:r>
              <a:rPr lang="en-GB" sz="800" dirty="0" err="1"/>
              <a:t>Hudey</a:t>
            </a:r>
            <a:r>
              <a:rPr lang="en-GB" sz="800" dirty="0"/>
              <a:t> SN, et al. Curr </a:t>
            </a:r>
            <a:r>
              <a:rPr lang="en-GB" sz="800" dirty="0" err="1"/>
              <a:t>Opin</a:t>
            </a:r>
            <a:r>
              <a:rPr lang="en-GB" sz="800" dirty="0"/>
              <a:t> Immunol. 2020;66:123–128; 3. </a:t>
            </a:r>
            <a:r>
              <a:rPr lang="en-GB" sz="800" dirty="0" err="1"/>
              <a:t>Renauld</a:t>
            </a:r>
            <a:r>
              <a:rPr lang="en-GB" sz="800" dirty="0"/>
              <a:t> CJ. J Clin </a:t>
            </a:r>
            <a:r>
              <a:rPr lang="en-GB" sz="800" dirty="0" err="1"/>
              <a:t>Pathol</a:t>
            </a:r>
            <a:r>
              <a:rPr lang="en-GB" sz="800" dirty="0"/>
              <a:t>. 2001;54:577–589; 4. West EE, et al. Drug </a:t>
            </a:r>
            <a:r>
              <a:rPr lang="en-GB" sz="800" dirty="0" err="1"/>
              <a:t>Discov</a:t>
            </a:r>
            <a:r>
              <a:rPr lang="en-GB" sz="800" dirty="0"/>
              <a:t> Today Dis Mech. 2012;9:3–4; 5. </a:t>
            </a:r>
            <a:r>
              <a:rPr lang="da-DK" sz="800" dirty="0"/>
              <a:t>Shan L, et al. J </a:t>
            </a:r>
            <a:r>
              <a:rPr lang="da-DK" sz="800" dirty="0" err="1"/>
              <a:t>Immunol</a:t>
            </a:r>
            <a:r>
              <a:rPr lang="da-DK" sz="800" dirty="0"/>
              <a:t>. 2010;184:7134–7143; 6. </a:t>
            </a:r>
            <a:r>
              <a:rPr lang="da-DK" sz="800" dirty="0" err="1"/>
              <a:t>Berair</a:t>
            </a:r>
            <a:r>
              <a:rPr lang="da-DK" sz="800" dirty="0"/>
              <a:t> R, et al. BMC </a:t>
            </a:r>
            <a:r>
              <a:rPr lang="da-DK" sz="800" dirty="0" err="1"/>
              <a:t>Medicine</a:t>
            </a:r>
            <a:r>
              <a:rPr lang="da-DK" sz="800" dirty="0"/>
              <a:t>. 2013; 11:145; 7. </a:t>
            </a:r>
            <a:r>
              <a:rPr lang="en-GB" sz="800" dirty="0"/>
              <a:t>Page S, et al. Am J </a:t>
            </a:r>
            <a:r>
              <a:rPr lang="en-GB" sz="800" dirty="0" err="1"/>
              <a:t>Physiol</a:t>
            </a:r>
            <a:r>
              <a:rPr lang="en-GB" sz="800" dirty="0"/>
              <a:t> Lung Cell Mol Physiol. 2001;281: L1313–L1323; 8. </a:t>
            </a:r>
            <a:r>
              <a:rPr lang="en-GB" sz="800" dirty="0" err="1"/>
              <a:t>Brightling</a:t>
            </a:r>
            <a:r>
              <a:rPr lang="en-GB" sz="800" dirty="0"/>
              <a:t> CE, et al. New Eng J Med. 2021;385:1669–79; 9. Diver S, et al. Lancet Respir Med. 2021;9(11):1299–1312; 10. </a:t>
            </a:r>
            <a:r>
              <a:rPr lang="en-GB" sz="800" dirty="0" err="1"/>
              <a:t>Sverrild</a:t>
            </a:r>
            <a:r>
              <a:rPr lang="en-GB" sz="800" dirty="0"/>
              <a:t> A, et al. </a:t>
            </a:r>
            <a:r>
              <a:rPr lang="en-GB" sz="800" dirty="0" err="1"/>
              <a:t>Eur</a:t>
            </a:r>
            <a:r>
              <a:rPr lang="en-GB" sz="800" dirty="0"/>
              <a:t> Respir J. 2022;59:2101296.</a:t>
            </a:r>
            <a:br>
              <a:rPr lang="en-GB" sz="800" dirty="0"/>
            </a:br>
            <a:r>
              <a:rPr lang="en-GB" altLang="zh-CN" sz="800" dirty="0"/>
              <a:t>CN-</a:t>
            </a:r>
            <a:r>
              <a:rPr lang="en-US" altLang="zh-CN" sz="800" dirty="0"/>
              <a:t>142657</a:t>
            </a:r>
            <a:r>
              <a:rPr lang="en-GB" altLang="zh-CN" sz="800" dirty="0"/>
              <a:t> | </a:t>
            </a:r>
            <a:r>
              <a:rPr lang="en-US" altLang="zh-CN" sz="800" dirty="0"/>
              <a:t>DECEMBER</a:t>
            </a:r>
            <a:r>
              <a:rPr lang="en-GB" altLang="zh-CN" sz="800" dirty="0"/>
              <a:t> 2024</a:t>
            </a:r>
          </a:p>
        </p:txBody>
      </p:sp>
      <p:sp>
        <p:nvSpPr>
          <p:cNvPr id="43" name="TextBox 42">
            <a:extLst>
              <a:ext uri="{FF2B5EF4-FFF2-40B4-BE49-F238E27FC236}">
                <a16:creationId xmlns:a16="http://schemas.microsoft.com/office/drawing/2014/main" id="{BF47BDEF-80E2-6278-B03E-6F7559677903}"/>
              </a:ext>
            </a:extLst>
          </p:cNvPr>
          <p:cNvSpPr txBox="1"/>
          <p:nvPr/>
        </p:nvSpPr>
        <p:spPr>
          <a:xfrm>
            <a:off x="1494988" y="2101072"/>
            <a:ext cx="395941" cy="138499"/>
          </a:xfrm>
          <a:prstGeom prst="rect">
            <a:avLst/>
          </a:prstGeom>
          <a:noFill/>
        </p:spPr>
        <p:txBody>
          <a:bodyPr wrap="none" lIns="0" tIns="0" rIns="0" bIns="0" rtlCol="0">
            <a:spAutoFit/>
          </a:bodyPr>
          <a:lstStyle/>
          <a:p>
            <a:pPr algn="ctr"/>
            <a:r>
              <a:rPr lang="en-US" sz="900" b="1">
                <a:solidFill>
                  <a:srgbClr val="000000"/>
                </a:solidFill>
                <a:latin typeface="Calibri" panose="020F0502020204030204" pitchFamily="34" charset="0"/>
                <a:cs typeface="Calibri" panose="020F0502020204030204" pitchFamily="34" charset="0"/>
              </a:rPr>
              <a:t>Bacteria</a:t>
            </a:r>
          </a:p>
        </p:txBody>
      </p:sp>
      <p:sp>
        <p:nvSpPr>
          <p:cNvPr id="44" name="TextBox 43">
            <a:extLst>
              <a:ext uri="{FF2B5EF4-FFF2-40B4-BE49-F238E27FC236}">
                <a16:creationId xmlns:a16="http://schemas.microsoft.com/office/drawing/2014/main" id="{15083414-A780-ADBF-4786-F24D42AE96C5}"/>
              </a:ext>
            </a:extLst>
          </p:cNvPr>
          <p:cNvSpPr txBox="1"/>
          <p:nvPr/>
        </p:nvSpPr>
        <p:spPr>
          <a:xfrm>
            <a:off x="2068142" y="2101072"/>
            <a:ext cx="352661" cy="138499"/>
          </a:xfrm>
          <a:prstGeom prst="rect">
            <a:avLst/>
          </a:prstGeom>
          <a:noFill/>
        </p:spPr>
        <p:txBody>
          <a:bodyPr wrap="none" lIns="0" tIns="0" rIns="0" bIns="0" rtlCol="0">
            <a:spAutoFit/>
          </a:bodyPr>
          <a:lstStyle/>
          <a:p>
            <a:pPr algn="ctr"/>
            <a:r>
              <a:rPr lang="en-US" sz="900" b="1">
                <a:solidFill>
                  <a:srgbClr val="000000"/>
                </a:solidFill>
                <a:latin typeface="Calibri" panose="020F0502020204030204" pitchFamily="34" charset="0"/>
                <a:cs typeface="Calibri" panose="020F0502020204030204" pitchFamily="34" charset="0"/>
              </a:rPr>
              <a:t>Viruses</a:t>
            </a:r>
          </a:p>
        </p:txBody>
      </p:sp>
      <p:sp>
        <p:nvSpPr>
          <p:cNvPr id="45" name="TextBox 44">
            <a:extLst>
              <a:ext uri="{FF2B5EF4-FFF2-40B4-BE49-F238E27FC236}">
                <a16:creationId xmlns:a16="http://schemas.microsoft.com/office/drawing/2014/main" id="{43A0727A-DACA-E412-70E3-48D914004109}"/>
              </a:ext>
            </a:extLst>
          </p:cNvPr>
          <p:cNvSpPr txBox="1"/>
          <p:nvPr/>
        </p:nvSpPr>
        <p:spPr>
          <a:xfrm>
            <a:off x="2603236" y="2101072"/>
            <a:ext cx="325409" cy="138499"/>
          </a:xfrm>
          <a:prstGeom prst="rect">
            <a:avLst/>
          </a:prstGeom>
          <a:noFill/>
        </p:spPr>
        <p:txBody>
          <a:bodyPr wrap="none" lIns="0" tIns="0" rIns="0" bIns="0" rtlCol="0">
            <a:spAutoFit/>
          </a:bodyPr>
          <a:lstStyle/>
          <a:p>
            <a:pPr algn="ctr"/>
            <a:r>
              <a:rPr lang="en-US" sz="900" b="1">
                <a:solidFill>
                  <a:srgbClr val="000000"/>
                </a:solidFill>
                <a:latin typeface="Calibri" panose="020F0502020204030204" pitchFamily="34" charset="0"/>
                <a:cs typeface="Calibri" panose="020F0502020204030204" pitchFamily="34" charset="0"/>
              </a:rPr>
              <a:t>Smoke</a:t>
            </a:r>
          </a:p>
        </p:txBody>
      </p:sp>
      <p:sp>
        <p:nvSpPr>
          <p:cNvPr id="51" name="TextBox 50">
            <a:extLst>
              <a:ext uri="{FF2B5EF4-FFF2-40B4-BE49-F238E27FC236}">
                <a16:creationId xmlns:a16="http://schemas.microsoft.com/office/drawing/2014/main" id="{58622BE0-E944-7C82-D9E6-7E02BEDEE478}"/>
              </a:ext>
            </a:extLst>
          </p:cNvPr>
          <p:cNvSpPr txBox="1"/>
          <p:nvPr/>
        </p:nvSpPr>
        <p:spPr>
          <a:xfrm>
            <a:off x="1349257" y="5409185"/>
            <a:ext cx="2614640" cy="184666"/>
          </a:xfrm>
          <a:prstGeom prst="rect">
            <a:avLst/>
          </a:prstGeom>
          <a:noFill/>
        </p:spPr>
        <p:txBody>
          <a:bodyPr wrap="square" lIns="0" tIns="0" rIns="0" bIns="0" rtlCol="0" anchor="ctr" anchorCtr="0">
            <a:spAutoFit/>
          </a:bodyPr>
          <a:lstStyle/>
          <a:p>
            <a:pPr algn="ctr"/>
            <a:r>
              <a:rPr lang="en-US" sz="1200" b="1">
                <a:solidFill>
                  <a:schemeClr val="bg1"/>
                </a:solidFill>
                <a:latin typeface="Calibri" panose="020F0502020204030204" pitchFamily="34" charset="0"/>
                <a:cs typeface="Calibri" panose="020F0502020204030204" pitchFamily="34" charset="0"/>
              </a:rPr>
              <a:t>T2-independent pathways</a:t>
            </a:r>
          </a:p>
        </p:txBody>
      </p:sp>
      <p:sp>
        <p:nvSpPr>
          <p:cNvPr id="56" name="Rectangle 55">
            <a:extLst>
              <a:ext uri="{FF2B5EF4-FFF2-40B4-BE49-F238E27FC236}">
                <a16:creationId xmlns:a16="http://schemas.microsoft.com/office/drawing/2014/main" id="{D184621F-2CD8-373A-207F-D6A34318103A}"/>
              </a:ext>
            </a:extLst>
          </p:cNvPr>
          <p:cNvSpPr/>
          <p:nvPr/>
        </p:nvSpPr>
        <p:spPr>
          <a:xfrm>
            <a:off x="1046591" y="5327532"/>
            <a:ext cx="2616050" cy="23796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Calibri" panose="020F0502020204030204" pitchFamily="34" charset="0"/>
                <a:cs typeface="Calibri" panose="020F0502020204030204" pitchFamily="34" charset="0"/>
              </a:rPr>
              <a:t>Beyond-T2 pathways</a:t>
            </a:r>
          </a:p>
        </p:txBody>
      </p:sp>
      <p:sp>
        <p:nvSpPr>
          <p:cNvPr id="65" name="TextBox 64">
            <a:extLst>
              <a:ext uri="{FF2B5EF4-FFF2-40B4-BE49-F238E27FC236}">
                <a16:creationId xmlns:a16="http://schemas.microsoft.com/office/drawing/2014/main" id="{74BEAC7C-8E0E-4FC6-85E1-734D50888A91}"/>
              </a:ext>
            </a:extLst>
          </p:cNvPr>
          <p:cNvSpPr txBox="1"/>
          <p:nvPr/>
        </p:nvSpPr>
        <p:spPr>
          <a:xfrm>
            <a:off x="1718577" y="3215243"/>
            <a:ext cx="383191" cy="226591"/>
          </a:xfrm>
          <a:prstGeom prst="rect">
            <a:avLst/>
          </a:prstGeom>
          <a:solidFill>
            <a:srgbClr val="FFFFFF"/>
          </a:solidFill>
        </p:spPr>
        <p:txBody>
          <a:bodyPr wrap="square" lIns="36000" tIns="36000" rIns="36000" bIns="36000" rtlCol="0" anchor="t">
            <a:spAutoFit/>
          </a:bodyPr>
          <a:lstStyle>
            <a:defPPr>
              <a:defRPr lang="en-US"/>
            </a:defPPr>
            <a:lvl1pPr algn="ctr">
              <a:defRPr sz="1000" b="1">
                <a:solidFill>
                  <a:schemeClr val="accent6">
                    <a:lumMod val="75000"/>
                  </a:schemeClr>
                </a:solidFill>
                <a:latin typeface="Calibri"/>
                <a:cs typeface="Calibri"/>
              </a:defRPr>
            </a:lvl1pPr>
          </a:lstStyle>
          <a:p>
            <a:r>
              <a:rPr lang="en-US"/>
              <a:t>TSLP</a:t>
            </a:r>
          </a:p>
        </p:txBody>
      </p:sp>
      <p:sp>
        <p:nvSpPr>
          <p:cNvPr id="66" name="TextBox 65">
            <a:extLst>
              <a:ext uri="{FF2B5EF4-FFF2-40B4-BE49-F238E27FC236}">
                <a16:creationId xmlns:a16="http://schemas.microsoft.com/office/drawing/2014/main" id="{95633201-A4E3-4244-BC8E-876441DEFC3B}"/>
              </a:ext>
            </a:extLst>
          </p:cNvPr>
          <p:cNvSpPr txBox="1"/>
          <p:nvPr/>
        </p:nvSpPr>
        <p:spPr>
          <a:xfrm>
            <a:off x="2341243" y="4750733"/>
            <a:ext cx="221214" cy="138499"/>
          </a:xfrm>
          <a:prstGeom prst="rect">
            <a:avLst/>
          </a:prstGeom>
          <a:noFill/>
        </p:spPr>
        <p:txBody>
          <a:bodyPr wrap="none" lIns="0" tIns="0" rIns="0" bIns="0" rtlCol="0">
            <a:spAutoFit/>
          </a:bodyPr>
          <a:lstStyle/>
          <a:p>
            <a:r>
              <a:rPr lang="en-US" sz="900" b="1">
                <a:solidFill>
                  <a:srgbClr val="F561AD"/>
                </a:solidFill>
                <a:latin typeface="Calibri" panose="020F0502020204030204" pitchFamily="34" charset="0"/>
                <a:cs typeface="Calibri" panose="020F0502020204030204" pitchFamily="34" charset="0"/>
              </a:rPr>
              <a:t>TSLP</a:t>
            </a:r>
          </a:p>
        </p:txBody>
      </p:sp>
      <p:sp>
        <p:nvSpPr>
          <p:cNvPr id="68" name="TextBox 67">
            <a:extLst>
              <a:ext uri="{FF2B5EF4-FFF2-40B4-BE49-F238E27FC236}">
                <a16:creationId xmlns:a16="http://schemas.microsoft.com/office/drawing/2014/main" id="{880DEB76-DCB6-4A19-AB43-F9F8334367D0}"/>
              </a:ext>
            </a:extLst>
          </p:cNvPr>
          <p:cNvSpPr txBox="1"/>
          <p:nvPr/>
        </p:nvSpPr>
        <p:spPr>
          <a:xfrm>
            <a:off x="2709896" y="4221714"/>
            <a:ext cx="468077"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Fibroblast</a:t>
            </a:r>
          </a:p>
        </p:txBody>
      </p:sp>
      <p:sp>
        <p:nvSpPr>
          <p:cNvPr id="69" name="TextBox 68">
            <a:extLst>
              <a:ext uri="{FF2B5EF4-FFF2-40B4-BE49-F238E27FC236}">
                <a16:creationId xmlns:a16="http://schemas.microsoft.com/office/drawing/2014/main" id="{82307DFF-0B95-4DA9-85CB-19060FC4B2E1}"/>
              </a:ext>
            </a:extLst>
          </p:cNvPr>
          <p:cNvSpPr txBox="1"/>
          <p:nvPr/>
        </p:nvSpPr>
        <p:spPr>
          <a:xfrm>
            <a:off x="2536021" y="3426408"/>
            <a:ext cx="403957"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Collagen</a:t>
            </a:r>
          </a:p>
        </p:txBody>
      </p:sp>
      <p:sp>
        <p:nvSpPr>
          <p:cNvPr id="70" name="TextBox 69">
            <a:extLst>
              <a:ext uri="{FF2B5EF4-FFF2-40B4-BE49-F238E27FC236}">
                <a16:creationId xmlns:a16="http://schemas.microsoft.com/office/drawing/2014/main" id="{4A7B7A06-6A3E-4C5E-9444-65C38CA3286A}"/>
              </a:ext>
            </a:extLst>
          </p:cNvPr>
          <p:cNvSpPr txBox="1"/>
          <p:nvPr/>
        </p:nvSpPr>
        <p:spPr>
          <a:xfrm>
            <a:off x="3271074" y="3060253"/>
            <a:ext cx="514564"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Goblet cell</a:t>
            </a:r>
          </a:p>
        </p:txBody>
      </p:sp>
      <p:sp>
        <p:nvSpPr>
          <p:cNvPr id="71" name="TextBox 70">
            <a:extLst>
              <a:ext uri="{FF2B5EF4-FFF2-40B4-BE49-F238E27FC236}">
                <a16:creationId xmlns:a16="http://schemas.microsoft.com/office/drawing/2014/main" id="{A098C1FB-66E7-41C3-B1D2-4683128E1202}"/>
              </a:ext>
            </a:extLst>
          </p:cNvPr>
          <p:cNvSpPr txBox="1"/>
          <p:nvPr/>
        </p:nvSpPr>
        <p:spPr>
          <a:xfrm>
            <a:off x="1417741" y="4217917"/>
            <a:ext cx="248466" cy="153888"/>
          </a:xfrm>
          <a:prstGeom prst="rect">
            <a:avLst/>
          </a:prstGeom>
          <a:noFill/>
        </p:spPr>
        <p:txBody>
          <a:bodyPr wrap="none" lIns="0" tIns="0" rIns="0" bIns="0" rtlCol="0">
            <a:spAutoFit/>
          </a:bodyPr>
          <a:lstStyle/>
          <a:p>
            <a:r>
              <a:rPr lang="en-US" sz="1000" b="1">
                <a:solidFill>
                  <a:srgbClr val="F561AD"/>
                </a:solidFill>
                <a:latin typeface="Calibri" panose="020F0502020204030204" pitchFamily="34" charset="0"/>
                <a:cs typeface="Calibri" panose="020F0502020204030204" pitchFamily="34" charset="0"/>
              </a:rPr>
              <a:t>TSLP</a:t>
            </a:r>
          </a:p>
        </p:txBody>
      </p:sp>
      <p:sp>
        <p:nvSpPr>
          <p:cNvPr id="84" name="TextBox 83">
            <a:extLst>
              <a:ext uri="{FF2B5EF4-FFF2-40B4-BE49-F238E27FC236}">
                <a16:creationId xmlns:a16="http://schemas.microsoft.com/office/drawing/2014/main" id="{C491C0F1-4078-40F1-9101-2C8E671AE2F3}"/>
              </a:ext>
            </a:extLst>
          </p:cNvPr>
          <p:cNvSpPr txBox="1"/>
          <p:nvPr/>
        </p:nvSpPr>
        <p:spPr>
          <a:xfrm>
            <a:off x="2885516" y="4737296"/>
            <a:ext cx="171522" cy="138499"/>
          </a:xfrm>
          <a:prstGeom prst="rect">
            <a:avLst/>
          </a:prstGeom>
          <a:noFill/>
        </p:spPr>
        <p:txBody>
          <a:bodyPr wrap="none" lIns="0" tIns="0" rIns="0" bIns="0" rtlCol="0">
            <a:spAutoFit/>
          </a:bodyPr>
          <a:lstStyle/>
          <a:p>
            <a:r>
              <a:rPr lang="en-US" sz="900" b="1">
                <a:solidFill>
                  <a:srgbClr val="F561AD"/>
                </a:solidFill>
                <a:latin typeface="Calibri" panose="020F0502020204030204" pitchFamily="34" charset="0"/>
                <a:cs typeface="Calibri" panose="020F0502020204030204" pitchFamily="34" charset="0"/>
              </a:rPr>
              <a:t>IL-6</a:t>
            </a:r>
          </a:p>
        </p:txBody>
      </p:sp>
      <p:sp>
        <p:nvSpPr>
          <p:cNvPr id="85" name="Freeform 2476">
            <a:extLst>
              <a:ext uri="{FF2B5EF4-FFF2-40B4-BE49-F238E27FC236}">
                <a16:creationId xmlns:a16="http://schemas.microsoft.com/office/drawing/2014/main" id="{92BE1348-8F99-4B2B-A18B-B5A3CC23CAE9}"/>
              </a:ext>
            </a:extLst>
          </p:cNvPr>
          <p:cNvSpPr/>
          <p:nvPr/>
        </p:nvSpPr>
        <p:spPr>
          <a:xfrm>
            <a:off x="2168208" y="4042319"/>
            <a:ext cx="131287" cy="123862"/>
          </a:xfrm>
          <a:custGeom>
            <a:avLst/>
            <a:gdLst>
              <a:gd name="connsiteX0" fmla="*/ 131073 w 131073"/>
              <a:gd name="connsiteY0" fmla="*/ 0 h 123660"/>
              <a:gd name="connsiteX1" fmla="*/ 0 w 131073"/>
              <a:gd name="connsiteY1" fmla="*/ 123661 h 123660"/>
            </a:gdLst>
            <a:ahLst/>
            <a:cxnLst>
              <a:cxn ang="0">
                <a:pos x="connsiteX0" y="connsiteY0"/>
              </a:cxn>
              <a:cxn ang="0">
                <a:pos x="connsiteX1" y="connsiteY1"/>
              </a:cxn>
            </a:cxnLst>
            <a:rect l="l" t="t" r="r" b="b"/>
            <a:pathLst>
              <a:path w="131073" h="123660">
                <a:moveTo>
                  <a:pt x="131073" y="0"/>
                </a:moveTo>
                <a:lnTo>
                  <a:pt x="0" y="123661"/>
                </a:lnTo>
              </a:path>
            </a:pathLst>
          </a:custGeom>
          <a:ln w="19050" cap="flat">
            <a:solidFill>
              <a:schemeClr val="tx1"/>
            </a:solidFill>
            <a:prstDash val="solid"/>
            <a:miter/>
          </a:ln>
        </p:spPr>
        <p:txBody>
          <a:bodyPr rtlCol="0" anchor="ctr"/>
          <a:lstStyle/>
          <a:p>
            <a:endParaRPr lang="en-US"/>
          </a:p>
        </p:txBody>
      </p:sp>
      <p:sp>
        <p:nvSpPr>
          <p:cNvPr id="86" name="Freeform 2477">
            <a:extLst>
              <a:ext uri="{FF2B5EF4-FFF2-40B4-BE49-F238E27FC236}">
                <a16:creationId xmlns:a16="http://schemas.microsoft.com/office/drawing/2014/main" id="{C943231F-6956-44F0-8D33-99D1ACA7EFA5}"/>
              </a:ext>
            </a:extLst>
          </p:cNvPr>
          <p:cNvSpPr/>
          <p:nvPr/>
        </p:nvSpPr>
        <p:spPr>
          <a:xfrm>
            <a:off x="2272051" y="4012111"/>
            <a:ext cx="59481" cy="58558"/>
          </a:xfrm>
          <a:custGeom>
            <a:avLst/>
            <a:gdLst>
              <a:gd name="connsiteX0" fmla="*/ 0 w 59384"/>
              <a:gd name="connsiteY0" fmla="*/ 14080 h 58463"/>
              <a:gd name="connsiteX1" fmla="*/ 59385 w 59384"/>
              <a:gd name="connsiteY1" fmla="*/ 0 h 58463"/>
              <a:gd name="connsiteX2" fmla="*/ 41875 w 59384"/>
              <a:gd name="connsiteY2" fmla="*/ 58463 h 58463"/>
              <a:gd name="connsiteX3" fmla="*/ 0 w 59384"/>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4" h="58463">
                <a:moveTo>
                  <a:pt x="0" y="14080"/>
                </a:moveTo>
                <a:lnTo>
                  <a:pt x="59385" y="0"/>
                </a:lnTo>
                <a:lnTo>
                  <a:pt x="41875" y="58463"/>
                </a:lnTo>
                <a:lnTo>
                  <a:pt x="0" y="14080"/>
                </a:lnTo>
                <a:close/>
              </a:path>
            </a:pathLst>
          </a:custGeom>
          <a:solidFill>
            <a:schemeClr val="tx1"/>
          </a:solidFill>
          <a:ln w="1567" cap="flat">
            <a:noFill/>
            <a:prstDash val="solid"/>
            <a:miter/>
          </a:ln>
        </p:spPr>
        <p:txBody>
          <a:bodyPr rtlCol="0" anchor="ctr"/>
          <a:lstStyle/>
          <a:p>
            <a:endParaRPr lang="en-US"/>
          </a:p>
        </p:txBody>
      </p:sp>
      <p:sp>
        <p:nvSpPr>
          <p:cNvPr id="88" name="Freeform 2473">
            <a:extLst>
              <a:ext uri="{FF2B5EF4-FFF2-40B4-BE49-F238E27FC236}">
                <a16:creationId xmlns:a16="http://schemas.microsoft.com/office/drawing/2014/main" id="{3276B8CA-7A5C-4B00-8531-53DF2CBF091B}"/>
              </a:ext>
            </a:extLst>
          </p:cNvPr>
          <p:cNvSpPr/>
          <p:nvPr/>
        </p:nvSpPr>
        <p:spPr>
          <a:xfrm>
            <a:off x="1312965" y="4447984"/>
            <a:ext cx="204013" cy="608826"/>
          </a:xfrm>
          <a:custGeom>
            <a:avLst/>
            <a:gdLst>
              <a:gd name="connsiteX0" fmla="*/ 203682 w 203681"/>
              <a:gd name="connsiteY0" fmla="*/ 0 h 607834"/>
              <a:gd name="connsiteX1" fmla="*/ 0 w 203681"/>
              <a:gd name="connsiteY1" fmla="*/ 192164 h 607834"/>
              <a:gd name="connsiteX2" fmla="*/ 0 w 203681"/>
              <a:gd name="connsiteY2" fmla="*/ 607835 h 607834"/>
            </a:gdLst>
            <a:ahLst/>
            <a:cxnLst>
              <a:cxn ang="0">
                <a:pos x="connsiteX0" y="connsiteY0"/>
              </a:cxn>
              <a:cxn ang="0">
                <a:pos x="connsiteX1" y="connsiteY1"/>
              </a:cxn>
              <a:cxn ang="0">
                <a:pos x="connsiteX2" y="connsiteY2"/>
              </a:cxn>
            </a:cxnLst>
            <a:rect l="l" t="t" r="r" b="b"/>
            <a:pathLst>
              <a:path w="203681" h="607834">
                <a:moveTo>
                  <a:pt x="203682" y="0"/>
                </a:moveTo>
                <a:lnTo>
                  <a:pt x="0" y="192164"/>
                </a:lnTo>
                <a:lnTo>
                  <a:pt x="0" y="607835"/>
                </a:lnTo>
              </a:path>
            </a:pathLst>
          </a:custGeom>
          <a:noFill/>
          <a:ln w="19050" cap="flat">
            <a:solidFill>
              <a:schemeClr val="tx1"/>
            </a:solidFill>
            <a:prstDash val="solid"/>
            <a:miter/>
          </a:ln>
        </p:spPr>
        <p:txBody>
          <a:bodyPr rtlCol="0" anchor="ctr"/>
          <a:lstStyle/>
          <a:p>
            <a:endParaRPr lang="en-US"/>
          </a:p>
        </p:txBody>
      </p:sp>
      <p:sp>
        <p:nvSpPr>
          <p:cNvPr id="89" name="Freeform 2474">
            <a:extLst>
              <a:ext uri="{FF2B5EF4-FFF2-40B4-BE49-F238E27FC236}">
                <a16:creationId xmlns:a16="http://schemas.microsoft.com/office/drawing/2014/main" id="{9F4C29C8-6C82-497E-B233-BA34A4D632A7}"/>
              </a:ext>
            </a:extLst>
          </p:cNvPr>
          <p:cNvSpPr/>
          <p:nvPr/>
        </p:nvSpPr>
        <p:spPr>
          <a:xfrm>
            <a:off x="1489524" y="4417715"/>
            <a:ext cx="59480" cy="58558"/>
          </a:xfrm>
          <a:custGeom>
            <a:avLst/>
            <a:gdLst>
              <a:gd name="connsiteX0" fmla="*/ 0 w 59383"/>
              <a:gd name="connsiteY0" fmla="*/ 14080 h 58463"/>
              <a:gd name="connsiteX1" fmla="*/ 59384 w 59383"/>
              <a:gd name="connsiteY1" fmla="*/ 0 h 58463"/>
              <a:gd name="connsiteX2" fmla="*/ 41875 w 59383"/>
              <a:gd name="connsiteY2" fmla="*/ 58463 h 58463"/>
              <a:gd name="connsiteX3" fmla="*/ 0 w 59383"/>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3" h="58463">
                <a:moveTo>
                  <a:pt x="0" y="14080"/>
                </a:moveTo>
                <a:lnTo>
                  <a:pt x="59384" y="0"/>
                </a:lnTo>
                <a:lnTo>
                  <a:pt x="41875" y="58463"/>
                </a:lnTo>
                <a:lnTo>
                  <a:pt x="0" y="14080"/>
                </a:lnTo>
                <a:close/>
              </a:path>
            </a:pathLst>
          </a:custGeom>
          <a:solidFill>
            <a:schemeClr val="tx1"/>
          </a:solidFill>
          <a:ln w="1567" cap="flat">
            <a:noFill/>
            <a:prstDash val="solid"/>
            <a:miter/>
          </a:ln>
        </p:spPr>
        <p:txBody>
          <a:bodyPr rtlCol="0" anchor="ctr"/>
          <a:lstStyle/>
          <a:p>
            <a:endParaRPr lang="en-US"/>
          </a:p>
        </p:txBody>
      </p:sp>
      <p:sp>
        <p:nvSpPr>
          <p:cNvPr id="90" name="Freeform 2479">
            <a:extLst>
              <a:ext uri="{FF2B5EF4-FFF2-40B4-BE49-F238E27FC236}">
                <a16:creationId xmlns:a16="http://schemas.microsoft.com/office/drawing/2014/main" id="{E935EDFC-A322-4F00-AAE0-AA588FBCEFB9}"/>
              </a:ext>
            </a:extLst>
          </p:cNvPr>
          <p:cNvSpPr/>
          <p:nvPr/>
        </p:nvSpPr>
        <p:spPr>
          <a:xfrm>
            <a:off x="1405854" y="4483426"/>
            <a:ext cx="217872" cy="529420"/>
          </a:xfrm>
          <a:custGeom>
            <a:avLst/>
            <a:gdLst>
              <a:gd name="connsiteX0" fmla="*/ 217518 w 217517"/>
              <a:gd name="connsiteY0" fmla="*/ 0 h 528557"/>
              <a:gd name="connsiteX1" fmla="*/ 0 w 217517"/>
              <a:gd name="connsiteY1" fmla="*/ 205203 h 528557"/>
              <a:gd name="connsiteX2" fmla="*/ 0 w 217517"/>
              <a:gd name="connsiteY2" fmla="*/ 528557 h 528557"/>
            </a:gdLst>
            <a:ahLst/>
            <a:cxnLst>
              <a:cxn ang="0">
                <a:pos x="connsiteX0" y="connsiteY0"/>
              </a:cxn>
              <a:cxn ang="0">
                <a:pos x="connsiteX1" y="connsiteY1"/>
              </a:cxn>
              <a:cxn ang="0">
                <a:pos x="connsiteX2" y="connsiteY2"/>
              </a:cxn>
            </a:cxnLst>
            <a:rect l="l" t="t" r="r" b="b"/>
            <a:pathLst>
              <a:path w="217517" h="528557">
                <a:moveTo>
                  <a:pt x="217518" y="0"/>
                </a:moveTo>
                <a:lnTo>
                  <a:pt x="0" y="205203"/>
                </a:lnTo>
                <a:lnTo>
                  <a:pt x="0" y="528557"/>
                </a:lnTo>
              </a:path>
            </a:pathLst>
          </a:custGeom>
          <a:noFill/>
          <a:ln w="19050" cap="flat">
            <a:solidFill>
              <a:schemeClr val="tx1"/>
            </a:solidFill>
            <a:prstDash val="solid"/>
            <a:miter/>
          </a:ln>
        </p:spPr>
        <p:txBody>
          <a:bodyPr rtlCol="0" anchor="ctr"/>
          <a:lstStyle/>
          <a:p>
            <a:endParaRPr lang="en-US"/>
          </a:p>
        </p:txBody>
      </p:sp>
      <p:sp>
        <p:nvSpPr>
          <p:cNvPr id="91" name="Freeform 2480">
            <a:extLst>
              <a:ext uri="{FF2B5EF4-FFF2-40B4-BE49-F238E27FC236}">
                <a16:creationId xmlns:a16="http://schemas.microsoft.com/office/drawing/2014/main" id="{283A1AB7-0F02-4654-8A17-A762C2DEA11F}"/>
              </a:ext>
            </a:extLst>
          </p:cNvPr>
          <p:cNvSpPr/>
          <p:nvPr/>
        </p:nvSpPr>
        <p:spPr>
          <a:xfrm>
            <a:off x="1371881" y="5000584"/>
            <a:ext cx="61136" cy="52916"/>
          </a:xfrm>
          <a:custGeom>
            <a:avLst/>
            <a:gdLst>
              <a:gd name="connsiteX0" fmla="*/ 0 w 61036"/>
              <a:gd name="connsiteY0" fmla="*/ 0 h 52830"/>
              <a:gd name="connsiteX1" fmla="*/ 30488 w 61036"/>
              <a:gd name="connsiteY1" fmla="*/ 52831 h 52830"/>
              <a:gd name="connsiteX2" fmla="*/ 61037 w 61036"/>
              <a:gd name="connsiteY2" fmla="*/ 0 h 52830"/>
              <a:gd name="connsiteX3" fmla="*/ 0 w 61036"/>
              <a:gd name="connsiteY3" fmla="*/ 0 h 52830"/>
            </a:gdLst>
            <a:ahLst/>
            <a:cxnLst>
              <a:cxn ang="0">
                <a:pos x="connsiteX0" y="connsiteY0"/>
              </a:cxn>
              <a:cxn ang="0">
                <a:pos x="connsiteX1" y="connsiteY1"/>
              </a:cxn>
              <a:cxn ang="0">
                <a:pos x="connsiteX2" y="connsiteY2"/>
              </a:cxn>
              <a:cxn ang="0">
                <a:pos x="connsiteX3" y="connsiteY3"/>
              </a:cxn>
            </a:cxnLst>
            <a:rect l="l" t="t" r="r" b="b"/>
            <a:pathLst>
              <a:path w="61036" h="52830">
                <a:moveTo>
                  <a:pt x="0" y="0"/>
                </a:moveTo>
                <a:lnTo>
                  <a:pt x="30488" y="52831"/>
                </a:lnTo>
                <a:lnTo>
                  <a:pt x="61037" y="0"/>
                </a:lnTo>
                <a:lnTo>
                  <a:pt x="0" y="0"/>
                </a:lnTo>
                <a:close/>
              </a:path>
            </a:pathLst>
          </a:custGeom>
          <a:solidFill>
            <a:schemeClr val="tx1"/>
          </a:solidFill>
          <a:ln w="1567" cap="flat">
            <a:noFill/>
            <a:prstDash val="solid"/>
            <a:miter/>
          </a:ln>
        </p:spPr>
        <p:txBody>
          <a:bodyPr rtlCol="0" anchor="ctr"/>
          <a:lstStyle/>
          <a:p>
            <a:endParaRPr lang="en-US"/>
          </a:p>
        </p:txBody>
      </p:sp>
      <p:sp>
        <p:nvSpPr>
          <p:cNvPr id="11" name="Rectangle: Rounded Corners 10">
            <a:hlinkClick r:id="" action="ppaction://noaction"/>
            <a:extLst>
              <a:ext uri="{FF2B5EF4-FFF2-40B4-BE49-F238E27FC236}">
                <a16:creationId xmlns:a16="http://schemas.microsoft.com/office/drawing/2014/main" id="{30D80C16-D299-417D-FF42-77C4F689E4D4}"/>
              </a:ext>
            </a:extLst>
          </p:cNvPr>
          <p:cNvSpPr/>
          <p:nvPr/>
        </p:nvSpPr>
        <p:spPr>
          <a:xfrm>
            <a:off x="10335031" y="5275845"/>
            <a:ext cx="1665744" cy="504000"/>
          </a:xfrm>
          <a:prstGeom prst="roundRect">
            <a:avLst>
              <a:gd name="adj" fmla="val 33045"/>
            </a:avLst>
          </a:prstGeom>
          <a:solidFill>
            <a:srgbClr val="F56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b="1">
                <a:solidFill>
                  <a:schemeClr val="bg1"/>
                </a:solidFill>
              </a:rPr>
              <a:t>Click here </a:t>
            </a:r>
            <a:r>
              <a:rPr lang="en-NZ" sz="900">
                <a:solidFill>
                  <a:schemeClr val="bg1"/>
                </a:solidFill>
              </a:rPr>
              <a:t>to find out how this pathway can manifest in a clinical setting </a:t>
            </a:r>
            <a:endParaRPr lang="en-GB" sz="900"/>
          </a:p>
        </p:txBody>
      </p:sp>
      <p:grpSp>
        <p:nvGrpSpPr>
          <p:cNvPr id="12" name="Group 11">
            <a:extLst>
              <a:ext uri="{FF2B5EF4-FFF2-40B4-BE49-F238E27FC236}">
                <a16:creationId xmlns:a16="http://schemas.microsoft.com/office/drawing/2014/main" id="{94A93328-B4B9-1777-E336-9922C15C4198}"/>
              </a:ext>
            </a:extLst>
          </p:cNvPr>
          <p:cNvGrpSpPr/>
          <p:nvPr/>
        </p:nvGrpSpPr>
        <p:grpSpPr>
          <a:xfrm>
            <a:off x="10894587" y="6381538"/>
            <a:ext cx="1099968" cy="287551"/>
            <a:chOff x="10894587" y="6381538"/>
            <a:chExt cx="1099968" cy="287551"/>
          </a:xfrm>
        </p:grpSpPr>
        <p:grpSp>
          <p:nvGrpSpPr>
            <p:cNvPr id="14" name="Group 13">
              <a:extLst>
                <a:ext uri="{FF2B5EF4-FFF2-40B4-BE49-F238E27FC236}">
                  <a16:creationId xmlns:a16="http://schemas.microsoft.com/office/drawing/2014/main" id="{43AAC12D-D1D5-8B8B-CE0D-63C09247B81C}"/>
                </a:ext>
              </a:extLst>
            </p:cNvPr>
            <p:cNvGrpSpPr/>
            <p:nvPr/>
          </p:nvGrpSpPr>
          <p:grpSpPr>
            <a:xfrm>
              <a:off x="10894587" y="6381538"/>
              <a:ext cx="1099968" cy="287551"/>
              <a:chOff x="5334172" y="6525312"/>
              <a:chExt cx="1099968" cy="287551"/>
            </a:xfrm>
          </p:grpSpPr>
          <p:sp>
            <p:nvSpPr>
              <p:cNvPr id="17" name="Rectangle: Rounded Corners 16">
                <a:extLst>
                  <a:ext uri="{FF2B5EF4-FFF2-40B4-BE49-F238E27FC236}">
                    <a16:creationId xmlns:a16="http://schemas.microsoft.com/office/drawing/2014/main" id="{1F64AA66-E406-0012-01EB-499CB38C77BF}"/>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Graphic 3">
                <a:hlinkClick r:id="" action="ppaction://hlinkshowjump?jump=previousslide"/>
                <a:extLst>
                  <a:ext uri="{FF2B5EF4-FFF2-40B4-BE49-F238E27FC236}">
                    <a16:creationId xmlns:a16="http://schemas.microsoft.com/office/drawing/2014/main" id="{BF37C58A-4C2B-96A3-64C9-E8CF0421B59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rot="10800000">
                <a:off x="5657217" y="6560801"/>
                <a:ext cx="216000" cy="216000"/>
              </a:xfrm>
              <a:prstGeom prst="rect">
                <a:avLst/>
              </a:prstGeom>
            </p:spPr>
          </p:pic>
          <p:pic>
            <p:nvPicPr>
              <p:cNvPr id="19" name="Graphic 3">
                <a:hlinkClick r:id="" action="ppaction://hlinkshowjump?jump=nextslide"/>
                <a:extLst>
                  <a:ext uri="{FF2B5EF4-FFF2-40B4-BE49-F238E27FC236}">
                    <a16:creationId xmlns:a16="http://schemas.microsoft.com/office/drawing/2014/main" id="{1F3485FB-D105-1DBD-C09F-2A7CCF75BA2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rot="10800000" flipH="1">
                <a:off x="5922567" y="6560801"/>
                <a:ext cx="216000" cy="216000"/>
              </a:xfrm>
              <a:prstGeom prst="rect">
                <a:avLst/>
              </a:prstGeom>
            </p:spPr>
          </p:pic>
        </p:grpSp>
        <p:pic>
          <p:nvPicPr>
            <p:cNvPr id="15" name="Graphic 14">
              <a:hlinkClick r:id="" action="ppaction://noaction"/>
              <a:extLst>
                <a:ext uri="{FF2B5EF4-FFF2-40B4-BE49-F238E27FC236}">
                  <a16:creationId xmlns:a16="http://schemas.microsoft.com/office/drawing/2014/main" id="{69FFB9DA-BC27-3FF1-ACF6-C0DC4DB47B2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1734234" y="6417528"/>
              <a:ext cx="216000" cy="216000"/>
            </a:xfrm>
            <a:prstGeom prst="rect">
              <a:avLst/>
            </a:prstGeom>
          </p:spPr>
        </p:pic>
        <p:pic>
          <p:nvPicPr>
            <p:cNvPr id="16" name="Graphic 2">
              <a:hlinkClick r:id="rId10" action="ppaction://hlinksldjump"/>
              <a:extLst>
                <a:ext uri="{FF2B5EF4-FFF2-40B4-BE49-F238E27FC236}">
                  <a16:creationId xmlns:a16="http://schemas.microsoft.com/office/drawing/2014/main" id="{05103E15-A541-DFEF-F4CC-F90299A7B29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0951903" y="6416625"/>
              <a:ext cx="216000" cy="216000"/>
            </a:xfrm>
            <a:prstGeom prst="rect">
              <a:avLst/>
            </a:prstGeom>
          </p:spPr>
        </p:pic>
      </p:grpSp>
      <p:sp>
        <p:nvSpPr>
          <p:cNvPr id="2" name="Rectangle: Rounded Corners 1">
            <a:extLst>
              <a:ext uri="{FF2B5EF4-FFF2-40B4-BE49-F238E27FC236}">
                <a16:creationId xmlns:a16="http://schemas.microsoft.com/office/drawing/2014/main" id="{456D13EF-3288-132F-792E-FAA6256E19D8}"/>
              </a:ext>
            </a:extLst>
          </p:cNvPr>
          <p:cNvSpPr/>
          <p:nvPr/>
        </p:nvSpPr>
        <p:spPr>
          <a:xfrm>
            <a:off x="158661" y="1986205"/>
            <a:ext cx="1259333" cy="423367"/>
          </a:xfrm>
          <a:prstGeom prst="roundRect">
            <a:avLst>
              <a:gd name="adj" fmla="val 248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900" b="1">
                <a:solidFill>
                  <a:schemeClr val="bg1"/>
                </a:solidFill>
              </a:rPr>
              <a:t>Click on each number to reveal the next step</a:t>
            </a:r>
            <a:endParaRPr lang="en-GB" sz="900" b="1">
              <a:solidFill>
                <a:schemeClr val="bg1"/>
              </a:solidFill>
            </a:endParaRPr>
          </a:p>
        </p:txBody>
      </p:sp>
      <p:sp>
        <p:nvSpPr>
          <p:cNvPr id="9" name="A button">
            <a:extLst>
              <a:ext uri="{FF2B5EF4-FFF2-40B4-BE49-F238E27FC236}">
                <a16:creationId xmlns:a16="http://schemas.microsoft.com/office/drawing/2014/main" id="{D8D33B4F-C6C5-864F-A25B-639D7E51DDA0}"/>
              </a:ext>
            </a:extLst>
          </p:cNvPr>
          <p:cNvSpPr/>
          <p:nvPr/>
        </p:nvSpPr>
        <p:spPr>
          <a:xfrm>
            <a:off x="3257676" y="3767456"/>
            <a:ext cx="329546" cy="35165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t>3</a:t>
            </a:r>
          </a:p>
        </p:txBody>
      </p:sp>
      <p:sp>
        <p:nvSpPr>
          <p:cNvPr id="10" name="A button">
            <a:extLst>
              <a:ext uri="{FF2B5EF4-FFF2-40B4-BE49-F238E27FC236}">
                <a16:creationId xmlns:a16="http://schemas.microsoft.com/office/drawing/2014/main" id="{A076B378-2B4F-6BB6-F9D7-2B1C9FDAE507}"/>
              </a:ext>
            </a:extLst>
          </p:cNvPr>
          <p:cNvSpPr/>
          <p:nvPr/>
        </p:nvSpPr>
        <p:spPr>
          <a:xfrm>
            <a:off x="867295" y="4395043"/>
            <a:ext cx="329546" cy="35165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t>4</a:t>
            </a:r>
          </a:p>
        </p:txBody>
      </p:sp>
      <p:sp>
        <p:nvSpPr>
          <p:cNvPr id="20" name="A button">
            <a:extLst>
              <a:ext uri="{FF2B5EF4-FFF2-40B4-BE49-F238E27FC236}">
                <a16:creationId xmlns:a16="http://schemas.microsoft.com/office/drawing/2014/main" id="{85BE2407-B756-3F9B-D81B-3B5EAEED1689}"/>
              </a:ext>
            </a:extLst>
          </p:cNvPr>
          <p:cNvSpPr/>
          <p:nvPr/>
        </p:nvSpPr>
        <p:spPr>
          <a:xfrm>
            <a:off x="3238664" y="4505558"/>
            <a:ext cx="329546" cy="35165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t>5</a:t>
            </a:r>
          </a:p>
        </p:txBody>
      </p:sp>
      <p:sp>
        <p:nvSpPr>
          <p:cNvPr id="3" name="A button">
            <a:extLst>
              <a:ext uri="{FF2B5EF4-FFF2-40B4-BE49-F238E27FC236}">
                <a16:creationId xmlns:a16="http://schemas.microsoft.com/office/drawing/2014/main" id="{5214B6FD-B5E3-AC86-95B4-C77C89A71106}"/>
              </a:ext>
            </a:extLst>
          </p:cNvPr>
          <p:cNvSpPr/>
          <p:nvPr/>
        </p:nvSpPr>
        <p:spPr>
          <a:xfrm>
            <a:off x="988165" y="2613131"/>
            <a:ext cx="329546" cy="35165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t>1</a:t>
            </a:r>
          </a:p>
        </p:txBody>
      </p:sp>
      <p:sp>
        <p:nvSpPr>
          <p:cNvPr id="26" name="TextBox 25">
            <a:extLst>
              <a:ext uri="{FF2B5EF4-FFF2-40B4-BE49-F238E27FC236}">
                <a16:creationId xmlns:a16="http://schemas.microsoft.com/office/drawing/2014/main" id="{9801546B-00DE-4247-B46B-F3D57FB06354}"/>
              </a:ext>
            </a:extLst>
          </p:cNvPr>
          <p:cNvSpPr txBox="1"/>
          <p:nvPr/>
        </p:nvSpPr>
        <p:spPr>
          <a:xfrm>
            <a:off x="2353241" y="3075633"/>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38" name="TextBox 37">
            <a:extLst>
              <a:ext uri="{FF2B5EF4-FFF2-40B4-BE49-F238E27FC236}">
                <a16:creationId xmlns:a16="http://schemas.microsoft.com/office/drawing/2014/main" id="{0F0428BB-8774-EE5B-A8B9-6576E87BE53E}"/>
              </a:ext>
            </a:extLst>
          </p:cNvPr>
          <p:cNvSpPr txBox="1"/>
          <p:nvPr/>
        </p:nvSpPr>
        <p:spPr>
          <a:xfrm>
            <a:off x="3562396" y="4857462"/>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grpSp>
        <p:nvGrpSpPr>
          <p:cNvPr id="22" name="Group 21">
            <a:extLst>
              <a:ext uri="{FF2B5EF4-FFF2-40B4-BE49-F238E27FC236}">
                <a16:creationId xmlns:a16="http://schemas.microsoft.com/office/drawing/2014/main" id="{4DFDA268-AB7A-19CC-2272-88A0D0B17785}"/>
              </a:ext>
            </a:extLst>
          </p:cNvPr>
          <p:cNvGrpSpPr/>
          <p:nvPr/>
        </p:nvGrpSpPr>
        <p:grpSpPr>
          <a:xfrm>
            <a:off x="1237534" y="3542435"/>
            <a:ext cx="1064278" cy="403779"/>
            <a:chOff x="1238050" y="3572262"/>
            <a:chExt cx="1064278" cy="403779"/>
          </a:xfrm>
        </p:grpSpPr>
        <p:sp>
          <p:nvSpPr>
            <p:cNvPr id="4" name="A button">
              <a:extLst>
                <a:ext uri="{FF2B5EF4-FFF2-40B4-BE49-F238E27FC236}">
                  <a16:creationId xmlns:a16="http://schemas.microsoft.com/office/drawing/2014/main" id="{DCEBB5EC-8B8E-E45C-FD68-E38FA0BB3735}"/>
                </a:ext>
              </a:extLst>
            </p:cNvPr>
            <p:cNvSpPr/>
            <p:nvPr/>
          </p:nvSpPr>
          <p:spPr>
            <a:xfrm>
              <a:off x="1238050" y="3572262"/>
              <a:ext cx="329546" cy="351656"/>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a:t>2</a:t>
              </a:r>
            </a:p>
          </p:txBody>
        </p:sp>
        <p:sp>
          <p:nvSpPr>
            <p:cNvPr id="21" name="TextBox 20">
              <a:extLst>
                <a:ext uri="{FF2B5EF4-FFF2-40B4-BE49-F238E27FC236}">
                  <a16:creationId xmlns:a16="http://schemas.microsoft.com/office/drawing/2014/main" id="{933ED013-42CA-829B-FE15-96521DFA599B}"/>
                </a:ext>
              </a:extLst>
            </p:cNvPr>
            <p:cNvSpPr txBox="1"/>
            <p:nvPr/>
          </p:nvSpPr>
          <p:spPr>
            <a:xfrm>
              <a:off x="1770287" y="3837539"/>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grpSp>
    </p:spTree>
    <p:extLst>
      <p:ext uri="{BB962C8B-B14F-4D97-AF65-F5344CB8AC3E}">
        <p14:creationId xmlns:p14="http://schemas.microsoft.com/office/powerpoint/2010/main" val="5885756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nextCondLst>
                <p:cond evt="onClick" delay="0">
                  <p:tgtEl>
                    <p:spTgt spid="3"/>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75"/>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76"/>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2" restart="whenNotActive" fill="hold" evtFilter="cancelBubble" nodeType="interactiveSeq">
                <p:stCondLst>
                  <p:cond evt="onClick" delay="0">
                    <p:tgtEl>
                      <p:spTgt spid="20"/>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77"/>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AF7468B-57BB-423D-BD3B-1E3C25CE3BD9}"/>
              </a:ext>
            </a:extLst>
          </p:cNvPr>
          <p:cNvSpPr/>
          <p:nvPr/>
        </p:nvSpPr>
        <p:spPr>
          <a:xfrm>
            <a:off x="550390" y="1883231"/>
            <a:ext cx="11044415" cy="4136570"/>
          </a:xfrm>
          <a:prstGeom prst="roundRect">
            <a:avLst>
              <a:gd name="adj" fmla="val 2025"/>
            </a:avLst>
          </a:prstGeom>
          <a:solidFill>
            <a:schemeClr val="accent2">
              <a:alpha val="35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a:ea typeface="+mn-ea"/>
              <a:cs typeface="+mn-cs"/>
            </a:endParaRPr>
          </a:p>
        </p:txBody>
      </p:sp>
      <p:sp>
        <p:nvSpPr>
          <p:cNvPr id="15" name="Rectangle: Rounded Corners 14">
            <a:extLst>
              <a:ext uri="{FF2B5EF4-FFF2-40B4-BE49-F238E27FC236}">
                <a16:creationId xmlns:a16="http://schemas.microsoft.com/office/drawing/2014/main" id="{294ECABD-245E-4F3B-A8B3-46190D71BF67}"/>
              </a:ext>
            </a:extLst>
          </p:cNvPr>
          <p:cNvSpPr/>
          <p:nvPr/>
        </p:nvSpPr>
        <p:spPr>
          <a:xfrm>
            <a:off x="916921" y="3776134"/>
            <a:ext cx="5621305" cy="2157942"/>
          </a:xfrm>
          <a:prstGeom prst="roundRect">
            <a:avLst>
              <a:gd name="adj" fmla="val 3605"/>
            </a:avLst>
          </a:prstGeom>
          <a:solidFill>
            <a:schemeClr val="bg1">
              <a:lumMod val="95000"/>
            </a:schemeClr>
          </a:solid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a:spcBef>
                <a:spcPts val="300"/>
              </a:spcBef>
              <a:spcAft>
                <a:spcPts val="300"/>
              </a:spcAft>
              <a:defRPr/>
            </a:pPr>
            <a:endParaRPr lang="en-GB" sz="1400">
              <a:solidFill>
                <a:schemeClr val="tx1"/>
              </a:solidFill>
            </a:endParaRPr>
          </a:p>
          <a:p>
            <a:pPr marL="285750" indent="-285750">
              <a:spcBef>
                <a:spcPts val="300"/>
              </a:spcBef>
              <a:spcAft>
                <a:spcPts val="300"/>
              </a:spcAft>
              <a:buFont typeface="Arial" panose="020B0604020202020204" pitchFamily="34" charset="0"/>
              <a:buChar char="•"/>
              <a:defRPr/>
            </a:pPr>
            <a:r>
              <a:rPr lang="en-GB" sz="1400">
                <a:solidFill>
                  <a:schemeClr val="tx1"/>
                </a:solidFill>
              </a:rPr>
              <a:t>Sudden shortness of breath </a:t>
            </a:r>
          </a:p>
          <a:p>
            <a:pPr marL="285750" indent="-285750">
              <a:spcBef>
                <a:spcPts val="300"/>
              </a:spcBef>
              <a:spcAft>
                <a:spcPts val="300"/>
              </a:spcAft>
              <a:buFont typeface="Arial" panose="020B0604020202020204" pitchFamily="34" charset="0"/>
              <a:buChar char="•"/>
              <a:defRPr/>
            </a:pPr>
            <a:r>
              <a:rPr lang="en-GB" sz="1400">
                <a:solidFill>
                  <a:schemeClr val="tx1"/>
                </a:solidFill>
              </a:rPr>
              <a:t>Yellow sputum and productive cough</a:t>
            </a:r>
          </a:p>
          <a:p>
            <a:pPr marL="285750" indent="-285750">
              <a:spcBef>
                <a:spcPts val="300"/>
              </a:spcBef>
              <a:spcAft>
                <a:spcPts val="300"/>
              </a:spcAft>
              <a:buFont typeface="Arial" panose="020B0604020202020204" pitchFamily="34" charset="0"/>
              <a:buChar char="•"/>
              <a:defRPr/>
            </a:pPr>
            <a:r>
              <a:rPr lang="en-GB" sz="1400">
                <a:solidFill>
                  <a:schemeClr val="tx1"/>
                </a:solidFill>
              </a:rPr>
              <a:t>Condition worsened despite nebuliser and IV steroids</a:t>
            </a:r>
          </a:p>
          <a:p>
            <a:pPr marL="285750" indent="-285750">
              <a:spcBef>
                <a:spcPts val="300"/>
              </a:spcBef>
              <a:spcAft>
                <a:spcPts val="300"/>
              </a:spcAft>
              <a:buFont typeface="Arial" panose="020B0604020202020204" pitchFamily="34" charset="0"/>
              <a:buChar char="•"/>
              <a:defRPr/>
            </a:pPr>
            <a:r>
              <a:rPr lang="en-GB" sz="1400">
                <a:solidFill>
                  <a:schemeClr val="tx1"/>
                </a:solidFill>
              </a:rPr>
              <a:t>Significant amount of mucus plugging airways following CT scan</a:t>
            </a:r>
          </a:p>
          <a:p>
            <a:pPr marL="285750" indent="-285750">
              <a:spcBef>
                <a:spcPts val="300"/>
              </a:spcBef>
              <a:spcAft>
                <a:spcPts val="300"/>
              </a:spcAft>
              <a:buFont typeface="Arial" panose="020B0604020202020204" pitchFamily="34" charset="0"/>
              <a:buChar char="•"/>
              <a:defRPr/>
            </a:pPr>
            <a:r>
              <a:rPr lang="en-GB" sz="1400">
                <a:solidFill>
                  <a:schemeClr val="tx1"/>
                </a:solidFill>
              </a:rPr>
              <a:t>Poor lung function is indicated by low FEV</a:t>
            </a:r>
            <a:r>
              <a:rPr lang="en-GB" sz="1400" baseline="-25000">
                <a:solidFill>
                  <a:schemeClr val="tx1"/>
                </a:solidFill>
              </a:rPr>
              <a:t>1 </a:t>
            </a:r>
            <a:r>
              <a:rPr lang="en-GB" sz="1400">
                <a:solidFill>
                  <a:schemeClr val="tx1"/>
                </a:solidFill>
              </a:rPr>
              <a:t>and FEV</a:t>
            </a:r>
            <a:r>
              <a:rPr lang="en-GB" sz="1400" baseline="-25000">
                <a:solidFill>
                  <a:schemeClr val="tx1"/>
                </a:solidFill>
              </a:rPr>
              <a:t>1</a:t>
            </a:r>
            <a:r>
              <a:rPr lang="en-GB" sz="1400">
                <a:solidFill>
                  <a:schemeClr val="tx1"/>
                </a:solidFill>
              </a:rPr>
              <a:t>/FVC ratio</a:t>
            </a:r>
          </a:p>
          <a:p>
            <a:pPr marL="285750" indent="-285750">
              <a:spcBef>
                <a:spcPts val="300"/>
              </a:spcBef>
              <a:spcAft>
                <a:spcPts val="300"/>
              </a:spcAft>
              <a:buFont typeface="Arial" panose="020B0604020202020204" pitchFamily="34" charset="0"/>
              <a:buChar char="•"/>
              <a:defRPr/>
            </a:pPr>
            <a:r>
              <a:rPr lang="en-US" sz="1400">
                <a:solidFill>
                  <a:schemeClr val="tx1"/>
                </a:solidFill>
                <a:latin typeface="Calibri"/>
              </a:rPr>
              <a:t>Maintained healthy </a:t>
            </a:r>
            <a:r>
              <a:rPr kumimoji="0" lang="en-US" sz="1400" b="0" i="0" u="none" strike="noStrike" kern="1200" cap="none" spc="0" normalizeH="0" baseline="0">
                <a:ln>
                  <a:noFill/>
                </a:ln>
                <a:solidFill>
                  <a:schemeClr val="tx1"/>
                </a:solidFill>
                <a:effectLst/>
                <a:uLnTx/>
                <a:uFillTx/>
                <a:latin typeface="Calibri"/>
                <a:ea typeface="+mn-ea"/>
                <a:cs typeface="+mn-cs"/>
              </a:rPr>
              <a:t>weight (BMI: 23.5 kg/m</a:t>
            </a:r>
            <a:r>
              <a:rPr kumimoji="0" lang="en-US" sz="1400" b="0" i="0" u="none" strike="noStrike" kern="1200" cap="none" spc="0" normalizeH="0" baseline="30000">
                <a:ln>
                  <a:noFill/>
                </a:ln>
                <a:solidFill>
                  <a:schemeClr val="tx1"/>
                </a:solidFill>
                <a:effectLst/>
                <a:uLnTx/>
                <a:uFillTx/>
                <a:latin typeface="Calibri"/>
                <a:ea typeface="+mn-ea"/>
                <a:cs typeface="+mn-cs"/>
              </a:rPr>
              <a:t>2</a:t>
            </a:r>
            <a:r>
              <a:rPr kumimoji="0" lang="en-US" sz="1400" b="0" i="0" u="none" strike="noStrike" kern="1200" cap="none" spc="0" normalizeH="0" baseline="0">
                <a:ln>
                  <a:noFill/>
                </a:ln>
                <a:solidFill>
                  <a:schemeClr val="tx1"/>
                </a:solidFill>
                <a:effectLst/>
                <a:uLnTx/>
                <a:uFillTx/>
                <a:latin typeface="Calibri"/>
                <a:ea typeface="+mn-ea"/>
                <a:cs typeface="+mn-cs"/>
              </a:rPr>
              <a:t>)</a:t>
            </a:r>
          </a:p>
          <a:p>
            <a:pPr marL="285750" indent="-285750">
              <a:spcBef>
                <a:spcPts val="300"/>
              </a:spcBef>
              <a:spcAft>
                <a:spcPts val="300"/>
              </a:spcAft>
              <a:buFont typeface="Arial" panose="020B0604020202020204" pitchFamily="34" charset="0"/>
              <a:buChar char="•"/>
              <a:defRPr/>
            </a:pPr>
            <a:r>
              <a:rPr kumimoji="0" lang="en-US" sz="1400" b="0" i="0" u="none" strike="noStrike" kern="1200" cap="none" spc="0" normalizeH="0" baseline="0">
                <a:ln>
                  <a:noFill/>
                </a:ln>
                <a:solidFill>
                  <a:schemeClr val="tx1"/>
                </a:solidFill>
                <a:effectLst/>
                <a:uLnTx/>
                <a:uFillTx/>
                <a:latin typeface="Calibri"/>
                <a:ea typeface="+mn-ea"/>
                <a:cs typeface="+mn-cs"/>
              </a:rPr>
              <a:t>Adherent to current therapy</a:t>
            </a:r>
            <a:endParaRPr lang="en-GB" sz="1400">
              <a:solidFill>
                <a:schemeClr val="tx1"/>
              </a:solidFill>
            </a:endParaRPr>
          </a:p>
          <a:p>
            <a:pPr marL="285750" indent="-285750">
              <a:spcBef>
                <a:spcPts val="300"/>
              </a:spcBef>
              <a:spcAft>
                <a:spcPts val="300"/>
              </a:spcAft>
              <a:buFont typeface="Arial" panose="020B0604020202020204" pitchFamily="34" charset="0"/>
              <a:buChar char="•"/>
              <a:defRPr/>
            </a:pPr>
            <a:endParaRPr lang="en-GB" sz="1400">
              <a:solidFill>
                <a:schemeClr val="tx1"/>
              </a:solidFill>
            </a:endParaRPr>
          </a:p>
        </p:txBody>
      </p:sp>
      <p:sp>
        <p:nvSpPr>
          <p:cNvPr id="4" name="Rectangle: Rounded Corners 3">
            <a:extLst>
              <a:ext uri="{FF2B5EF4-FFF2-40B4-BE49-F238E27FC236}">
                <a16:creationId xmlns:a16="http://schemas.microsoft.com/office/drawing/2014/main" id="{B3F30EDE-CD1B-4CA7-9780-FD434C2D19A9}"/>
              </a:ext>
            </a:extLst>
          </p:cNvPr>
          <p:cNvSpPr/>
          <p:nvPr/>
        </p:nvSpPr>
        <p:spPr>
          <a:xfrm>
            <a:off x="550388" y="1460901"/>
            <a:ext cx="4466111" cy="422329"/>
          </a:xfrm>
          <a:prstGeom prst="roundRect">
            <a:avLst>
              <a:gd name="adj" fmla="val 10563"/>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solidFill>
                  <a:srgbClr val="FFFFFF"/>
                </a:solidFill>
                <a:latin typeface="Cambria"/>
              </a:rPr>
              <a:t>53</a:t>
            </a:r>
            <a:r>
              <a:rPr kumimoji="0" lang="en-US" sz="1800" b="0" i="0" u="none" strike="noStrike" kern="1200" cap="none" spc="0" normalizeH="0" baseline="0" noProof="0">
                <a:ln>
                  <a:noFill/>
                </a:ln>
                <a:solidFill>
                  <a:srgbClr val="FFFFFF"/>
                </a:solidFill>
                <a:effectLst/>
                <a:uLnTx/>
                <a:uFillTx/>
                <a:latin typeface="Cambria"/>
                <a:ea typeface="+mn-ea"/>
                <a:cs typeface="+mn-cs"/>
              </a:rPr>
              <a:t>-year-old female</a:t>
            </a:r>
          </a:p>
        </p:txBody>
      </p:sp>
      <p:sp>
        <p:nvSpPr>
          <p:cNvPr id="2" name="Title 1">
            <a:extLst>
              <a:ext uri="{FF2B5EF4-FFF2-40B4-BE49-F238E27FC236}">
                <a16:creationId xmlns:a16="http://schemas.microsoft.com/office/drawing/2014/main" id="{F7547857-D759-4CB3-91F0-F4BFB726E71D}"/>
              </a:ext>
            </a:extLst>
          </p:cNvPr>
          <p:cNvSpPr>
            <a:spLocks noGrp="1"/>
          </p:cNvSpPr>
          <p:nvPr>
            <p:ph type="title"/>
          </p:nvPr>
        </p:nvSpPr>
        <p:spPr>
          <a:xfrm>
            <a:off x="548281" y="180000"/>
            <a:ext cx="8871943" cy="720000"/>
          </a:xfrm>
        </p:spPr>
        <p:txBody>
          <a:bodyPr/>
          <a:lstStyle/>
          <a:p>
            <a:r>
              <a:rPr lang="en-US"/>
              <a:t>Case study: </a:t>
            </a:r>
            <a:r>
              <a:rPr lang="en-GB"/>
              <a:t>Beyond-T2 asthma phenotype</a:t>
            </a:r>
            <a:r>
              <a:rPr lang="en-US"/>
              <a:t>[1/2]</a:t>
            </a:r>
          </a:p>
        </p:txBody>
      </p:sp>
      <p:sp>
        <p:nvSpPr>
          <p:cNvPr id="6" name="Rectangle: Rounded Corners 5">
            <a:extLst>
              <a:ext uri="{FF2B5EF4-FFF2-40B4-BE49-F238E27FC236}">
                <a16:creationId xmlns:a16="http://schemas.microsoft.com/office/drawing/2014/main" id="{F254945F-0FF6-490B-89D9-BC896F656FBD}"/>
              </a:ext>
            </a:extLst>
          </p:cNvPr>
          <p:cNvSpPr/>
          <p:nvPr/>
        </p:nvSpPr>
        <p:spPr>
          <a:xfrm>
            <a:off x="6916747" y="3776134"/>
            <a:ext cx="4509210" cy="2157942"/>
          </a:xfrm>
          <a:prstGeom prst="roundRect">
            <a:avLst>
              <a:gd name="adj" fmla="val 3605"/>
            </a:avLst>
          </a:prstGeom>
          <a:solidFill>
            <a:schemeClr val="bg1">
              <a:lumMod val="95000"/>
            </a:schemeClr>
          </a:solid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656665"/>
                </a:solidFill>
                <a:effectLst/>
                <a:uLnTx/>
                <a:uFillTx/>
                <a:latin typeface="Calibri"/>
                <a:ea typeface="+mn-ea"/>
                <a:cs typeface="+mn-cs"/>
              </a:rPr>
              <a:t>High ICS-LABA daily</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656665"/>
                </a:solidFill>
                <a:effectLst/>
                <a:uLnTx/>
                <a:uFillTx/>
                <a:latin typeface="Calibri"/>
                <a:ea typeface="+mn-ea"/>
                <a:cs typeface="+mn-cs"/>
              </a:rPr>
              <a:t>Add-on treatment with LAMA</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656665"/>
                </a:solidFill>
                <a:effectLst/>
                <a:uLnTx/>
                <a:uFillTx/>
                <a:latin typeface="Calibri"/>
                <a:ea typeface="+mn-ea"/>
                <a:cs typeface="+mn-cs"/>
              </a:rPr>
              <a:t>Has received three short doses of OCS over the past year following exacerbations</a:t>
            </a:r>
          </a:p>
        </p:txBody>
      </p:sp>
      <p:cxnSp>
        <p:nvCxnSpPr>
          <p:cNvPr id="7" name="Connector: Elbow 6">
            <a:extLst>
              <a:ext uri="{FF2B5EF4-FFF2-40B4-BE49-F238E27FC236}">
                <a16:creationId xmlns:a16="http://schemas.microsoft.com/office/drawing/2014/main" id="{31727281-CFB4-462B-ACD4-54F7DFF467AE}"/>
              </a:ext>
            </a:extLst>
          </p:cNvPr>
          <p:cNvCxnSpPr>
            <a:cxnSpLocks/>
          </p:cNvCxnSpPr>
          <p:nvPr/>
        </p:nvCxnSpPr>
        <p:spPr>
          <a:xfrm rot="16200000" flipH="1">
            <a:off x="6161158" y="4044772"/>
            <a:ext cx="1352406" cy="142983"/>
          </a:xfrm>
          <a:prstGeom prst="bentConnector2">
            <a:avLst/>
          </a:prstGeom>
          <a:ln>
            <a:solidFill>
              <a:schemeClr val="accent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DE296CA5-160B-4589-A7AB-20B928281725}"/>
              </a:ext>
            </a:extLst>
          </p:cNvPr>
          <p:cNvSpPr/>
          <p:nvPr/>
        </p:nvSpPr>
        <p:spPr>
          <a:xfrm>
            <a:off x="708370" y="2279757"/>
            <a:ext cx="2482505" cy="505784"/>
          </a:xfrm>
          <a:prstGeom prst="roundRect">
            <a:avLst>
              <a:gd name="adj" fmla="val 17630"/>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tlCol="0" anchor="ctr"/>
          <a:lstStyle/>
          <a:p>
            <a:pPr marL="0" marR="0" lvl="0" indent="53340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accent2"/>
                </a:solidFill>
                <a:effectLst/>
                <a:uLnTx/>
                <a:uFillTx/>
                <a:latin typeface="Cambria"/>
                <a:ea typeface="+mn-ea"/>
                <a:cs typeface="+mn-cs"/>
              </a:rPr>
              <a:t>Past medical history </a:t>
            </a:r>
          </a:p>
        </p:txBody>
      </p:sp>
      <p:sp>
        <p:nvSpPr>
          <p:cNvPr id="11" name="Rectangle: Rounded Corners 10">
            <a:extLst>
              <a:ext uri="{FF2B5EF4-FFF2-40B4-BE49-F238E27FC236}">
                <a16:creationId xmlns:a16="http://schemas.microsoft.com/office/drawing/2014/main" id="{7F516C8C-7959-4E69-BBD2-23F66F6CBFDD}"/>
              </a:ext>
            </a:extLst>
          </p:cNvPr>
          <p:cNvSpPr/>
          <p:nvPr/>
        </p:nvSpPr>
        <p:spPr>
          <a:xfrm>
            <a:off x="6707983" y="3181475"/>
            <a:ext cx="4720005" cy="505784"/>
          </a:xfrm>
          <a:prstGeom prst="roundRect">
            <a:avLst>
              <a:gd name="adj" fmla="val 17630"/>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tlCol="0" anchor="ctr"/>
          <a:lstStyle/>
          <a:p>
            <a:pPr marL="1790700" marR="0" lvl="0" indent="-125095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accent2"/>
                </a:solidFill>
                <a:effectLst/>
                <a:uLnTx/>
                <a:uFillTx/>
                <a:latin typeface="Cambria"/>
                <a:ea typeface="+mn-ea"/>
                <a:cs typeface="+mn-cs"/>
              </a:rPr>
              <a:t>Medications</a:t>
            </a:r>
            <a:endParaRPr kumimoji="0" lang="en-US" sz="1200" b="0" i="0" u="none" strike="noStrike" kern="1200" cap="none" spc="0" normalizeH="0" baseline="0" noProof="0">
              <a:ln>
                <a:noFill/>
              </a:ln>
              <a:solidFill>
                <a:schemeClr val="accent2"/>
              </a:solidFill>
              <a:effectLst/>
              <a:uLnTx/>
              <a:uFillTx/>
              <a:latin typeface="Cambria"/>
              <a:ea typeface="+mn-ea"/>
              <a:cs typeface="+mn-cs"/>
            </a:endParaRPr>
          </a:p>
        </p:txBody>
      </p:sp>
      <p:grpSp>
        <p:nvGrpSpPr>
          <p:cNvPr id="12" name="Graphic 87" descr="Medicine outline">
            <a:extLst>
              <a:ext uri="{FF2B5EF4-FFF2-40B4-BE49-F238E27FC236}">
                <a16:creationId xmlns:a16="http://schemas.microsoft.com/office/drawing/2014/main" id="{EB4294C8-9BA6-486E-B9A7-E0E874842798}"/>
              </a:ext>
            </a:extLst>
          </p:cNvPr>
          <p:cNvGrpSpPr>
            <a:grpSpLocks noChangeAspect="1"/>
          </p:cNvGrpSpPr>
          <p:nvPr/>
        </p:nvGrpSpPr>
        <p:grpSpPr>
          <a:xfrm>
            <a:off x="6852078" y="3281331"/>
            <a:ext cx="229322" cy="312685"/>
            <a:chOff x="6828215" y="3239926"/>
            <a:chExt cx="294002" cy="400880"/>
          </a:xfrm>
          <a:solidFill>
            <a:srgbClr val="BE8C40"/>
          </a:solidFill>
        </p:grpSpPr>
        <p:sp>
          <p:nvSpPr>
            <p:cNvPr id="13" name="Freeform: Shape 12">
              <a:extLst>
                <a:ext uri="{FF2B5EF4-FFF2-40B4-BE49-F238E27FC236}">
                  <a16:creationId xmlns:a16="http://schemas.microsoft.com/office/drawing/2014/main" id="{47330E54-8A16-4CF0-AECC-4A86EE599897}"/>
                </a:ext>
              </a:extLst>
            </p:cNvPr>
            <p:cNvSpPr/>
            <p:nvPr/>
          </p:nvSpPr>
          <p:spPr>
            <a:xfrm>
              <a:off x="6828215" y="3239926"/>
              <a:ext cx="233424" cy="365359"/>
            </a:xfrm>
            <a:custGeom>
              <a:avLst/>
              <a:gdLst>
                <a:gd name="connsiteX0" fmla="*/ 25372 w 233424"/>
                <a:gd name="connsiteY0" fmla="*/ 355211 h 365359"/>
                <a:gd name="connsiteX1" fmla="*/ 10149 w 233424"/>
                <a:gd name="connsiteY1" fmla="*/ 339987 h 365359"/>
                <a:gd name="connsiteX2" fmla="*/ 10149 w 233424"/>
                <a:gd name="connsiteY2" fmla="*/ 111638 h 365359"/>
                <a:gd name="connsiteX3" fmla="*/ 25372 w 233424"/>
                <a:gd name="connsiteY3" fmla="*/ 96414 h 365359"/>
                <a:gd name="connsiteX4" fmla="*/ 43133 w 233424"/>
                <a:gd name="connsiteY4" fmla="*/ 96414 h 365359"/>
                <a:gd name="connsiteX5" fmla="*/ 50744 w 233424"/>
                <a:gd name="connsiteY5" fmla="*/ 89142 h 365359"/>
                <a:gd name="connsiteX6" fmla="*/ 50744 w 233424"/>
                <a:gd name="connsiteY6" fmla="*/ 88803 h 365359"/>
                <a:gd name="connsiteX7" fmla="*/ 50744 w 233424"/>
                <a:gd name="connsiteY7" fmla="*/ 65968 h 365359"/>
                <a:gd name="connsiteX8" fmla="*/ 182680 w 233424"/>
                <a:gd name="connsiteY8" fmla="*/ 65968 h 365359"/>
                <a:gd name="connsiteX9" fmla="*/ 182680 w 233424"/>
                <a:gd name="connsiteY9" fmla="*/ 88803 h 365359"/>
                <a:gd name="connsiteX10" fmla="*/ 189952 w 233424"/>
                <a:gd name="connsiteY10" fmla="*/ 96414 h 365359"/>
                <a:gd name="connsiteX11" fmla="*/ 190291 w 233424"/>
                <a:gd name="connsiteY11" fmla="*/ 96414 h 365359"/>
                <a:gd name="connsiteX12" fmla="*/ 208052 w 233424"/>
                <a:gd name="connsiteY12" fmla="*/ 96414 h 365359"/>
                <a:gd name="connsiteX13" fmla="*/ 223275 w 233424"/>
                <a:gd name="connsiteY13" fmla="*/ 111638 h 365359"/>
                <a:gd name="connsiteX14" fmla="*/ 223275 w 233424"/>
                <a:gd name="connsiteY14" fmla="*/ 152182 h 365359"/>
                <a:gd name="connsiteX15" fmla="*/ 60893 w 233424"/>
                <a:gd name="connsiteY15" fmla="*/ 152182 h 365359"/>
                <a:gd name="connsiteX16" fmla="*/ 50744 w 233424"/>
                <a:gd name="connsiteY16" fmla="*/ 162331 h 365359"/>
                <a:gd name="connsiteX17" fmla="*/ 50744 w 233424"/>
                <a:gd name="connsiteY17" fmla="*/ 253671 h 365359"/>
                <a:gd name="connsiteX18" fmla="*/ 60893 w 233424"/>
                <a:gd name="connsiteY18" fmla="*/ 263820 h 365359"/>
                <a:gd name="connsiteX19" fmla="*/ 223275 w 233424"/>
                <a:gd name="connsiteY19" fmla="*/ 263820 h 365359"/>
                <a:gd name="connsiteX20" fmla="*/ 223275 w 233424"/>
                <a:gd name="connsiteY20" fmla="*/ 309454 h 365359"/>
                <a:gd name="connsiteX21" fmla="*/ 233424 w 233424"/>
                <a:gd name="connsiteY21" fmla="*/ 309454 h 365359"/>
                <a:gd name="connsiteX22" fmla="*/ 233424 w 233424"/>
                <a:gd name="connsiteY22" fmla="*/ 111638 h 365359"/>
                <a:gd name="connsiteX23" fmla="*/ 208052 w 233424"/>
                <a:gd name="connsiteY23" fmla="*/ 86265 h 365359"/>
                <a:gd name="connsiteX24" fmla="*/ 192829 w 233424"/>
                <a:gd name="connsiteY24" fmla="*/ 86265 h 365359"/>
                <a:gd name="connsiteX25" fmla="*/ 192829 w 233424"/>
                <a:gd name="connsiteY25" fmla="*/ 65968 h 365359"/>
                <a:gd name="connsiteX26" fmla="*/ 202978 w 233424"/>
                <a:gd name="connsiteY26" fmla="*/ 65968 h 365359"/>
                <a:gd name="connsiteX27" fmla="*/ 213126 w 233424"/>
                <a:gd name="connsiteY27" fmla="*/ 56500 h 365359"/>
                <a:gd name="connsiteX28" fmla="*/ 213126 w 233424"/>
                <a:gd name="connsiteY28" fmla="*/ 55819 h 365359"/>
                <a:gd name="connsiteX29" fmla="*/ 213126 w 233424"/>
                <a:gd name="connsiteY29" fmla="*/ 25372 h 365359"/>
                <a:gd name="connsiteX30" fmla="*/ 187754 w 233424"/>
                <a:gd name="connsiteY30" fmla="*/ 0 h 365359"/>
                <a:gd name="connsiteX31" fmla="*/ 45670 w 233424"/>
                <a:gd name="connsiteY31" fmla="*/ 0 h 365359"/>
                <a:gd name="connsiteX32" fmla="*/ 20298 w 233424"/>
                <a:gd name="connsiteY32" fmla="*/ 25372 h 365359"/>
                <a:gd name="connsiteX33" fmla="*/ 20298 w 233424"/>
                <a:gd name="connsiteY33" fmla="*/ 55819 h 365359"/>
                <a:gd name="connsiteX34" fmla="*/ 29765 w 233424"/>
                <a:gd name="connsiteY34" fmla="*/ 65968 h 365359"/>
                <a:gd name="connsiteX35" fmla="*/ 30447 w 233424"/>
                <a:gd name="connsiteY35" fmla="*/ 65968 h 365359"/>
                <a:gd name="connsiteX36" fmla="*/ 40596 w 233424"/>
                <a:gd name="connsiteY36" fmla="*/ 65968 h 365359"/>
                <a:gd name="connsiteX37" fmla="*/ 40596 w 233424"/>
                <a:gd name="connsiteY37" fmla="*/ 86265 h 365359"/>
                <a:gd name="connsiteX38" fmla="*/ 25372 w 233424"/>
                <a:gd name="connsiteY38" fmla="*/ 86265 h 365359"/>
                <a:gd name="connsiteX39" fmla="*/ 0 w 233424"/>
                <a:gd name="connsiteY39" fmla="*/ 111638 h 365359"/>
                <a:gd name="connsiteX40" fmla="*/ 0 w 233424"/>
                <a:gd name="connsiteY40" fmla="*/ 339987 h 365359"/>
                <a:gd name="connsiteX41" fmla="*/ 25372 w 233424"/>
                <a:gd name="connsiteY41" fmla="*/ 365360 h 365359"/>
                <a:gd name="connsiteX42" fmla="*/ 116844 w 233424"/>
                <a:gd name="connsiteY42" fmla="*/ 365360 h 365359"/>
                <a:gd name="connsiteX43" fmla="*/ 116707 w 233424"/>
                <a:gd name="connsiteY43" fmla="*/ 362695 h 365359"/>
                <a:gd name="connsiteX44" fmla="*/ 117296 w 233424"/>
                <a:gd name="connsiteY44" fmla="*/ 355211 h 365359"/>
                <a:gd name="connsiteX45" fmla="*/ 60893 w 233424"/>
                <a:gd name="connsiteY45" fmla="*/ 253636 h 365359"/>
                <a:gd name="connsiteX46" fmla="*/ 60893 w 233424"/>
                <a:gd name="connsiteY46" fmla="*/ 162296 h 365359"/>
                <a:gd name="connsiteX47" fmla="*/ 223275 w 233424"/>
                <a:gd name="connsiteY47" fmla="*/ 162296 h 365359"/>
                <a:gd name="connsiteX48" fmla="*/ 223275 w 233424"/>
                <a:gd name="connsiteY48" fmla="*/ 253636 h 365359"/>
                <a:gd name="connsiteX49" fmla="*/ 30447 w 233424"/>
                <a:gd name="connsiteY49" fmla="*/ 55819 h 365359"/>
                <a:gd name="connsiteX50" fmla="*/ 30447 w 233424"/>
                <a:gd name="connsiteY50" fmla="*/ 25372 h 365359"/>
                <a:gd name="connsiteX51" fmla="*/ 45670 w 233424"/>
                <a:gd name="connsiteY51" fmla="*/ 10149 h 365359"/>
                <a:gd name="connsiteX52" fmla="*/ 187754 w 233424"/>
                <a:gd name="connsiteY52" fmla="*/ 10149 h 365359"/>
                <a:gd name="connsiteX53" fmla="*/ 202978 w 233424"/>
                <a:gd name="connsiteY53" fmla="*/ 25372 h 365359"/>
                <a:gd name="connsiteX54" fmla="*/ 202978 w 233424"/>
                <a:gd name="connsiteY54" fmla="*/ 55819 h 365359"/>
                <a:gd name="connsiteX55" fmla="*/ 30447 w 233424"/>
                <a:gd name="connsiteY55" fmla="*/ 55819 h 365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33424" h="365359">
                  <a:moveTo>
                    <a:pt x="25372" y="355211"/>
                  </a:moveTo>
                  <a:cubicBezTo>
                    <a:pt x="16964" y="355211"/>
                    <a:pt x="10149" y="348395"/>
                    <a:pt x="10149" y="339987"/>
                  </a:cubicBezTo>
                  <a:lnTo>
                    <a:pt x="10149" y="111638"/>
                  </a:lnTo>
                  <a:cubicBezTo>
                    <a:pt x="10149" y="103230"/>
                    <a:pt x="16964" y="96414"/>
                    <a:pt x="25372" y="96414"/>
                  </a:cubicBezTo>
                  <a:lnTo>
                    <a:pt x="43133" y="96414"/>
                  </a:lnTo>
                  <a:cubicBezTo>
                    <a:pt x="47243" y="96508"/>
                    <a:pt x="50651" y="93252"/>
                    <a:pt x="50744" y="89142"/>
                  </a:cubicBezTo>
                  <a:cubicBezTo>
                    <a:pt x="50747" y="89028"/>
                    <a:pt x="50747" y="88915"/>
                    <a:pt x="50744" y="88803"/>
                  </a:cubicBezTo>
                  <a:lnTo>
                    <a:pt x="50744" y="65968"/>
                  </a:lnTo>
                  <a:lnTo>
                    <a:pt x="182680" y="65968"/>
                  </a:lnTo>
                  <a:lnTo>
                    <a:pt x="182680" y="88803"/>
                  </a:lnTo>
                  <a:cubicBezTo>
                    <a:pt x="182586" y="92913"/>
                    <a:pt x="185842" y="96321"/>
                    <a:pt x="189952" y="96414"/>
                  </a:cubicBezTo>
                  <a:cubicBezTo>
                    <a:pt x="190066" y="96417"/>
                    <a:pt x="190178" y="96417"/>
                    <a:pt x="190291" y="96414"/>
                  </a:cubicBezTo>
                  <a:lnTo>
                    <a:pt x="208052" y="96414"/>
                  </a:lnTo>
                  <a:cubicBezTo>
                    <a:pt x="216460" y="96414"/>
                    <a:pt x="223275" y="103230"/>
                    <a:pt x="223275" y="111638"/>
                  </a:cubicBezTo>
                  <a:lnTo>
                    <a:pt x="223275" y="152182"/>
                  </a:lnTo>
                  <a:lnTo>
                    <a:pt x="60893" y="152182"/>
                  </a:lnTo>
                  <a:cubicBezTo>
                    <a:pt x="55288" y="152182"/>
                    <a:pt x="50744" y="156726"/>
                    <a:pt x="50744" y="162331"/>
                  </a:cubicBezTo>
                  <a:lnTo>
                    <a:pt x="50744" y="253671"/>
                  </a:lnTo>
                  <a:cubicBezTo>
                    <a:pt x="50744" y="259276"/>
                    <a:pt x="55288" y="263820"/>
                    <a:pt x="60893" y="263820"/>
                  </a:cubicBezTo>
                  <a:lnTo>
                    <a:pt x="223275" y="263820"/>
                  </a:lnTo>
                  <a:lnTo>
                    <a:pt x="223275" y="309454"/>
                  </a:lnTo>
                  <a:lnTo>
                    <a:pt x="233424" y="309454"/>
                  </a:lnTo>
                  <a:lnTo>
                    <a:pt x="233424" y="111638"/>
                  </a:lnTo>
                  <a:cubicBezTo>
                    <a:pt x="233410" y="97631"/>
                    <a:pt x="222059" y="86280"/>
                    <a:pt x="208052" y="86265"/>
                  </a:cubicBezTo>
                  <a:lnTo>
                    <a:pt x="192829" y="86265"/>
                  </a:lnTo>
                  <a:lnTo>
                    <a:pt x="192829" y="65968"/>
                  </a:lnTo>
                  <a:lnTo>
                    <a:pt x="202978" y="65968"/>
                  </a:lnTo>
                  <a:cubicBezTo>
                    <a:pt x="208394" y="66156"/>
                    <a:pt x="212938" y="61917"/>
                    <a:pt x="213126" y="56500"/>
                  </a:cubicBezTo>
                  <a:cubicBezTo>
                    <a:pt x="213134" y="56273"/>
                    <a:pt x="213134" y="56046"/>
                    <a:pt x="213126" y="55819"/>
                  </a:cubicBezTo>
                  <a:lnTo>
                    <a:pt x="213126" y="25372"/>
                  </a:lnTo>
                  <a:cubicBezTo>
                    <a:pt x="213110" y="11366"/>
                    <a:pt x="201760" y="17"/>
                    <a:pt x="187754" y="0"/>
                  </a:cubicBezTo>
                  <a:lnTo>
                    <a:pt x="45670" y="0"/>
                  </a:lnTo>
                  <a:cubicBezTo>
                    <a:pt x="31664" y="17"/>
                    <a:pt x="20314" y="11366"/>
                    <a:pt x="20298" y="25372"/>
                  </a:cubicBezTo>
                  <a:lnTo>
                    <a:pt x="20298" y="55819"/>
                  </a:lnTo>
                  <a:cubicBezTo>
                    <a:pt x="20109" y="61236"/>
                    <a:pt x="24348" y="65779"/>
                    <a:pt x="29765" y="65968"/>
                  </a:cubicBezTo>
                  <a:cubicBezTo>
                    <a:pt x="29992" y="65976"/>
                    <a:pt x="30219" y="65976"/>
                    <a:pt x="30447" y="65968"/>
                  </a:cubicBezTo>
                  <a:lnTo>
                    <a:pt x="40596" y="65968"/>
                  </a:lnTo>
                  <a:lnTo>
                    <a:pt x="40596" y="86265"/>
                  </a:lnTo>
                  <a:lnTo>
                    <a:pt x="25372" y="86265"/>
                  </a:lnTo>
                  <a:cubicBezTo>
                    <a:pt x="11365" y="86280"/>
                    <a:pt x="14" y="97631"/>
                    <a:pt x="0" y="111638"/>
                  </a:cubicBezTo>
                  <a:lnTo>
                    <a:pt x="0" y="339987"/>
                  </a:lnTo>
                  <a:cubicBezTo>
                    <a:pt x="17" y="353993"/>
                    <a:pt x="11366" y="365343"/>
                    <a:pt x="25372" y="365360"/>
                  </a:cubicBezTo>
                  <a:lnTo>
                    <a:pt x="116844" y="365360"/>
                  </a:lnTo>
                  <a:cubicBezTo>
                    <a:pt x="116798" y="364471"/>
                    <a:pt x="116707" y="363594"/>
                    <a:pt x="116707" y="362695"/>
                  </a:cubicBezTo>
                  <a:cubicBezTo>
                    <a:pt x="116727" y="360190"/>
                    <a:pt x="116924" y="357688"/>
                    <a:pt x="117296" y="355211"/>
                  </a:cubicBezTo>
                  <a:close/>
                  <a:moveTo>
                    <a:pt x="60893" y="253636"/>
                  </a:moveTo>
                  <a:lnTo>
                    <a:pt x="60893" y="162296"/>
                  </a:lnTo>
                  <a:lnTo>
                    <a:pt x="223275" y="162296"/>
                  </a:lnTo>
                  <a:lnTo>
                    <a:pt x="223275" y="253636"/>
                  </a:lnTo>
                  <a:close/>
                  <a:moveTo>
                    <a:pt x="30447" y="55819"/>
                  </a:moveTo>
                  <a:lnTo>
                    <a:pt x="30447" y="25372"/>
                  </a:lnTo>
                  <a:cubicBezTo>
                    <a:pt x="30447" y="16964"/>
                    <a:pt x="37262" y="10149"/>
                    <a:pt x="45670" y="10149"/>
                  </a:cubicBezTo>
                  <a:lnTo>
                    <a:pt x="187754" y="10149"/>
                  </a:lnTo>
                  <a:cubicBezTo>
                    <a:pt x="196162" y="10149"/>
                    <a:pt x="202978" y="16964"/>
                    <a:pt x="202978" y="25372"/>
                  </a:cubicBezTo>
                  <a:lnTo>
                    <a:pt x="202978" y="55819"/>
                  </a:lnTo>
                  <a:lnTo>
                    <a:pt x="30447" y="55819"/>
                  </a:lnTo>
                  <a:close/>
                </a:path>
              </a:pathLst>
            </a:custGeom>
            <a:grpFill/>
            <a:ln w="506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14" name="Freeform: Shape 13">
              <a:extLst>
                <a:ext uri="{FF2B5EF4-FFF2-40B4-BE49-F238E27FC236}">
                  <a16:creationId xmlns:a16="http://schemas.microsoft.com/office/drawing/2014/main" id="{D6EB8498-B550-4CD2-939B-2523909AF7F5}"/>
                </a:ext>
              </a:extLst>
            </p:cNvPr>
            <p:cNvSpPr/>
            <p:nvPr/>
          </p:nvSpPr>
          <p:spPr>
            <a:xfrm>
              <a:off x="6960465" y="3564690"/>
              <a:ext cx="161752" cy="76116"/>
            </a:xfrm>
            <a:custGeom>
              <a:avLst/>
              <a:gdLst>
                <a:gd name="connsiteX0" fmla="*/ 123695 w 161752"/>
                <a:gd name="connsiteY0" fmla="*/ 0 h 76116"/>
                <a:gd name="connsiteX1" fmla="*/ 38058 w 161752"/>
                <a:gd name="connsiteY1" fmla="*/ 0 h 76116"/>
                <a:gd name="connsiteX2" fmla="*/ 0 w 161752"/>
                <a:gd name="connsiteY2" fmla="*/ 38058 h 76116"/>
                <a:gd name="connsiteX3" fmla="*/ 38058 w 161752"/>
                <a:gd name="connsiteY3" fmla="*/ 76117 h 76116"/>
                <a:gd name="connsiteX4" fmla="*/ 123695 w 161752"/>
                <a:gd name="connsiteY4" fmla="*/ 76117 h 76116"/>
                <a:gd name="connsiteX5" fmla="*/ 161753 w 161752"/>
                <a:gd name="connsiteY5" fmla="*/ 38058 h 76116"/>
                <a:gd name="connsiteX6" fmla="*/ 123695 w 161752"/>
                <a:gd name="connsiteY6" fmla="*/ 0 h 76116"/>
                <a:gd name="connsiteX7" fmla="*/ 10144 w 161752"/>
                <a:gd name="connsiteY7" fmla="*/ 38058 h 76116"/>
                <a:gd name="connsiteX8" fmla="*/ 38053 w 161752"/>
                <a:gd name="connsiteY8" fmla="*/ 10149 h 76116"/>
                <a:gd name="connsiteX9" fmla="*/ 76111 w 161752"/>
                <a:gd name="connsiteY9" fmla="*/ 10149 h 76116"/>
                <a:gd name="connsiteX10" fmla="*/ 76111 w 161752"/>
                <a:gd name="connsiteY10" fmla="*/ 65968 h 76116"/>
                <a:gd name="connsiteX11" fmla="*/ 38053 w 161752"/>
                <a:gd name="connsiteY11" fmla="*/ 65968 h 76116"/>
                <a:gd name="connsiteX12" fmla="*/ 10144 w 161752"/>
                <a:gd name="connsiteY12" fmla="*/ 38058 h 76116"/>
                <a:gd name="connsiteX13" fmla="*/ 123695 w 161752"/>
                <a:gd name="connsiteY13" fmla="*/ 65968 h 76116"/>
                <a:gd name="connsiteX14" fmla="*/ 86260 w 161752"/>
                <a:gd name="connsiteY14" fmla="*/ 65968 h 76116"/>
                <a:gd name="connsiteX15" fmla="*/ 86260 w 161752"/>
                <a:gd name="connsiteY15" fmla="*/ 10149 h 76116"/>
                <a:gd name="connsiteX16" fmla="*/ 123695 w 161752"/>
                <a:gd name="connsiteY16" fmla="*/ 10149 h 76116"/>
                <a:gd name="connsiteX17" fmla="*/ 151604 w 161752"/>
                <a:gd name="connsiteY17" fmla="*/ 38058 h 76116"/>
                <a:gd name="connsiteX18" fmla="*/ 123695 w 161752"/>
                <a:gd name="connsiteY18" fmla="*/ 65968 h 76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752" h="76116">
                  <a:moveTo>
                    <a:pt x="123695" y="0"/>
                  </a:moveTo>
                  <a:lnTo>
                    <a:pt x="38058" y="0"/>
                  </a:lnTo>
                  <a:cubicBezTo>
                    <a:pt x="17039" y="0"/>
                    <a:pt x="0" y="17039"/>
                    <a:pt x="0" y="38058"/>
                  </a:cubicBezTo>
                  <a:cubicBezTo>
                    <a:pt x="0" y="59077"/>
                    <a:pt x="17039" y="76117"/>
                    <a:pt x="38058" y="76117"/>
                  </a:cubicBezTo>
                  <a:lnTo>
                    <a:pt x="123695" y="76117"/>
                  </a:lnTo>
                  <a:cubicBezTo>
                    <a:pt x="144713" y="76117"/>
                    <a:pt x="161753" y="59077"/>
                    <a:pt x="161753" y="38058"/>
                  </a:cubicBezTo>
                  <a:cubicBezTo>
                    <a:pt x="161753" y="17039"/>
                    <a:pt x="144713" y="0"/>
                    <a:pt x="123695" y="0"/>
                  </a:cubicBezTo>
                  <a:close/>
                  <a:moveTo>
                    <a:pt x="10144" y="38058"/>
                  </a:moveTo>
                  <a:cubicBezTo>
                    <a:pt x="10166" y="22654"/>
                    <a:pt x="22649" y="10171"/>
                    <a:pt x="38053" y="10149"/>
                  </a:cubicBezTo>
                  <a:lnTo>
                    <a:pt x="76111" y="10149"/>
                  </a:lnTo>
                  <a:lnTo>
                    <a:pt x="76111" y="65968"/>
                  </a:lnTo>
                  <a:lnTo>
                    <a:pt x="38053" y="65968"/>
                  </a:lnTo>
                  <a:cubicBezTo>
                    <a:pt x="22649" y="65945"/>
                    <a:pt x="10166" y="53463"/>
                    <a:pt x="10144" y="38058"/>
                  </a:cubicBezTo>
                  <a:close/>
                  <a:moveTo>
                    <a:pt x="123695" y="65968"/>
                  </a:moveTo>
                  <a:lnTo>
                    <a:pt x="86260" y="65968"/>
                  </a:lnTo>
                  <a:lnTo>
                    <a:pt x="86260" y="10149"/>
                  </a:lnTo>
                  <a:lnTo>
                    <a:pt x="123695" y="10149"/>
                  </a:lnTo>
                  <a:cubicBezTo>
                    <a:pt x="139109" y="10149"/>
                    <a:pt x="151604" y="22644"/>
                    <a:pt x="151604" y="38058"/>
                  </a:cubicBezTo>
                  <a:cubicBezTo>
                    <a:pt x="151604" y="53472"/>
                    <a:pt x="139109" y="65968"/>
                    <a:pt x="123695" y="65968"/>
                  </a:cubicBezTo>
                  <a:close/>
                </a:path>
              </a:pathLst>
            </a:custGeom>
            <a:grpFill/>
            <a:ln w="506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pic>
        <p:nvPicPr>
          <p:cNvPr id="16" name="Graphic 15" descr="First aid kit outline">
            <a:extLst>
              <a:ext uri="{FF2B5EF4-FFF2-40B4-BE49-F238E27FC236}">
                <a16:creationId xmlns:a16="http://schemas.microsoft.com/office/drawing/2014/main" id="{084555CC-B1BA-4DF1-AC4A-36C5199E86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0860" y="2321314"/>
            <a:ext cx="369825" cy="369825"/>
          </a:xfrm>
          <a:prstGeom prst="rect">
            <a:avLst/>
          </a:prstGeom>
        </p:spPr>
      </p:pic>
      <p:cxnSp>
        <p:nvCxnSpPr>
          <p:cNvPr id="17" name="Connector: Elbow 16">
            <a:extLst>
              <a:ext uri="{FF2B5EF4-FFF2-40B4-BE49-F238E27FC236}">
                <a16:creationId xmlns:a16="http://schemas.microsoft.com/office/drawing/2014/main" id="{DB8523CB-B351-4EB1-8C3E-C743107B5AE3}"/>
              </a:ext>
            </a:extLst>
          </p:cNvPr>
          <p:cNvCxnSpPr>
            <a:cxnSpLocks/>
          </p:cNvCxnSpPr>
          <p:nvPr/>
        </p:nvCxnSpPr>
        <p:spPr>
          <a:xfrm rot="16200000" flipH="1">
            <a:off x="161332" y="3986817"/>
            <a:ext cx="1352406" cy="142983"/>
          </a:xfrm>
          <a:prstGeom prst="bentConnector2">
            <a:avLst/>
          </a:prstGeom>
          <a:ln>
            <a:solidFill>
              <a:schemeClr val="accent2"/>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BC021A62-2304-49D9-A4D4-13A1CF18D27C}"/>
              </a:ext>
            </a:extLst>
          </p:cNvPr>
          <p:cNvSpPr/>
          <p:nvPr/>
        </p:nvSpPr>
        <p:spPr>
          <a:xfrm>
            <a:off x="708370" y="3181475"/>
            <a:ext cx="5829856" cy="505784"/>
          </a:xfrm>
          <a:prstGeom prst="roundRect">
            <a:avLst>
              <a:gd name="adj" fmla="val 17630"/>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tlCol="0" anchor="ctr"/>
          <a:lstStyle/>
          <a:p>
            <a:pPr marL="0" marR="0" lvl="0" indent="53340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accent2"/>
                </a:solidFill>
                <a:effectLst/>
                <a:uLnTx/>
                <a:uFillTx/>
                <a:latin typeface="Cambria"/>
                <a:ea typeface="+mn-ea"/>
                <a:cs typeface="+mn-cs"/>
              </a:rPr>
              <a:t>History of present illness</a:t>
            </a:r>
          </a:p>
        </p:txBody>
      </p:sp>
      <p:pic>
        <p:nvPicPr>
          <p:cNvPr id="19" name="Graphic 18" descr="Thermometer outline">
            <a:extLst>
              <a:ext uri="{FF2B5EF4-FFF2-40B4-BE49-F238E27FC236}">
                <a16:creationId xmlns:a16="http://schemas.microsoft.com/office/drawing/2014/main" id="{DD137F5D-3723-4BE3-AB60-C5B99E991A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9853" y="3233731"/>
            <a:ext cx="390538" cy="390538"/>
          </a:xfrm>
          <a:prstGeom prst="rect">
            <a:avLst/>
          </a:prstGeom>
        </p:spPr>
      </p:pic>
      <p:sp>
        <p:nvSpPr>
          <p:cNvPr id="9" name="Rectangle: Rounded Corners 8">
            <a:extLst>
              <a:ext uri="{FF2B5EF4-FFF2-40B4-BE49-F238E27FC236}">
                <a16:creationId xmlns:a16="http://schemas.microsoft.com/office/drawing/2014/main" id="{441A7220-894F-4D61-A2BE-6407F9E762C9}"/>
              </a:ext>
            </a:extLst>
          </p:cNvPr>
          <p:cNvSpPr/>
          <p:nvPr/>
        </p:nvSpPr>
        <p:spPr>
          <a:xfrm>
            <a:off x="3246848" y="1954141"/>
            <a:ext cx="8179109" cy="1132115"/>
          </a:xfrm>
          <a:prstGeom prst="roundRect">
            <a:avLst>
              <a:gd name="adj" fmla="val 11954"/>
            </a:avLst>
          </a:prstGeom>
          <a:solidFill>
            <a:schemeClr val="bg1">
              <a:lumMod val="95000"/>
            </a:schemeClr>
          </a:solid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nchorCtr="0"/>
          <a:lstStyle/>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a:ln>
                  <a:noFill/>
                </a:ln>
                <a:solidFill>
                  <a:schemeClr val="tx1"/>
                </a:solidFill>
                <a:effectLst/>
                <a:uLnTx/>
                <a:uFillTx/>
                <a:latin typeface="Calibri" panose="020F0502020204030204" pitchFamily="34" charset="0"/>
                <a:ea typeface="Roboto" panose="02000000000000000000" pitchFamily="2" charset="0"/>
                <a:cs typeface="Calibri" panose="020F0502020204030204" pitchFamily="34" charset="0"/>
              </a:rPr>
              <a:t>Diagnosed with asthma at 45 years of age. </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a:ln>
                  <a:noFill/>
                </a:ln>
                <a:solidFill>
                  <a:schemeClr val="tx1"/>
                </a:solidFill>
                <a:effectLst/>
                <a:uLnTx/>
                <a:uFillTx/>
                <a:latin typeface="Calibri" panose="020F0502020204030204" pitchFamily="34" charset="0"/>
                <a:ea typeface="Roboto" panose="02000000000000000000" pitchFamily="2" charset="0"/>
                <a:cs typeface="Calibri" panose="020F0502020204030204" pitchFamily="34" charset="0"/>
              </a:rPr>
              <a:t>Known triggers include viral, smoke and changes in weather</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a:ln>
                  <a:noFill/>
                </a:ln>
                <a:solidFill>
                  <a:schemeClr val="tx1"/>
                </a:solidFill>
                <a:effectLst/>
                <a:uLnTx/>
                <a:uFillTx/>
                <a:latin typeface="Calibri" panose="020F0502020204030204" pitchFamily="34" charset="0"/>
                <a:ea typeface="Roboto" panose="02000000000000000000" pitchFamily="2" charset="0"/>
                <a:cs typeface="Calibri" panose="020F0502020204030204" pitchFamily="34" charset="0"/>
              </a:rPr>
              <a:t>No known comorbidities, former smoker</a:t>
            </a:r>
          </a:p>
          <a:p>
            <a:pPr marL="285750" marR="0" lvl="0" indent="-2857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400">
                <a:solidFill>
                  <a:schemeClr val="tx1"/>
                </a:solidFill>
              </a:rPr>
              <a:t>Negative skin prick test </a:t>
            </a:r>
          </a:p>
        </p:txBody>
      </p:sp>
      <p:sp>
        <p:nvSpPr>
          <p:cNvPr id="22" name="Arrow: Pentagon 21">
            <a:extLst>
              <a:ext uri="{FF2B5EF4-FFF2-40B4-BE49-F238E27FC236}">
                <a16:creationId xmlns:a16="http://schemas.microsoft.com/office/drawing/2014/main" id="{BFF5095C-509D-487F-9948-668709783FC2}"/>
              </a:ext>
            </a:extLst>
          </p:cNvPr>
          <p:cNvSpPr/>
          <p:nvPr/>
        </p:nvSpPr>
        <p:spPr>
          <a:xfrm rot="5400000">
            <a:off x="10940361" y="432910"/>
            <a:ext cx="1468544" cy="609139"/>
          </a:xfrm>
          <a:prstGeom prst="homePlat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Cambria"/>
                <a:ea typeface="+mn-ea"/>
                <a:cs typeface="+mn-cs"/>
              </a:rPr>
              <a:t>Patient case study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a:ln>
                <a:noFill/>
              </a:ln>
              <a:solidFill>
                <a:srgbClr val="FFFFFF"/>
              </a:solidFill>
              <a:effectLst/>
              <a:uLnTx/>
              <a:uFillTx/>
              <a:latin typeface="Cambria"/>
              <a:ea typeface="+mn-ea"/>
              <a:cs typeface="+mn-cs"/>
            </a:endParaRPr>
          </a:p>
        </p:txBody>
      </p:sp>
      <p:sp>
        <p:nvSpPr>
          <p:cNvPr id="23" name="Footer Placeholder 22">
            <a:extLst>
              <a:ext uri="{FF2B5EF4-FFF2-40B4-BE49-F238E27FC236}">
                <a16:creationId xmlns:a16="http://schemas.microsoft.com/office/drawing/2014/main" id="{08B209CD-966C-4507-891A-73CD294851B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dirty="0">
                <a:ln>
                  <a:noFill/>
                </a:ln>
                <a:solidFill>
                  <a:srgbClr val="656665"/>
                </a:solidFill>
                <a:effectLst/>
                <a:uLnTx/>
                <a:uFillTx/>
                <a:latin typeface="Calibri"/>
                <a:ea typeface="+mn-ea"/>
                <a:cs typeface="+mn-cs"/>
              </a:rPr>
              <a:t>Abbreviations</a:t>
            </a:r>
            <a:r>
              <a:rPr kumimoji="0" lang="en-GB" sz="800" b="0" i="0" u="none" strike="noStrike" kern="1200" cap="none" spc="20" normalizeH="0" baseline="0" noProof="0" dirty="0">
                <a:ln>
                  <a:noFill/>
                </a:ln>
                <a:solidFill>
                  <a:srgbClr val="656665"/>
                </a:solidFill>
                <a:effectLst/>
                <a:uLnTx/>
                <a:uFillTx/>
                <a:latin typeface="Calibri"/>
                <a:ea typeface="+mn-ea"/>
                <a:cs typeface="+mn-cs"/>
              </a:rPr>
              <a:t>: </a:t>
            </a:r>
            <a:r>
              <a:rPr lang="en-GB" sz="800" dirty="0"/>
              <a:t>BMI, body mass index; CT, computerised tomography; </a:t>
            </a:r>
            <a:r>
              <a:rPr kumimoji="0" lang="en-GB" sz="800" b="0" i="0" u="none" strike="noStrike" kern="1200" cap="none" spc="20" normalizeH="0" baseline="0" noProof="0" dirty="0">
                <a:ln>
                  <a:noFill/>
                </a:ln>
                <a:solidFill>
                  <a:srgbClr val="656665"/>
                </a:solidFill>
                <a:effectLst/>
                <a:uLnTx/>
                <a:uFillTx/>
                <a:latin typeface="Calibri"/>
                <a:ea typeface="+mn-ea"/>
                <a:cs typeface="+mn-cs"/>
              </a:rPr>
              <a:t>FEV</a:t>
            </a:r>
            <a:r>
              <a:rPr kumimoji="0" lang="en-GB" sz="800" b="0" i="0" u="none" strike="noStrike" kern="1200" cap="none" spc="20" normalizeH="0" baseline="-25000" noProof="0" dirty="0">
                <a:ln>
                  <a:noFill/>
                </a:ln>
                <a:solidFill>
                  <a:srgbClr val="656665"/>
                </a:solidFill>
                <a:effectLst/>
                <a:uLnTx/>
                <a:uFillTx/>
                <a:latin typeface="Calibri"/>
                <a:ea typeface="+mn-ea"/>
                <a:cs typeface="+mn-cs"/>
              </a:rPr>
              <a:t>1</a:t>
            </a:r>
            <a:r>
              <a:rPr kumimoji="0" lang="en-GB" sz="800" b="0" i="0" u="none" strike="noStrike" kern="1200" cap="none" spc="20" normalizeH="0" baseline="0" noProof="0" dirty="0">
                <a:ln>
                  <a:noFill/>
                </a:ln>
                <a:solidFill>
                  <a:srgbClr val="656665"/>
                </a:solidFill>
                <a:effectLst/>
                <a:uLnTx/>
                <a:uFillTx/>
                <a:latin typeface="Calibri"/>
                <a:ea typeface="+mn-ea"/>
                <a:cs typeface="+mn-cs"/>
              </a:rPr>
              <a:t>, forced expiratory volume in 1 second; FVC, forced vital capacity; ICS, inhaled corticosteroid; IV, intravenous; LAMA, long-acting muscarinic antagonist; </a:t>
            </a:r>
            <a:br>
              <a:rPr kumimoji="0" lang="en-GB" sz="800" b="0" i="0" u="none" strike="noStrike" kern="1200" cap="none" spc="20" normalizeH="0" baseline="0" noProof="0" dirty="0">
                <a:ln>
                  <a:noFill/>
                </a:ln>
                <a:solidFill>
                  <a:srgbClr val="656665"/>
                </a:solidFill>
                <a:effectLst/>
                <a:uLnTx/>
                <a:uFillTx/>
                <a:latin typeface="Calibri"/>
                <a:ea typeface="+mn-ea"/>
                <a:cs typeface="+mn-cs"/>
              </a:rPr>
            </a:br>
            <a:r>
              <a:rPr kumimoji="0" lang="en-GB" sz="800" b="0" i="0" u="none" strike="noStrike" kern="1200" cap="none" spc="20" normalizeH="0" baseline="0" noProof="0" dirty="0">
                <a:ln>
                  <a:noFill/>
                </a:ln>
                <a:solidFill>
                  <a:srgbClr val="656665"/>
                </a:solidFill>
                <a:effectLst/>
                <a:uLnTx/>
                <a:uFillTx/>
                <a:latin typeface="Calibri"/>
                <a:ea typeface="+mn-ea"/>
                <a:cs typeface="+mn-cs"/>
              </a:rPr>
              <a:t>OCS, oral corticosteroid.</a:t>
            </a:r>
          </a:p>
          <a:p>
            <a:pPr>
              <a:defRPr/>
            </a:pPr>
            <a:r>
              <a:rPr kumimoji="0" lang="en-GB" sz="800" b="0" i="0" u="none" strike="noStrike" kern="1200" cap="none" spc="20" normalizeH="0" baseline="0" noProof="0" dirty="0">
                <a:ln>
                  <a:noFill/>
                </a:ln>
                <a:solidFill>
                  <a:srgbClr val="656665"/>
                </a:solidFill>
                <a:effectLst/>
                <a:uLnTx/>
                <a:uFillTx/>
                <a:latin typeface="Calibri"/>
                <a:ea typeface="+mn-ea"/>
                <a:cs typeface="+mn-cs"/>
              </a:rPr>
              <a:t> </a:t>
            </a:r>
            <a:br>
              <a:rPr kumimoji="0" lang="en-GB" sz="800" b="0" i="0" u="none" strike="noStrike" kern="1200" cap="none" spc="20" normalizeH="0" baseline="0" noProof="0" dirty="0">
                <a:ln>
                  <a:noFill/>
                </a:ln>
                <a:solidFill>
                  <a:srgbClr val="656665"/>
                </a:solidFill>
                <a:effectLst/>
                <a:uLnTx/>
                <a:uFillTx/>
                <a:latin typeface="Calibri"/>
                <a:ea typeface="+mn-ea"/>
                <a:cs typeface="+mn-cs"/>
              </a:rPr>
            </a:br>
            <a:r>
              <a:rPr lang="en-GB" altLang="zh-CN" sz="800" dirty="0"/>
              <a:t>CN-</a:t>
            </a:r>
            <a:r>
              <a:rPr lang="en-US" altLang="zh-CN" sz="800" dirty="0"/>
              <a:t>142657</a:t>
            </a:r>
            <a:r>
              <a:rPr lang="en-GB" altLang="zh-CN" sz="800" dirty="0"/>
              <a:t> | </a:t>
            </a:r>
            <a:r>
              <a:rPr lang="en-US" altLang="zh-CN" sz="800" dirty="0"/>
              <a:t>DECEMBER</a:t>
            </a:r>
            <a:r>
              <a:rPr lang="en-GB" altLang="zh-CN" sz="800" dirty="0"/>
              <a:t> 2024</a:t>
            </a:r>
          </a:p>
        </p:txBody>
      </p:sp>
      <p:grpSp>
        <p:nvGrpSpPr>
          <p:cNvPr id="26" name="Group 25">
            <a:extLst>
              <a:ext uri="{FF2B5EF4-FFF2-40B4-BE49-F238E27FC236}">
                <a16:creationId xmlns:a16="http://schemas.microsoft.com/office/drawing/2014/main" id="{E73E4628-7BEC-19D2-A631-26BF9538518F}"/>
              </a:ext>
            </a:extLst>
          </p:cNvPr>
          <p:cNvGrpSpPr/>
          <p:nvPr/>
        </p:nvGrpSpPr>
        <p:grpSpPr>
          <a:xfrm>
            <a:off x="10894587" y="6381538"/>
            <a:ext cx="1099968" cy="287551"/>
            <a:chOff x="10894587" y="6381538"/>
            <a:chExt cx="1099968" cy="287551"/>
          </a:xfrm>
        </p:grpSpPr>
        <p:grpSp>
          <p:nvGrpSpPr>
            <p:cNvPr id="27" name="Group 26">
              <a:extLst>
                <a:ext uri="{FF2B5EF4-FFF2-40B4-BE49-F238E27FC236}">
                  <a16:creationId xmlns:a16="http://schemas.microsoft.com/office/drawing/2014/main" id="{FCB6A3B0-15F2-BF48-E87B-76ADB1FCFFE4}"/>
                </a:ext>
              </a:extLst>
            </p:cNvPr>
            <p:cNvGrpSpPr/>
            <p:nvPr/>
          </p:nvGrpSpPr>
          <p:grpSpPr>
            <a:xfrm>
              <a:off x="10894587" y="6381538"/>
              <a:ext cx="1099968" cy="287551"/>
              <a:chOff x="5334172" y="6525312"/>
              <a:chExt cx="1099968" cy="287551"/>
            </a:xfrm>
          </p:grpSpPr>
          <p:sp>
            <p:nvSpPr>
              <p:cNvPr id="30" name="Rectangle: Rounded Corners 29">
                <a:extLst>
                  <a:ext uri="{FF2B5EF4-FFF2-40B4-BE49-F238E27FC236}">
                    <a16:creationId xmlns:a16="http://schemas.microsoft.com/office/drawing/2014/main" id="{5B2C6DCD-2CA4-4A5C-2550-44B89B62D803}"/>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Graphic 3">
                <a:hlinkClick r:id="" action="ppaction://hlinkshowjump?jump=previousslide"/>
                <a:extLst>
                  <a:ext uri="{FF2B5EF4-FFF2-40B4-BE49-F238E27FC236}">
                    <a16:creationId xmlns:a16="http://schemas.microsoft.com/office/drawing/2014/main" id="{95E24BA0-8C8E-5CCE-B1DF-DA2BF31B321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rot="10800000">
                <a:off x="5657217" y="6560801"/>
                <a:ext cx="216000" cy="216000"/>
              </a:xfrm>
              <a:prstGeom prst="rect">
                <a:avLst/>
              </a:prstGeom>
            </p:spPr>
          </p:pic>
          <p:pic>
            <p:nvPicPr>
              <p:cNvPr id="32" name="Graphic 3">
                <a:hlinkClick r:id="" action="ppaction://hlinkshowjump?jump=nextslide"/>
                <a:extLst>
                  <a:ext uri="{FF2B5EF4-FFF2-40B4-BE49-F238E27FC236}">
                    <a16:creationId xmlns:a16="http://schemas.microsoft.com/office/drawing/2014/main" id="{6549C6C5-3366-E0CF-E11F-E154656FD71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rot="10800000" flipH="1">
                <a:off x="5922567" y="6560801"/>
                <a:ext cx="216000" cy="216000"/>
              </a:xfrm>
              <a:prstGeom prst="rect">
                <a:avLst/>
              </a:prstGeom>
            </p:spPr>
          </p:pic>
        </p:grpSp>
        <p:pic>
          <p:nvPicPr>
            <p:cNvPr id="28" name="Graphic 14">
              <a:hlinkClick r:id="rId9" action="ppaction://hlinksldjump"/>
              <a:extLst>
                <a:ext uri="{FF2B5EF4-FFF2-40B4-BE49-F238E27FC236}">
                  <a16:creationId xmlns:a16="http://schemas.microsoft.com/office/drawing/2014/main" id="{3D0C9889-ED37-7517-5197-C665747FB34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34234" y="6417528"/>
              <a:ext cx="216000" cy="216000"/>
            </a:xfrm>
            <a:prstGeom prst="rect">
              <a:avLst/>
            </a:prstGeom>
          </p:spPr>
        </p:pic>
        <p:pic>
          <p:nvPicPr>
            <p:cNvPr id="29" name="Graphic 2">
              <a:hlinkClick r:id="rId12" action="ppaction://hlinksldjump"/>
              <a:extLst>
                <a:ext uri="{FF2B5EF4-FFF2-40B4-BE49-F238E27FC236}">
                  <a16:creationId xmlns:a16="http://schemas.microsoft.com/office/drawing/2014/main" id="{5C6A397C-F571-BDE8-B1FE-77BA6FCB1FA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951903" y="6416625"/>
              <a:ext cx="216000" cy="216000"/>
            </a:xfrm>
            <a:prstGeom prst="rect">
              <a:avLst/>
            </a:prstGeom>
          </p:spPr>
        </p:pic>
      </p:grpSp>
    </p:spTree>
    <p:extLst>
      <p:ext uri="{BB962C8B-B14F-4D97-AF65-F5344CB8AC3E}">
        <p14:creationId xmlns:p14="http://schemas.microsoft.com/office/powerpoint/2010/main" val="22423024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47857-D759-4CB3-91F0-F4BFB726E71D}"/>
              </a:ext>
            </a:extLst>
          </p:cNvPr>
          <p:cNvSpPr>
            <a:spLocks noGrp="1"/>
          </p:cNvSpPr>
          <p:nvPr>
            <p:ph type="title"/>
          </p:nvPr>
        </p:nvSpPr>
        <p:spPr>
          <a:xfrm>
            <a:off x="548282" y="180000"/>
            <a:ext cx="8900518" cy="720000"/>
          </a:xfrm>
        </p:spPr>
        <p:txBody>
          <a:bodyPr/>
          <a:lstStyle/>
          <a:p>
            <a:r>
              <a:rPr lang="en-US"/>
              <a:t>Case study: </a:t>
            </a:r>
            <a:r>
              <a:rPr lang="en-GB"/>
              <a:t>Beyond-T2 asthma phenotype</a:t>
            </a:r>
            <a:r>
              <a:rPr lang="en-US"/>
              <a:t>[2/2]</a:t>
            </a:r>
          </a:p>
        </p:txBody>
      </p:sp>
      <p:sp>
        <p:nvSpPr>
          <p:cNvPr id="4" name="Rectangle: Rounded Corners 3">
            <a:extLst>
              <a:ext uri="{FF2B5EF4-FFF2-40B4-BE49-F238E27FC236}">
                <a16:creationId xmlns:a16="http://schemas.microsoft.com/office/drawing/2014/main" id="{B3F30EDE-CD1B-4CA7-9780-FD434C2D19A9}"/>
              </a:ext>
            </a:extLst>
          </p:cNvPr>
          <p:cNvSpPr/>
          <p:nvPr/>
        </p:nvSpPr>
        <p:spPr>
          <a:xfrm>
            <a:off x="550388" y="1460901"/>
            <a:ext cx="4466111" cy="422329"/>
          </a:xfrm>
          <a:prstGeom prst="roundRect">
            <a:avLst>
              <a:gd name="adj" fmla="val 10563"/>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solidFill>
                  <a:srgbClr val="FFFFFF"/>
                </a:solidFill>
                <a:latin typeface="Cambria"/>
              </a:rPr>
              <a:t>53</a:t>
            </a:r>
            <a:r>
              <a:rPr kumimoji="0" lang="en-US" sz="1800" b="0" i="0" u="none" strike="noStrike" kern="1200" cap="none" spc="0" normalizeH="0" baseline="0" noProof="0">
                <a:ln>
                  <a:noFill/>
                </a:ln>
                <a:solidFill>
                  <a:srgbClr val="FFFFFF"/>
                </a:solidFill>
                <a:effectLst/>
                <a:uLnTx/>
                <a:uFillTx/>
                <a:latin typeface="Cambria"/>
                <a:ea typeface="+mn-ea"/>
                <a:cs typeface="+mn-cs"/>
              </a:rPr>
              <a:t>-year-old female</a:t>
            </a:r>
          </a:p>
        </p:txBody>
      </p:sp>
      <p:sp>
        <p:nvSpPr>
          <p:cNvPr id="5" name="Rectangle: Rounded Corners 4">
            <a:extLst>
              <a:ext uri="{FF2B5EF4-FFF2-40B4-BE49-F238E27FC236}">
                <a16:creationId xmlns:a16="http://schemas.microsoft.com/office/drawing/2014/main" id="{5AF7468B-57BB-423D-BD3B-1E3C25CE3BD9}"/>
              </a:ext>
            </a:extLst>
          </p:cNvPr>
          <p:cNvSpPr/>
          <p:nvPr/>
        </p:nvSpPr>
        <p:spPr>
          <a:xfrm>
            <a:off x="550390" y="1883230"/>
            <a:ext cx="11044415" cy="4138191"/>
          </a:xfrm>
          <a:prstGeom prst="roundRect">
            <a:avLst>
              <a:gd name="adj" fmla="val 2025"/>
            </a:avLst>
          </a:prstGeom>
          <a:solidFill>
            <a:schemeClr val="accent2">
              <a:alpha val="35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a:ea typeface="+mn-ea"/>
              <a:cs typeface="+mn-cs"/>
            </a:endParaRPr>
          </a:p>
        </p:txBody>
      </p:sp>
      <p:sp>
        <p:nvSpPr>
          <p:cNvPr id="8" name="Rectangle: Rounded Corners 7">
            <a:extLst>
              <a:ext uri="{FF2B5EF4-FFF2-40B4-BE49-F238E27FC236}">
                <a16:creationId xmlns:a16="http://schemas.microsoft.com/office/drawing/2014/main" id="{DE296CA5-160B-4589-A7AB-20B928281725}"/>
              </a:ext>
            </a:extLst>
          </p:cNvPr>
          <p:cNvSpPr/>
          <p:nvPr/>
        </p:nvSpPr>
        <p:spPr>
          <a:xfrm>
            <a:off x="708370" y="1978196"/>
            <a:ext cx="2482505" cy="505784"/>
          </a:xfrm>
          <a:prstGeom prst="roundRect">
            <a:avLst>
              <a:gd name="adj" fmla="val 17630"/>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tlCol="0" anchor="ctr"/>
          <a:lstStyle/>
          <a:p>
            <a:pPr marL="0" marR="0" lvl="0" indent="53340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accent2"/>
                </a:solidFill>
                <a:effectLst/>
                <a:uLnTx/>
                <a:uFillTx/>
                <a:latin typeface="Cambria"/>
                <a:ea typeface="+mn-ea"/>
                <a:cs typeface="+mn-cs"/>
              </a:rPr>
              <a:t>Current status</a:t>
            </a:r>
          </a:p>
        </p:txBody>
      </p:sp>
      <p:pic>
        <p:nvPicPr>
          <p:cNvPr id="16" name="Graphic 15" descr="First aid kit outline">
            <a:extLst>
              <a:ext uri="{FF2B5EF4-FFF2-40B4-BE49-F238E27FC236}">
                <a16:creationId xmlns:a16="http://schemas.microsoft.com/office/drawing/2014/main" id="{084555CC-B1BA-4DF1-AC4A-36C5199E86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0860" y="2019753"/>
            <a:ext cx="369825" cy="369825"/>
          </a:xfrm>
          <a:prstGeom prst="rect">
            <a:avLst/>
          </a:prstGeom>
        </p:spPr>
      </p:pic>
      <p:sp>
        <p:nvSpPr>
          <p:cNvPr id="22" name="Arrow: Pentagon 21">
            <a:extLst>
              <a:ext uri="{FF2B5EF4-FFF2-40B4-BE49-F238E27FC236}">
                <a16:creationId xmlns:a16="http://schemas.microsoft.com/office/drawing/2014/main" id="{BFF5095C-509D-487F-9948-668709783FC2}"/>
              </a:ext>
            </a:extLst>
          </p:cNvPr>
          <p:cNvSpPr/>
          <p:nvPr/>
        </p:nvSpPr>
        <p:spPr>
          <a:xfrm rot="5400000">
            <a:off x="10940361" y="432910"/>
            <a:ext cx="1468544" cy="609139"/>
          </a:xfrm>
          <a:prstGeom prst="homePlat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Cambria"/>
                <a:ea typeface="+mn-ea"/>
                <a:cs typeface="+mn-cs"/>
              </a:rPr>
              <a:t>Patient case study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a:ln>
                <a:noFill/>
              </a:ln>
              <a:solidFill>
                <a:srgbClr val="FFFFFF"/>
              </a:solidFill>
              <a:effectLst/>
              <a:uLnTx/>
              <a:uFillTx/>
              <a:latin typeface="Cambria"/>
              <a:ea typeface="+mn-ea"/>
              <a:cs typeface="+mn-cs"/>
            </a:endParaRPr>
          </a:p>
        </p:txBody>
      </p:sp>
      <p:sp>
        <p:nvSpPr>
          <p:cNvPr id="23" name="Footer Placeholder 22">
            <a:extLst>
              <a:ext uri="{FF2B5EF4-FFF2-40B4-BE49-F238E27FC236}">
                <a16:creationId xmlns:a16="http://schemas.microsoft.com/office/drawing/2014/main" id="{08B209CD-966C-4507-891A-73CD294851B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dirty="0">
                <a:ln>
                  <a:noFill/>
                </a:ln>
                <a:solidFill>
                  <a:srgbClr val="656665"/>
                </a:solidFill>
                <a:effectLst/>
                <a:uLnTx/>
                <a:uFillTx/>
                <a:latin typeface="Calibri"/>
                <a:ea typeface="+mn-ea"/>
                <a:cs typeface="+mn-cs"/>
              </a:rPr>
              <a:t>Abbreviations</a:t>
            </a:r>
            <a:r>
              <a:rPr kumimoji="0" lang="en-GB" sz="800" b="0" i="0" u="none" strike="noStrike" kern="1200" cap="none" spc="20" normalizeH="0" baseline="0" noProof="0" dirty="0">
                <a:ln>
                  <a:noFill/>
                </a:ln>
                <a:solidFill>
                  <a:srgbClr val="656665"/>
                </a:solidFill>
                <a:effectLst/>
                <a:uLnTx/>
                <a:uFillTx/>
                <a:latin typeface="Calibri"/>
                <a:ea typeface="+mn-ea"/>
                <a:cs typeface="+mn-cs"/>
              </a:rPr>
              <a:t>: </a:t>
            </a:r>
            <a:r>
              <a:rPr kumimoji="0" lang="en-GB" sz="800" b="0" i="0" u="none" strike="noStrike" kern="1200" cap="none" spc="20" normalizeH="0" baseline="0" noProof="0" dirty="0" err="1">
                <a:ln>
                  <a:noFill/>
                </a:ln>
                <a:solidFill>
                  <a:srgbClr val="656665"/>
                </a:solidFill>
                <a:effectLst/>
                <a:uLnTx/>
                <a:uFillTx/>
                <a:latin typeface="Calibri"/>
                <a:ea typeface="+mn-ea"/>
                <a:cs typeface="+mn-cs"/>
              </a:rPr>
              <a:t>FeNO</a:t>
            </a:r>
            <a:r>
              <a:rPr kumimoji="0" lang="en-GB" sz="800" b="0" i="0" u="none" strike="noStrike" kern="1200" cap="none" spc="20" normalizeH="0" baseline="0" noProof="0" dirty="0">
                <a:ln>
                  <a:noFill/>
                </a:ln>
                <a:solidFill>
                  <a:srgbClr val="656665"/>
                </a:solidFill>
                <a:effectLst/>
                <a:uLnTx/>
                <a:uFillTx/>
                <a:latin typeface="Calibri"/>
                <a:ea typeface="+mn-ea"/>
                <a:cs typeface="+mn-cs"/>
              </a:rPr>
              <a:t>, fractional exhaled nitric oxide; FEV</a:t>
            </a:r>
            <a:r>
              <a:rPr kumimoji="0" lang="en-GB" sz="800" b="0" i="0" u="none" strike="noStrike" kern="1200" cap="none" spc="20" normalizeH="0" baseline="-25000" noProof="0" dirty="0">
                <a:ln>
                  <a:noFill/>
                </a:ln>
                <a:solidFill>
                  <a:srgbClr val="656665"/>
                </a:solidFill>
                <a:effectLst/>
                <a:uLnTx/>
                <a:uFillTx/>
                <a:latin typeface="Calibri"/>
                <a:ea typeface="+mn-ea"/>
                <a:cs typeface="+mn-cs"/>
              </a:rPr>
              <a:t>1</a:t>
            </a:r>
            <a:r>
              <a:rPr kumimoji="0" lang="en-GB" sz="800" b="0" i="0" u="none" strike="noStrike" kern="1200" cap="none" spc="20" normalizeH="0" baseline="0" noProof="0" dirty="0">
                <a:ln>
                  <a:noFill/>
                </a:ln>
                <a:solidFill>
                  <a:srgbClr val="656665"/>
                </a:solidFill>
                <a:effectLst/>
                <a:uLnTx/>
                <a:uFillTx/>
                <a:latin typeface="Calibri"/>
                <a:ea typeface="+mn-ea"/>
                <a:cs typeface="+mn-cs"/>
              </a:rPr>
              <a:t>, forced expiratory volume in 1 second; </a:t>
            </a:r>
            <a:r>
              <a:rPr kumimoji="0" lang="en-GB" sz="800" b="0" i="0" u="none" strike="noStrike" kern="1200" cap="none" spc="20" normalizeH="0" baseline="0" noProof="0" dirty="0" err="1">
                <a:ln>
                  <a:noFill/>
                </a:ln>
                <a:solidFill>
                  <a:srgbClr val="656665"/>
                </a:solidFill>
                <a:effectLst/>
                <a:uLnTx/>
                <a:uFillTx/>
                <a:latin typeface="Calibri"/>
                <a:ea typeface="+mn-ea"/>
                <a:cs typeface="+mn-cs"/>
              </a:rPr>
              <a:t>IgE</a:t>
            </a:r>
            <a:r>
              <a:rPr kumimoji="0" lang="en-GB" sz="800" b="0" i="0" u="none" strike="noStrike" kern="1200" cap="none" spc="20" normalizeH="0" baseline="0" noProof="0" dirty="0">
                <a:ln>
                  <a:noFill/>
                </a:ln>
                <a:solidFill>
                  <a:srgbClr val="656665"/>
                </a:solidFill>
                <a:effectLst/>
                <a:uLnTx/>
                <a:uFillTx/>
                <a:latin typeface="Calibri"/>
                <a:ea typeface="+mn-ea"/>
                <a:cs typeface="+mn-cs"/>
              </a:rPr>
              <a:t>, immunoglobulin E; IU, international unit; ppb, parts per billion.</a:t>
            </a:r>
          </a:p>
          <a:p>
            <a:pPr>
              <a:defRPr/>
            </a:pPr>
            <a:r>
              <a:rPr kumimoji="0" lang="en-GB" sz="800" b="0" i="0" u="none" strike="noStrike" kern="1200" cap="none" spc="20" normalizeH="0" baseline="0" noProof="0" dirty="0">
                <a:ln>
                  <a:noFill/>
                </a:ln>
                <a:solidFill>
                  <a:srgbClr val="656665"/>
                </a:solidFill>
                <a:effectLst/>
                <a:uLnTx/>
                <a:uFillTx/>
                <a:latin typeface="Calibri"/>
                <a:ea typeface="+mn-ea"/>
                <a:cs typeface="+mn-cs"/>
              </a:rPr>
              <a:t> </a:t>
            </a:r>
            <a:br>
              <a:rPr kumimoji="0" lang="en-GB" sz="800" b="0" i="0" u="none" strike="noStrike" kern="1200" cap="none" spc="20" normalizeH="0" baseline="0" noProof="0" dirty="0">
                <a:ln>
                  <a:noFill/>
                </a:ln>
                <a:solidFill>
                  <a:srgbClr val="656665"/>
                </a:solidFill>
                <a:effectLst/>
                <a:uLnTx/>
                <a:uFillTx/>
                <a:latin typeface="Calibri"/>
                <a:ea typeface="+mn-ea"/>
                <a:cs typeface="+mn-cs"/>
              </a:rPr>
            </a:br>
            <a:r>
              <a:rPr lang="en-GB" altLang="zh-CN" sz="800" dirty="0"/>
              <a:t>CN-</a:t>
            </a:r>
            <a:r>
              <a:rPr lang="en-US" altLang="zh-CN" sz="800" dirty="0"/>
              <a:t>142657</a:t>
            </a:r>
            <a:r>
              <a:rPr lang="en-GB" altLang="zh-CN" sz="800" dirty="0"/>
              <a:t> | </a:t>
            </a:r>
            <a:r>
              <a:rPr lang="en-US" altLang="zh-CN" sz="800" dirty="0"/>
              <a:t>DECEMBER</a:t>
            </a:r>
            <a:r>
              <a:rPr lang="en-GB" altLang="zh-CN" sz="800" dirty="0"/>
              <a:t> 2024</a:t>
            </a:r>
          </a:p>
        </p:txBody>
      </p:sp>
      <p:graphicFrame>
        <p:nvGraphicFramePr>
          <p:cNvPr id="21" name="Table 20">
            <a:extLst>
              <a:ext uri="{FF2B5EF4-FFF2-40B4-BE49-F238E27FC236}">
                <a16:creationId xmlns:a16="http://schemas.microsoft.com/office/drawing/2014/main" id="{94F93F7F-C227-4D55-AC55-D7AF61C11CC3}"/>
              </a:ext>
            </a:extLst>
          </p:cNvPr>
          <p:cNvGraphicFramePr>
            <a:graphicFrameLocks noGrp="1"/>
          </p:cNvGraphicFramePr>
          <p:nvPr>
            <p:extLst>
              <p:ext uri="{D42A27DB-BD31-4B8C-83A1-F6EECF244321}">
                <p14:modId xmlns:p14="http://schemas.microsoft.com/office/powerpoint/2010/main" val="891835999"/>
              </p:ext>
            </p:extLst>
          </p:nvPr>
        </p:nvGraphicFramePr>
        <p:xfrm>
          <a:off x="707988" y="2541702"/>
          <a:ext cx="8864029" cy="1371600"/>
        </p:xfrm>
        <a:graphic>
          <a:graphicData uri="http://schemas.openxmlformats.org/drawingml/2006/table">
            <a:tbl>
              <a:tblPr/>
              <a:tblGrid>
                <a:gridCol w="4516299">
                  <a:extLst>
                    <a:ext uri="{9D8B030D-6E8A-4147-A177-3AD203B41FA5}">
                      <a16:colId xmlns:a16="http://schemas.microsoft.com/office/drawing/2014/main" val="20001"/>
                    </a:ext>
                  </a:extLst>
                </a:gridCol>
                <a:gridCol w="4347730">
                  <a:extLst>
                    <a:ext uri="{9D8B030D-6E8A-4147-A177-3AD203B41FA5}">
                      <a16:colId xmlns:a16="http://schemas.microsoft.com/office/drawing/2014/main" val="20002"/>
                    </a:ext>
                  </a:extLst>
                </a:gridCol>
              </a:tblGrid>
              <a:tr h="267883">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noProof="0">
                          <a:ln>
                            <a:noFill/>
                          </a:ln>
                          <a:solidFill>
                            <a:schemeClr val="tx1"/>
                          </a:solidFill>
                          <a:effectLst/>
                          <a:latin typeface="+mn-lt"/>
                          <a:ea typeface="Roboto" panose="02000000000000000000" pitchFamily="2" charset="0"/>
                          <a:cs typeface="Calibri" panose="020F0502020204030204" pitchFamily="34" charset="0"/>
                        </a:rPr>
                        <a:t>Total IgE (IU/mL)</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1200" noProof="0">
                          <a:solidFill>
                            <a:schemeClr val="tx1"/>
                          </a:solidFill>
                          <a:latin typeface="+mn-lt"/>
                        </a:rPr>
                        <a:t>24 IU/mL</a:t>
                      </a:r>
                      <a:r>
                        <a:rPr lang="en-US" sz="1200" noProof="0">
                          <a:solidFill>
                            <a:srgbClr val="BE8C40"/>
                          </a:solidFill>
                          <a:latin typeface="+mn-lt"/>
                        </a:rPr>
                        <a:t> </a:t>
                      </a:r>
                      <a:endParaRPr lang="en-US" sz="1200" noProof="0">
                        <a:solidFill>
                          <a:schemeClr val="accent2"/>
                        </a:solidFill>
                        <a:latin typeface="+mn-lt"/>
                      </a:endParaRP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267883">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200" noProof="0">
                          <a:solidFill>
                            <a:schemeClr val="tx1"/>
                          </a:solidFill>
                          <a:latin typeface="+mn-lt"/>
                        </a:rPr>
                        <a:t>Blood eosinophil count</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solidFill>
                  </a:tcPr>
                </a:tc>
                <a:tc>
                  <a:txBody>
                    <a:bodyPr/>
                    <a:lstStyle/>
                    <a:p>
                      <a:r>
                        <a:rPr lang="en-US" sz="1200" noProof="0">
                          <a:solidFill>
                            <a:schemeClr val="tx1"/>
                          </a:solidFill>
                          <a:latin typeface="+mn-lt"/>
                        </a:rPr>
                        <a:t>110 cells/μL</a:t>
                      </a:r>
                      <a:endParaRPr lang="en-US" sz="1200" noProof="0">
                        <a:solidFill>
                          <a:schemeClr val="accent2"/>
                        </a:solidFill>
                        <a:latin typeface="+mn-lt"/>
                      </a:endParaRP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67883">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noProof="0">
                          <a:ln>
                            <a:noFill/>
                          </a:ln>
                          <a:solidFill>
                            <a:schemeClr val="tx1"/>
                          </a:solidFill>
                          <a:effectLst/>
                          <a:latin typeface="+mn-lt"/>
                          <a:ea typeface="Roboto" panose="02000000000000000000" pitchFamily="2" charset="0"/>
                          <a:cs typeface="Calibri" panose="020F0502020204030204" pitchFamily="34" charset="0"/>
                        </a:rPr>
                        <a:t>FeNO (ppb)</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1200" noProof="0">
                          <a:solidFill>
                            <a:schemeClr val="tx1"/>
                          </a:solidFill>
                          <a:latin typeface="+mn-lt"/>
                        </a:rPr>
                        <a:t>26 ppb</a:t>
                      </a:r>
                      <a:endParaRPr lang="en-US" sz="1200" noProof="0">
                        <a:solidFill>
                          <a:schemeClr val="accent2"/>
                        </a:solidFill>
                        <a:latin typeface="+mn-lt"/>
                      </a:endParaRP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267883">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en-US" sz="1200" kern="1200" noProof="0">
                          <a:solidFill>
                            <a:schemeClr val="tx1"/>
                          </a:solidFill>
                          <a:latin typeface="+mn-lt"/>
                          <a:ea typeface="+mn-ea"/>
                          <a:cs typeface="+mn-cs"/>
                        </a:rPr>
                        <a:t>Recent spirometry (FEV</a:t>
                      </a:r>
                      <a:r>
                        <a:rPr lang="en-US" altLang="en-US" sz="1200" kern="1200" baseline="-25000" noProof="0">
                          <a:solidFill>
                            <a:schemeClr val="tx1"/>
                          </a:solidFill>
                          <a:latin typeface="+mn-lt"/>
                          <a:ea typeface="+mn-ea"/>
                          <a:cs typeface="+mn-cs"/>
                        </a:rPr>
                        <a:t>1</a:t>
                      </a:r>
                      <a:r>
                        <a:rPr lang="en-US" altLang="en-US" sz="1200" kern="1200" noProof="0">
                          <a:solidFill>
                            <a:schemeClr val="tx1"/>
                          </a:solidFill>
                          <a:latin typeface="+mn-lt"/>
                          <a:ea typeface="+mn-ea"/>
                          <a:cs typeface="+mn-cs"/>
                        </a:rPr>
                        <a:t>)</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200" kern="1200" noProof="0">
                          <a:solidFill>
                            <a:schemeClr val="tx1"/>
                          </a:solidFill>
                          <a:latin typeface="+mn-lt"/>
                          <a:ea typeface="+mn-ea"/>
                          <a:cs typeface="+mn-cs"/>
                        </a:rPr>
                        <a:t>62% predicted</a:t>
                      </a: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r h="267883">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en-US" sz="1200" kern="1200" noProof="0">
                          <a:solidFill>
                            <a:schemeClr val="tx1"/>
                          </a:solidFill>
                          <a:latin typeface="+mn-lt"/>
                          <a:ea typeface="+mn-ea"/>
                          <a:cs typeface="+mn-cs"/>
                        </a:rPr>
                        <a:t>Mannitol test:PD15 (mg)</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200" kern="1200" noProof="0">
                          <a:solidFill>
                            <a:schemeClr val="tx1"/>
                          </a:solidFill>
                          <a:latin typeface="+mn-lt"/>
                          <a:ea typeface="+mn-ea"/>
                          <a:cs typeface="+mn-cs"/>
                        </a:rPr>
                        <a:t>Positive 90</a:t>
                      </a:r>
                      <a:endParaRPr lang="en-US" sz="1200" i="1" kern="1200" noProof="0">
                        <a:solidFill>
                          <a:schemeClr val="accent2"/>
                        </a:solidFill>
                        <a:latin typeface="+mn-lt"/>
                        <a:ea typeface="+mn-ea"/>
                        <a:cs typeface="+mn-cs"/>
                      </a:endParaRP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3482399986"/>
                  </a:ext>
                </a:extLst>
              </a:tr>
            </a:tbl>
          </a:graphicData>
        </a:graphic>
      </p:graphicFrame>
      <p:sp>
        <p:nvSpPr>
          <p:cNvPr id="24" name="Rectangle: Rounded Corners 23">
            <a:extLst>
              <a:ext uri="{FF2B5EF4-FFF2-40B4-BE49-F238E27FC236}">
                <a16:creationId xmlns:a16="http://schemas.microsoft.com/office/drawing/2014/main" id="{D5C9BB6A-436E-418E-8B1D-4F31A592F87B}"/>
              </a:ext>
            </a:extLst>
          </p:cNvPr>
          <p:cNvSpPr/>
          <p:nvPr/>
        </p:nvSpPr>
        <p:spPr>
          <a:xfrm>
            <a:off x="708370" y="4010926"/>
            <a:ext cx="3973076" cy="505784"/>
          </a:xfrm>
          <a:prstGeom prst="roundRect">
            <a:avLst>
              <a:gd name="adj" fmla="val 17630"/>
            </a:avLst>
          </a:prstGeom>
          <a:solidFill>
            <a:schemeClr val="bg1"/>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tlCol="0" anchor="ctr"/>
          <a:lstStyle/>
          <a:p>
            <a:pPr marL="0" marR="0" lvl="0" indent="53340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accent2"/>
                </a:solidFill>
                <a:effectLst/>
                <a:uLnTx/>
                <a:uFillTx/>
                <a:latin typeface="Cambria"/>
                <a:ea typeface="+mn-ea"/>
                <a:cs typeface="+mn-cs"/>
              </a:rPr>
              <a:t>Four years ago (after last exacerbation)</a:t>
            </a:r>
          </a:p>
        </p:txBody>
      </p:sp>
      <p:pic>
        <p:nvPicPr>
          <p:cNvPr id="25" name="Graphic 24" descr="First aid kit outline">
            <a:extLst>
              <a:ext uri="{FF2B5EF4-FFF2-40B4-BE49-F238E27FC236}">
                <a16:creationId xmlns:a16="http://schemas.microsoft.com/office/drawing/2014/main" id="{15B58EAE-2AE6-42FB-A1EF-5AB3A16E9C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0860" y="4052483"/>
            <a:ext cx="369825" cy="369825"/>
          </a:xfrm>
          <a:prstGeom prst="rect">
            <a:avLst/>
          </a:prstGeom>
        </p:spPr>
      </p:pic>
      <p:graphicFrame>
        <p:nvGraphicFramePr>
          <p:cNvPr id="27" name="Table 26">
            <a:extLst>
              <a:ext uri="{FF2B5EF4-FFF2-40B4-BE49-F238E27FC236}">
                <a16:creationId xmlns:a16="http://schemas.microsoft.com/office/drawing/2014/main" id="{5FFD7211-3EE0-4150-A0D2-B8B8660D94BF}"/>
              </a:ext>
            </a:extLst>
          </p:cNvPr>
          <p:cNvGraphicFramePr>
            <a:graphicFrameLocks noGrp="1"/>
          </p:cNvGraphicFramePr>
          <p:nvPr>
            <p:extLst>
              <p:ext uri="{D42A27DB-BD31-4B8C-83A1-F6EECF244321}">
                <p14:modId xmlns:p14="http://schemas.microsoft.com/office/powerpoint/2010/main" val="1499754791"/>
              </p:ext>
            </p:extLst>
          </p:nvPr>
        </p:nvGraphicFramePr>
        <p:xfrm>
          <a:off x="707990" y="4588180"/>
          <a:ext cx="8864027" cy="1303432"/>
        </p:xfrm>
        <a:graphic>
          <a:graphicData uri="http://schemas.openxmlformats.org/drawingml/2006/table">
            <a:tbl>
              <a:tblPr/>
              <a:tblGrid>
                <a:gridCol w="4516298">
                  <a:extLst>
                    <a:ext uri="{9D8B030D-6E8A-4147-A177-3AD203B41FA5}">
                      <a16:colId xmlns:a16="http://schemas.microsoft.com/office/drawing/2014/main" val="20001"/>
                    </a:ext>
                  </a:extLst>
                </a:gridCol>
                <a:gridCol w="4347729">
                  <a:extLst>
                    <a:ext uri="{9D8B030D-6E8A-4147-A177-3AD203B41FA5}">
                      <a16:colId xmlns:a16="http://schemas.microsoft.com/office/drawing/2014/main" val="20002"/>
                    </a:ext>
                  </a:extLst>
                </a:gridCol>
              </a:tblGrid>
              <a:tr h="325858">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noProof="0">
                          <a:ln>
                            <a:noFill/>
                          </a:ln>
                          <a:solidFill>
                            <a:schemeClr val="tx1"/>
                          </a:solidFill>
                          <a:effectLst/>
                          <a:latin typeface="+mn-lt"/>
                          <a:ea typeface="Roboto" panose="02000000000000000000" pitchFamily="2" charset="0"/>
                          <a:cs typeface="Calibri" panose="020F0502020204030204" pitchFamily="34" charset="0"/>
                        </a:rPr>
                        <a:t>Total IgE at last visit</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1200" noProof="0">
                          <a:latin typeface="+mn-lt"/>
                        </a:rPr>
                        <a:t>23 IU/mL</a:t>
                      </a: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325858">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200" noProof="0">
                          <a:latin typeface="+mn-lt"/>
                        </a:rPr>
                        <a:t>Blood eosinophil count</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solidFill>
                  </a:tcPr>
                </a:tc>
                <a:tc>
                  <a:txBody>
                    <a:bodyPr/>
                    <a:lstStyle/>
                    <a:p>
                      <a:r>
                        <a:rPr lang="en-US" sz="1200" noProof="0">
                          <a:latin typeface="+mn-lt"/>
                        </a:rPr>
                        <a:t>150 cells/μL</a:t>
                      </a: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25858">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noProof="0">
                          <a:ln>
                            <a:noFill/>
                          </a:ln>
                          <a:solidFill>
                            <a:schemeClr val="tx1"/>
                          </a:solidFill>
                          <a:effectLst/>
                          <a:latin typeface="+mn-lt"/>
                          <a:ea typeface="Roboto" panose="02000000000000000000" pitchFamily="2" charset="0"/>
                          <a:cs typeface="Calibri" panose="020F0502020204030204" pitchFamily="34" charset="0"/>
                        </a:rPr>
                        <a:t>FeNO</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r>
                        <a:rPr lang="en-US" sz="1200" noProof="0">
                          <a:latin typeface="+mn-lt"/>
                        </a:rPr>
                        <a:t>15 ppb</a:t>
                      </a: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325858">
                <a:tc>
                  <a:txBody>
                    <a:bodyPr/>
                    <a:lstStyle>
                      <a:lvl1pPr>
                        <a:spcBef>
                          <a:spcPct val="80000"/>
                        </a:spcBef>
                        <a:buFont typeface="Arial" charset="0"/>
                        <a:defRPr sz="2000">
                          <a:solidFill>
                            <a:schemeClr val="tx1"/>
                          </a:solidFill>
                          <a:latin typeface="Calibri" charset="0"/>
                        </a:defRPr>
                      </a:lvl1pPr>
                      <a:lvl2pPr marL="742950" indent="-285750">
                        <a:spcBef>
                          <a:spcPct val="40000"/>
                        </a:spcBef>
                        <a:defRPr sz="2000">
                          <a:solidFill>
                            <a:schemeClr val="tx1"/>
                          </a:solidFill>
                          <a:latin typeface="Calibri" charset="0"/>
                        </a:defRPr>
                      </a:lvl2pPr>
                      <a:lvl3pPr marL="1143000" indent="-228600">
                        <a:spcBef>
                          <a:spcPct val="20000"/>
                        </a:spcBef>
                        <a:buFont typeface="Arial" charset="0"/>
                        <a:defRPr sz="1900">
                          <a:solidFill>
                            <a:schemeClr val="tx1"/>
                          </a:solidFill>
                          <a:latin typeface="Calibri" charset="0"/>
                        </a:defRPr>
                      </a:lvl3pPr>
                      <a:lvl4pPr marL="1600200" indent="-228600">
                        <a:spcBef>
                          <a:spcPct val="10000"/>
                        </a:spcBef>
                        <a:buFont typeface="Arial" charset="0"/>
                        <a:defRPr>
                          <a:solidFill>
                            <a:schemeClr val="tx1"/>
                          </a:solidFill>
                          <a:latin typeface="Calibri" charset="0"/>
                        </a:defRPr>
                      </a:lvl4pPr>
                      <a:lvl5pPr marL="2057400" indent="-228600">
                        <a:spcBef>
                          <a:spcPct val="10000"/>
                        </a:spcBef>
                        <a:buFont typeface="Arial" charset="0"/>
                        <a:defRPr sz="1600">
                          <a:solidFill>
                            <a:schemeClr val="tx1"/>
                          </a:solidFill>
                          <a:latin typeface="Calibri" charset="0"/>
                        </a:defRPr>
                      </a:lvl5pPr>
                      <a:lvl6pPr marL="2514600" indent="-228600" eaLnBrk="0" fontAlgn="base" hangingPunct="0">
                        <a:spcBef>
                          <a:spcPct val="10000"/>
                        </a:spcBef>
                        <a:spcAft>
                          <a:spcPct val="0"/>
                        </a:spcAft>
                        <a:buFont typeface="Arial" charset="0"/>
                        <a:defRPr sz="1600">
                          <a:solidFill>
                            <a:schemeClr val="tx1"/>
                          </a:solidFill>
                          <a:latin typeface="Calibri" charset="0"/>
                        </a:defRPr>
                      </a:lvl6pPr>
                      <a:lvl7pPr marL="2971800" indent="-228600" eaLnBrk="0" fontAlgn="base" hangingPunct="0">
                        <a:spcBef>
                          <a:spcPct val="10000"/>
                        </a:spcBef>
                        <a:spcAft>
                          <a:spcPct val="0"/>
                        </a:spcAft>
                        <a:buFont typeface="Arial" charset="0"/>
                        <a:defRPr sz="1600">
                          <a:solidFill>
                            <a:schemeClr val="tx1"/>
                          </a:solidFill>
                          <a:latin typeface="Calibri" charset="0"/>
                        </a:defRPr>
                      </a:lvl7pPr>
                      <a:lvl8pPr marL="3429000" indent="-228600" eaLnBrk="0" fontAlgn="base" hangingPunct="0">
                        <a:spcBef>
                          <a:spcPct val="10000"/>
                        </a:spcBef>
                        <a:spcAft>
                          <a:spcPct val="0"/>
                        </a:spcAft>
                        <a:buFont typeface="Arial" charset="0"/>
                        <a:defRPr sz="1600">
                          <a:solidFill>
                            <a:schemeClr val="tx1"/>
                          </a:solidFill>
                          <a:latin typeface="Calibri" charset="0"/>
                        </a:defRPr>
                      </a:lvl8pPr>
                      <a:lvl9pPr marL="3886200" indent="-228600" eaLnBrk="0" fontAlgn="base" hangingPunct="0">
                        <a:spcBef>
                          <a:spcPct val="10000"/>
                        </a:spcBef>
                        <a:spcAft>
                          <a:spcPct val="0"/>
                        </a:spcAft>
                        <a:buFont typeface="Arial" charset="0"/>
                        <a:defRPr sz="1600">
                          <a:solidFill>
                            <a:schemeClr val="tx1"/>
                          </a:solidFill>
                          <a:latin typeface="Calibri"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en-US" sz="1200" kern="1200" noProof="0">
                          <a:solidFill>
                            <a:schemeClr val="tx1"/>
                          </a:solidFill>
                          <a:latin typeface="+mn-lt"/>
                          <a:ea typeface="+mn-ea"/>
                          <a:cs typeface="+mn-cs"/>
                        </a:rPr>
                        <a:t>Spirometry (FEV</a:t>
                      </a:r>
                      <a:r>
                        <a:rPr lang="en-US" altLang="en-US" sz="1200" kern="1200" baseline="-25000" noProof="0">
                          <a:solidFill>
                            <a:schemeClr val="tx1"/>
                          </a:solidFill>
                          <a:latin typeface="+mn-lt"/>
                          <a:ea typeface="+mn-ea"/>
                          <a:cs typeface="+mn-cs"/>
                        </a:rPr>
                        <a:t>1</a:t>
                      </a:r>
                      <a:r>
                        <a:rPr lang="en-US" altLang="en-US" sz="1200" kern="1200" noProof="0">
                          <a:solidFill>
                            <a:schemeClr val="tx1"/>
                          </a:solidFill>
                          <a:latin typeface="+mn-lt"/>
                          <a:ea typeface="+mn-ea"/>
                          <a:cs typeface="+mn-cs"/>
                        </a:rPr>
                        <a:t>) – reversibility</a:t>
                      </a:r>
                    </a:p>
                  </a:txBody>
                  <a:tcPr marT="45719" marB="45719" anchor="ctr" horzOverflow="overflow">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r>
                        <a:rPr lang="en-US" sz="1200" noProof="0">
                          <a:latin typeface="+mn-lt"/>
                        </a:rPr>
                        <a:t>68% predicted and 20% reversibility</a:t>
                      </a:r>
                    </a:p>
                  </a:txBody>
                  <a:tcPr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bl>
          </a:graphicData>
        </a:graphic>
      </p:graphicFrame>
      <p:sp>
        <p:nvSpPr>
          <p:cNvPr id="29" name="TextBox 28">
            <a:extLst>
              <a:ext uri="{FF2B5EF4-FFF2-40B4-BE49-F238E27FC236}">
                <a16:creationId xmlns:a16="http://schemas.microsoft.com/office/drawing/2014/main" id="{7069A5F2-4E48-4123-942B-71E9F3730E27}"/>
              </a:ext>
            </a:extLst>
          </p:cNvPr>
          <p:cNvSpPr txBox="1"/>
          <p:nvPr/>
        </p:nvSpPr>
        <p:spPr>
          <a:xfrm>
            <a:off x="9729615" y="3278245"/>
            <a:ext cx="2339474" cy="1465362"/>
          </a:xfrm>
          <a:prstGeom prst="roundRect">
            <a:avLst>
              <a:gd name="adj" fmla="val 9598"/>
            </a:avLst>
          </a:prstGeom>
          <a:solidFill>
            <a:schemeClr val="bg1"/>
          </a:solidFill>
          <a:ln>
            <a:solidFill>
              <a:schemeClr val="tx1"/>
            </a:solidFill>
          </a:ln>
        </p:spPr>
        <p:txBody>
          <a:bodyPr wrap="square" rtlCol="0" anchor="ctr">
            <a:spAutoFit/>
          </a:bodyPr>
          <a:lstStyle/>
          <a:p>
            <a:pPr marL="228600" marR="0" lvl="0" indent="-228600" algn="l" defTabSz="914400" rtl="0" eaLnBrk="1" fontAlgn="auto" latinLnBrk="0" hangingPunct="1">
              <a:lnSpc>
                <a:spcPct val="100000"/>
              </a:lnSpc>
              <a:spcBef>
                <a:spcPts val="0"/>
              </a:spcBef>
              <a:spcAft>
                <a:spcPts val="0"/>
              </a:spcAft>
              <a:buClr>
                <a:srgbClr val="656665"/>
              </a:buClr>
              <a:buSzTx/>
              <a:buFont typeface="+mj-lt"/>
              <a:buAutoNum type="arabicPeriod"/>
              <a:tabLst/>
              <a:defRPr/>
            </a:pPr>
            <a:r>
              <a:rPr kumimoji="0" lang="en-GB" sz="1200" b="1" i="0" u="none" strike="noStrike" kern="1200" cap="none" spc="0" normalizeH="0" baseline="0" noProof="0">
                <a:ln>
                  <a:noFill/>
                </a:ln>
                <a:solidFill>
                  <a:schemeClr val="accent2"/>
                </a:solidFill>
                <a:effectLst/>
                <a:uLnTx/>
                <a:uFillTx/>
                <a:latin typeface="Cambria"/>
                <a:ea typeface="+mn-ea"/>
                <a:cs typeface="+mn-cs"/>
              </a:rPr>
              <a:t>What other diagnostic tests could be useful for this patient?</a:t>
            </a:r>
          </a:p>
          <a:p>
            <a:pPr marL="228600" marR="0" lvl="0" indent="-228600" algn="l" defTabSz="914400" rtl="0" eaLnBrk="1" fontAlgn="auto" latinLnBrk="0" hangingPunct="1">
              <a:lnSpc>
                <a:spcPct val="100000"/>
              </a:lnSpc>
              <a:spcBef>
                <a:spcPts val="0"/>
              </a:spcBef>
              <a:spcAft>
                <a:spcPts val="0"/>
              </a:spcAft>
              <a:buClr>
                <a:srgbClr val="656665"/>
              </a:buClr>
              <a:buSzTx/>
              <a:buFont typeface="+mj-lt"/>
              <a:buAutoNum type="arabicPeriod"/>
              <a:tabLst/>
              <a:defRPr/>
            </a:pPr>
            <a:endParaRPr kumimoji="0" lang="en-GB" sz="1200" b="1" i="0" u="none" strike="noStrike" kern="1200" cap="none" spc="0" normalizeH="0" baseline="0" noProof="0">
              <a:ln>
                <a:noFill/>
              </a:ln>
              <a:solidFill>
                <a:schemeClr val="accent2"/>
              </a:solidFill>
              <a:effectLst/>
              <a:uLnTx/>
              <a:uFillTx/>
              <a:latin typeface="Cambria"/>
              <a:ea typeface="+mn-ea"/>
              <a:cs typeface="+mn-cs"/>
            </a:endParaRPr>
          </a:p>
          <a:p>
            <a:pPr marL="228600" marR="0" lvl="0" indent="-228600" algn="l" defTabSz="914400" rtl="0" eaLnBrk="1" fontAlgn="auto" latinLnBrk="0" hangingPunct="1">
              <a:lnSpc>
                <a:spcPct val="100000"/>
              </a:lnSpc>
              <a:spcBef>
                <a:spcPts val="0"/>
              </a:spcBef>
              <a:spcAft>
                <a:spcPts val="0"/>
              </a:spcAft>
              <a:buClr>
                <a:srgbClr val="656665"/>
              </a:buClr>
              <a:buSzTx/>
              <a:buFont typeface="+mj-lt"/>
              <a:buAutoNum type="arabicPeriod"/>
              <a:tabLst/>
              <a:defRPr/>
            </a:pPr>
            <a:r>
              <a:rPr kumimoji="0" lang="en-GB" sz="1200" b="1" i="0" u="none" strike="noStrike" kern="1200" cap="none" spc="0" normalizeH="0" baseline="0" noProof="0">
                <a:ln>
                  <a:noFill/>
                </a:ln>
                <a:solidFill>
                  <a:schemeClr val="accent2"/>
                </a:solidFill>
                <a:effectLst/>
                <a:uLnTx/>
                <a:uFillTx/>
                <a:latin typeface="Cambria"/>
                <a:ea typeface="+mn-ea"/>
                <a:cs typeface="+mn-cs"/>
              </a:rPr>
              <a:t>Based on the immunology, what could be driving their exacerbations? </a:t>
            </a:r>
          </a:p>
        </p:txBody>
      </p:sp>
      <p:grpSp>
        <p:nvGrpSpPr>
          <p:cNvPr id="11" name="Group 10">
            <a:extLst>
              <a:ext uri="{FF2B5EF4-FFF2-40B4-BE49-F238E27FC236}">
                <a16:creationId xmlns:a16="http://schemas.microsoft.com/office/drawing/2014/main" id="{568B78A3-DAB7-ED98-9A2C-82B31089383B}"/>
              </a:ext>
            </a:extLst>
          </p:cNvPr>
          <p:cNvGrpSpPr/>
          <p:nvPr/>
        </p:nvGrpSpPr>
        <p:grpSpPr>
          <a:xfrm>
            <a:off x="10894587" y="6381538"/>
            <a:ext cx="1099968" cy="287551"/>
            <a:chOff x="10894587" y="6381538"/>
            <a:chExt cx="1099968" cy="287551"/>
          </a:xfrm>
        </p:grpSpPr>
        <p:grpSp>
          <p:nvGrpSpPr>
            <p:cNvPr id="12" name="Group 11">
              <a:extLst>
                <a:ext uri="{FF2B5EF4-FFF2-40B4-BE49-F238E27FC236}">
                  <a16:creationId xmlns:a16="http://schemas.microsoft.com/office/drawing/2014/main" id="{3F6370DC-BE0A-CE0A-6F9A-78E7DD1EE226}"/>
                </a:ext>
              </a:extLst>
            </p:cNvPr>
            <p:cNvGrpSpPr/>
            <p:nvPr/>
          </p:nvGrpSpPr>
          <p:grpSpPr>
            <a:xfrm>
              <a:off x="10894587" y="6381538"/>
              <a:ext cx="1099968" cy="287551"/>
              <a:chOff x="5334172" y="6525312"/>
              <a:chExt cx="1099968" cy="287551"/>
            </a:xfrm>
          </p:grpSpPr>
          <p:sp>
            <p:nvSpPr>
              <p:cNvPr id="15" name="Rectangle: Rounded Corners 14">
                <a:extLst>
                  <a:ext uri="{FF2B5EF4-FFF2-40B4-BE49-F238E27FC236}">
                    <a16:creationId xmlns:a16="http://schemas.microsoft.com/office/drawing/2014/main" id="{3E07F6BB-D82D-DCAB-E5C1-AD59970AA277}"/>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3">
                <a:hlinkClick r:id="" action="ppaction://hlinkshowjump?jump=previousslide"/>
                <a:extLst>
                  <a:ext uri="{FF2B5EF4-FFF2-40B4-BE49-F238E27FC236}">
                    <a16:creationId xmlns:a16="http://schemas.microsoft.com/office/drawing/2014/main" id="{BE24CB50-3A16-1459-00C0-A08600F1FC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rot="10800000">
                <a:off x="5657217" y="6560801"/>
                <a:ext cx="216000" cy="216000"/>
              </a:xfrm>
              <a:prstGeom prst="rect">
                <a:avLst/>
              </a:prstGeom>
            </p:spPr>
          </p:pic>
          <p:pic>
            <p:nvPicPr>
              <p:cNvPr id="18" name="Graphic 3">
                <a:hlinkClick r:id="" action="ppaction://hlinkshowjump?jump=nextslide"/>
                <a:extLst>
                  <a:ext uri="{FF2B5EF4-FFF2-40B4-BE49-F238E27FC236}">
                    <a16:creationId xmlns:a16="http://schemas.microsoft.com/office/drawing/2014/main" id="{1B9A4AD1-7DEF-4BB7-32CA-0E8C41991C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rot="10800000" flipH="1">
                <a:off x="5922567" y="6560801"/>
                <a:ext cx="216000" cy="216000"/>
              </a:xfrm>
              <a:prstGeom prst="rect">
                <a:avLst/>
              </a:prstGeom>
            </p:spPr>
          </p:pic>
        </p:grpSp>
        <p:pic>
          <p:nvPicPr>
            <p:cNvPr id="13" name="Graphic 14">
              <a:hlinkClick r:id="rId7" action="ppaction://hlinksldjump"/>
              <a:extLst>
                <a:ext uri="{FF2B5EF4-FFF2-40B4-BE49-F238E27FC236}">
                  <a16:creationId xmlns:a16="http://schemas.microsoft.com/office/drawing/2014/main" id="{172C7CE5-8BBE-8D61-D37F-CB6849B966C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1734234" y="6417528"/>
              <a:ext cx="216000" cy="216000"/>
            </a:xfrm>
            <a:prstGeom prst="rect">
              <a:avLst/>
            </a:prstGeom>
          </p:spPr>
        </p:pic>
        <p:pic>
          <p:nvPicPr>
            <p:cNvPr id="14" name="Graphic 2">
              <a:hlinkClick r:id="rId10" action="ppaction://hlinksldjump"/>
              <a:extLst>
                <a:ext uri="{FF2B5EF4-FFF2-40B4-BE49-F238E27FC236}">
                  <a16:creationId xmlns:a16="http://schemas.microsoft.com/office/drawing/2014/main" id="{F484C265-4D7F-E29F-C9D2-CCF71F84BC7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0951903" y="6416625"/>
              <a:ext cx="216000" cy="216000"/>
            </a:xfrm>
            <a:prstGeom prst="rect">
              <a:avLst/>
            </a:prstGeom>
          </p:spPr>
        </p:pic>
      </p:grpSp>
    </p:spTree>
    <p:extLst>
      <p:ext uri="{BB962C8B-B14F-4D97-AF65-F5344CB8AC3E}">
        <p14:creationId xmlns:p14="http://schemas.microsoft.com/office/powerpoint/2010/main" val="33898179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A16D00-7A25-8CDD-47E8-39B9E13065A3}"/>
              </a:ext>
            </a:extLst>
          </p:cNvPr>
          <p:cNvSpPr/>
          <p:nvPr/>
        </p:nvSpPr>
        <p:spPr>
          <a:xfrm>
            <a:off x="0" y="1866895"/>
            <a:ext cx="12192000" cy="3881967"/>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a:xfrm>
            <a:off x="548282" y="180000"/>
            <a:ext cx="8640000" cy="720000"/>
          </a:xfrm>
        </p:spPr>
        <p:txBody>
          <a:bodyPr/>
          <a:lstStyle/>
          <a:p>
            <a:r>
              <a:rPr lang="en-GB"/>
              <a:t>Summary</a:t>
            </a:r>
          </a:p>
        </p:txBody>
      </p:sp>
      <p:sp>
        <p:nvSpPr>
          <p:cNvPr id="8" name="Content Placeholder 7">
            <a:extLst>
              <a:ext uri="{FF2B5EF4-FFF2-40B4-BE49-F238E27FC236}">
                <a16:creationId xmlns:a16="http://schemas.microsoft.com/office/drawing/2014/main" id="{1B2FE917-19FF-8145-BEB4-BC455A9E8D58}"/>
              </a:ext>
            </a:extLst>
          </p:cNvPr>
          <p:cNvSpPr>
            <a:spLocks noGrp="1"/>
          </p:cNvSpPr>
          <p:nvPr>
            <p:ph idx="1"/>
          </p:nvPr>
        </p:nvSpPr>
        <p:spPr>
          <a:xfrm>
            <a:off x="548282" y="1404000"/>
            <a:ext cx="10924248" cy="4608000"/>
          </a:xfrm>
        </p:spPr>
        <p:txBody>
          <a:bodyPr vert="horz" lIns="0" tIns="0" rIns="0" bIns="0" rtlCol="0" anchor="t">
            <a:noAutofit/>
          </a:bodyPr>
          <a:lstStyle/>
          <a:p>
            <a:pPr marL="0" indent="0">
              <a:buNone/>
            </a:pPr>
            <a:r>
              <a:rPr lang="en-GB" sz="1800" b="1">
                <a:solidFill>
                  <a:schemeClr val="tx2"/>
                </a:solidFill>
                <a:latin typeface="Calibri"/>
                <a:ea typeface="Roboto"/>
                <a:cs typeface="Calibri"/>
              </a:rPr>
              <a:t>Key messages:</a:t>
            </a:r>
          </a:p>
          <a:p>
            <a:pPr marL="287655" indent="-287655">
              <a:spcBef>
                <a:spcPts val="2400"/>
              </a:spcBef>
            </a:pPr>
            <a:r>
              <a:rPr lang="en-GB" sz="1400" b="1">
                <a:latin typeface="Calibri"/>
                <a:ea typeface="Roboto"/>
                <a:cs typeface="Calibri"/>
              </a:rPr>
              <a:t>Severe asthma is a </a:t>
            </a:r>
            <a:r>
              <a:rPr lang="en-GB" sz="1400" b="1">
                <a:solidFill>
                  <a:schemeClr val="tx2"/>
                </a:solidFill>
                <a:latin typeface="Calibri"/>
                <a:ea typeface="Roboto"/>
                <a:cs typeface="Calibri"/>
              </a:rPr>
              <a:t>complex</a:t>
            </a:r>
            <a:r>
              <a:rPr lang="en-GB" sz="1400" b="1">
                <a:latin typeface="Calibri"/>
                <a:ea typeface="Roboto"/>
                <a:cs typeface="Calibri"/>
              </a:rPr>
              <a:t>, </a:t>
            </a:r>
            <a:r>
              <a:rPr lang="en-GB" sz="1400" b="1">
                <a:solidFill>
                  <a:schemeClr val="tx2"/>
                </a:solidFill>
                <a:latin typeface="Calibri"/>
                <a:ea typeface="Roboto"/>
                <a:cs typeface="Calibri"/>
              </a:rPr>
              <a:t>heterogeneous</a:t>
            </a:r>
            <a:r>
              <a:rPr lang="en-GB" sz="1400" b="1">
                <a:latin typeface="Calibri"/>
                <a:ea typeface="Roboto"/>
                <a:cs typeface="Calibri"/>
              </a:rPr>
              <a:t> disease characterised by airway </a:t>
            </a:r>
            <a:r>
              <a:rPr lang="en-GB" sz="1400" b="1">
                <a:solidFill>
                  <a:schemeClr val="tx2"/>
                </a:solidFill>
                <a:latin typeface="Calibri"/>
                <a:ea typeface="Roboto"/>
                <a:cs typeface="Calibri"/>
              </a:rPr>
              <a:t>inflammation</a:t>
            </a:r>
            <a:r>
              <a:rPr lang="en-GB" sz="1400" b="1">
                <a:latin typeface="Calibri"/>
                <a:ea typeface="Roboto"/>
                <a:cs typeface="Calibri"/>
              </a:rPr>
              <a:t> and airway </a:t>
            </a:r>
            <a:r>
              <a:rPr lang="en-GB" sz="1400" b="1">
                <a:solidFill>
                  <a:schemeClr val="tx2"/>
                </a:solidFill>
                <a:latin typeface="Calibri"/>
                <a:ea typeface="Roboto"/>
                <a:cs typeface="Calibri"/>
              </a:rPr>
              <a:t>hyperresponsiveness</a:t>
            </a:r>
            <a:r>
              <a:rPr lang="en-GB" sz="1400" baseline="30000">
                <a:latin typeface="Calibri"/>
                <a:ea typeface="Roboto"/>
                <a:cs typeface="Calibri"/>
              </a:rPr>
              <a:t>1–4</a:t>
            </a:r>
          </a:p>
          <a:p>
            <a:pPr marL="287655" indent="-287655"/>
            <a:r>
              <a:rPr lang="en-GB" sz="1400" b="1">
                <a:latin typeface="Calibri"/>
                <a:ea typeface="Roboto"/>
                <a:cs typeface="Calibri"/>
              </a:rPr>
              <a:t>There are three key inflammatory subtypes of asthma with heterogenous pathology: </a:t>
            </a:r>
            <a:r>
              <a:rPr lang="en-GB" sz="1400" b="1">
                <a:solidFill>
                  <a:schemeClr val="tx2"/>
                </a:solidFill>
                <a:latin typeface="Calibri"/>
                <a:ea typeface="Roboto"/>
                <a:cs typeface="Calibri"/>
              </a:rPr>
              <a:t>‘allergic eosinophilic’</a:t>
            </a:r>
            <a:r>
              <a:rPr lang="en-GB" sz="1400" b="1">
                <a:latin typeface="Calibri"/>
                <a:ea typeface="Roboto"/>
                <a:cs typeface="Calibri"/>
              </a:rPr>
              <a:t>, </a:t>
            </a:r>
            <a:r>
              <a:rPr lang="en-GB" sz="1400" b="1">
                <a:solidFill>
                  <a:schemeClr val="tx2"/>
                </a:solidFill>
                <a:latin typeface="Calibri"/>
                <a:ea typeface="Roboto"/>
                <a:cs typeface="Calibri"/>
              </a:rPr>
              <a:t>‘non-allergic eosinophilic’ </a:t>
            </a:r>
            <a:br>
              <a:rPr lang="en-GB" sz="1400" b="1">
                <a:solidFill>
                  <a:schemeClr val="tx2"/>
                </a:solidFill>
                <a:latin typeface="Calibri"/>
                <a:ea typeface="Roboto"/>
                <a:cs typeface="Calibri"/>
              </a:rPr>
            </a:br>
            <a:r>
              <a:rPr lang="en-GB" sz="1400" b="1">
                <a:latin typeface="Calibri"/>
                <a:ea typeface="Roboto"/>
                <a:cs typeface="Calibri"/>
              </a:rPr>
              <a:t>and </a:t>
            </a:r>
            <a:r>
              <a:rPr lang="en-GB" sz="1400" b="1">
                <a:solidFill>
                  <a:schemeClr val="tx2"/>
                </a:solidFill>
                <a:latin typeface="Calibri"/>
                <a:ea typeface="Roboto"/>
                <a:cs typeface="Calibri"/>
              </a:rPr>
              <a:t>‘</a:t>
            </a:r>
            <a:r>
              <a:rPr lang="en-GB" sz="1400" b="1">
                <a:solidFill>
                  <a:schemeClr val="accent3"/>
                </a:solidFill>
                <a:latin typeface="Calibri"/>
                <a:ea typeface="Roboto"/>
                <a:cs typeface="Calibri"/>
              </a:rPr>
              <a:t>beyond-T2’</a:t>
            </a:r>
            <a:r>
              <a:rPr lang="en-GB" sz="1400" baseline="30000">
                <a:latin typeface="Calibri"/>
                <a:ea typeface="Roboto"/>
                <a:cs typeface="Calibri"/>
              </a:rPr>
              <a:t>1–3</a:t>
            </a:r>
          </a:p>
          <a:p>
            <a:pPr lvl="1"/>
            <a:r>
              <a:rPr lang="en-GB" sz="1200"/>
              <a:t>Allergic eosinophilic asthma is characterised by Th2-driven inflammation which results from allergen exposure  </a:t>
            </a:r>
          </a:p>
          <a:p>
            <a:pPr lvl="1"/>
            <a:r>
              <a:rPr lang="en-GB" sz="1200"/>
              <a:t>Non-allergic eosinophilic asthma is also characterised by Th2-driven inflammation </a:t>
            </a:r>
            <a:endParaRPr lang="en-GB" sz="1200">
              <a:cs typeface="Calibri"/>
            </a:endParaRPr>
          </a:p>
          <a:p>
            <a:pPr lvl="1"/>
            <a:r>
              <a:rPr lang="en-GB" sz="1200"/>
              <a:t>Asthma beyond Th2-driven inflammation is less well defined and is characterised by neutrophilia</a:t>
            </a:r>
          </a:p>
          <a:p>
            <a:pPr marL="287655" indent="-287655"/>
            <a:r>
              <a:rPr lang="en-GB" sz="1400" b="1">
                <a:latin typeface="Calibri"/>
                <a:ea typeface="Roboto"/>
                <a:cs typeface="Calibri"/>
              </a:rPr>
              <a:t>Epithelial-derived cytokines (e.g., </a:t>
            </a:r>
            <a:r>
              <a:rPr lang="en-GB" sz="1400" b="1">
                <a:solidFill>
                  <a:schemeClr val="tx2"/>
                </a:solidFill>
                <a:latin typeface="Calibri"/>
                <a:ea typeface="Roboto"/>
                <a:cs typeface="Calibri"/>
              </a:rPr>
              <a:t>TSLP</a:t>
            </a:r>
            <a:r>
              <a:rPr lang="en-GB" sz="1400" b="1">
                <a:latin typeface="Calibri"/>
                <a:ea typeface="Roboto"/>
                <a:cs typeface="Calibri"/>
              </a:rPr>
              <a:t>, </a:t>
            </a:r>
            <a:r>
              <a:rPr lang="en-GB" sz="1400" b="1">
                <a:solidFill>
                  <a:schemeClr val="tx2"/>
                </a:solidFill>
                <a:latin typeface="Calibri"/>
                <a:ea typeface="Roboto"/>
                <a:cs typeface="Calibri"/>
              </a:rPr>
              <a:t>IL-33</a:t>
            </a:r>
            <a:r>
              <a:rPr lang="en-GB" sz="1400" b="1">
                <a:latin typeface="Calibri"/>
                <a:ea typeface="Roboto"/>
                <a:cs typeface="Calibri"/>
              </a:rPr>
              <a:t> and </a:t>
            </a:r>
            <a:r>
              <a:rPr lang="en-GB" sz="1400" b="1">
                <a:solidFill>
                  <a:schemeClr val="tx2"/>
                </a:solidFill>
                <a:latin typeface="Calibri"/>
                <a:ea typeface="Roboto"/>
                <a:cs typeface="Calibri"/>
              </a:rPr>
              <a:t>IL-25</a:t>
            </a:r>
            <a:r>
              <a:rPr lang="en-GB" sz="1400" b="1">
                <a:latin typeface="Calibri"/>
                <a:ea typeface="Roboto"/>
                <a:cs typeface="Calibri"/>
              </a:rPr>
              <a:t>) play an important role in all phenotypes of severe asthma</a:t>
            </a:r>
            <a:r>
              <a:rPr lang="en-GB" sz="1400" baseline="30000">
                <a:latin typeface="Calibri"/>
                <a:ea typeface="Roboto"/>
                <a:cs typeface="Calibri"/>
              </a:rPr>
              <a:t>4–8</a:t>
            </a:r>
          </a:p>
          <a:p>
            <a:pPr lvl="1"/>
            <a:r>
              <a:rPr lang="en-US" sz="1200">
                <a:cs typeface="Arial"/>
              </a:rPr>
              <a:t>These cytokines have been implicated in all three phenotypes and can create a positive inflammatory feedback loop</a:t>
            </a:r>
          </a:p>
          <a:p>
            <a:pPr lvl="1"/>
            <a:r>
              <a:rPr lang="en-GB" sz="1200"/>
              <a:t>The pathological mechanism driving asthma can vary across patients, with multiple cells and mediators implicated</a:t>
            </a:r>
            <a:endParaRPr lang="en-GB" sz="1200">
              <a:cs typeface="Calibri"/>
            </a:endParaRPr>
          </a:p>
          <a:p>
            <a:r>
              <a:rPr lang="en-GB" sz="1400" b="1"/>
              <a:t>There is </a:t>
            </a:r>
            <a:r>
              <a:rPr lang="en-GB" sz="1400" b="1">
                <a:solidFill>
                  <a:schemeClr val="tx2"/>
                </a:solidFill>
              </a:rPr>
              <a:t>considerable overlap </a:t>
            </a:r>
            <a:r>
              <a:rPr lang="en-GB" sz="1400" b="1"/>
              <a:t>between asthma phenotypes and the underlying inflammatory profiles that drive them</a:t>
            </a:r>
            <a:r>
              <a:rPr lang="en-GB" sz="1400" baseline="30000"/>
              <a:t>2</a:t>
            </a:r>
          </a:p>
          <a:p>
            <a:r>
              <a:rPr lang="en-GB" sz="1400" b="1"/>
              <a:t>It is important to understand the driving causes of severe asthma phenotypes, to support </a:t>
            </a:r>
            <a:r>
              <a:rPr lang="en-GB" sz="1400" b="1">
                <a:solidFill>
                  <a:schemeClr val="tx2"/>
                </a:solidFill>
              </a:rPr>
              <a:t>optimal management </a:t>
            </a:r>
            <a:r>
              <a:rPr lang="en-GB" sz="1400" b="1"/>
              <a:t>of patients with appropriate targeted therapies</a:t>
            </a:r>
          </a:p>
          <a:p>
            <a:pPr marL="457200" lvl="1" indent="0">
              <a:buNone/>
            </a:pPr>
            <a:endParaRPr lang="en-GB" sz="1200" b="1" baseline="30000"/>
          </a:p>
        </p:txBody>
      </p:sp>
      <p:sp>
        <p:nvSpPr>
          <p:cNvPr id="2" name="Footer Placeholder 1">
            <a:extLst>
              <a:ext uri="{FF2B5EF4-FFF2-40B4-BE49-F238E27FC236}">
                <a16:creationId xmlns:a16="http://schemas.microsoft.com/office/drawing/2014/main" id="{7722FB56-1FB2-0C49-884F-1FF3D5872D06}"/>
              </a:ext>
            </a:extLst>
          </p:cNvPr>
          <p:cNvSpPr>
            <a:spLocks noGrp="1"/>
          </p:cNvSpPr>
          <p:nvPr>
            <p:ph type="ftr" sz="quarter" idx="11"/>
          </p:nvPr>
        </p:nvSpPr>
        <p:spPr>
          <a:xfrm>
            <a:off x="548282" y="6303600"/>
            <a:ext cx="10620000" cy="288000"/>
          </a:xfrm>
        </p:spPr>
        <p:txBody>
          <a:bodyPr/>
          <a:lstStyle/>
          <a:p>
            <a:r>
              <a:rPr lang="en-GB" sz="800" b="1" dirty="0"/>
              <a:t>Abbreviations</a:t>
            </a:r>
            <a:r>
              <a:rPr lang="en-GB" sz="800" dirty="0"/>
              <a:t>: IL-interleukin; TSLP, thymic stromal lymphopoietin.</a:t>
            </a:r>
            <a:br>
              <a:rPr lang="en-GB" sz="800" dirty="0"/>
            </a:br>
            <a:r>
              <a:rPr lang="en-GB" sz="800" b="1" dirty="0"/>
              <a:t>References: </a:t>
            </a:r>
            <a:r>
              <a:rPr lang="en-GB" sz="800" dirty="0"/>
              <a:t>1. </a:t>
            </a:r>
            <a:r>
              <a:rPr lang="en-GB" sz="800" dirty="0" err="1"/>
              <a:t>Busse</a:t>
            </a:r>
            <a:r>
              <a:rPr lang="en-GB" sz="800" dirty="0"/>
              <a:t> WW. </a:t>
            </a:r>
            <a:r>
              <a:rPr lang="en-GB" sz="800" dirty="0" err="1"/>
              <a:t>Allergol</a:t>
            </a:r>
            <a:r>
              <a:rPr lang="en-GB" sz="800" dirty="0"/>
              <a:t> Int. 2019;68:158–166; 2. Tran TN, et al. Ann Allergy Asthma Immunol. 2016;116:37–42; 3. </a:t>
            </a:r>
            <a:r>
              <a:rPr lang="en-GB" sz="800" dirty="0" err="1"/>
              <a:t>Kupczyk</a:t>
            </a:r>
            <a:r>
              <a:rPr lang="en-GB" sz="800" dirty="0"/>
              <a:t> M, et al. Allergy. 2014;69:1198–1204; 4. </a:t>
            </a:r>
            <a:r>
              <a:rPr lang="en-GB" sz="800" dirty="0" err="1"/>
              <a:t>Bartemes</a:t>
            </a:r>
            <a:r>
              <a:rPr lang="en-GB" sz="800" dirty="0"/>
              <a:t> KR and Kita H. Clin Immunol. 2012;143:222–235; 5. Roan F, et al. J Clin Invest.. 2019;129:1441–1451; 6. </a:t>
            </a:r>
            <a:r>
              <a:rPr lang="en-GB" sz="800" dirty="0" err="1"/>
              <a:t>McBrien</a:t>
            </a:r>
            <a:r>
              <a:rPr lang="en-GB" sz="800" dirty="0"/>
              <a:t> CN and Menzies-Gow A. Front Med. 2017;4:93; 7. </a:t>
            </a:r>
            <a:r>
              <a:rPr lang="en-GB" sz="800" dirty="0" err="1"/>
              <a:t>Varricchi</a:t>
            </a:r>
            <a:r>
              <a:rPr lang="en-GB" sz="800" dirty="0"/>
              <a:t> G, et al. Front Immunol. 2018;9:1595; 8. Gauvreau GM, et al. Expert </a:t>
            </a:r>
            <a:r>
              <a:rPr lang="en-GB" sz="800" dirty="0" err="1"/>
              <a:t>Opin</a:t>
            </a:r>
            <a:r>
              <a:rPr lang="en-GB" sz="800" dirty="0"/>
              <a:t> </a:t>
            </a:r>
            <a:r>
              <a:rPr lang="en-GB" sz="800" dirty="0" err="1"/>
              <a:t>Ther</a:t>
            </a:r>
            <a:r>
              <a:rPr lang="en-GB" sz="800" dirty="0"/>
              <a:t> Targets. 2020;24:777–792.</a:t>
            </a:r>
            <a:br>
              <a:rPr lang="en-GB" sz="800" dirty="0"/>
            </a:br>
            <a:br>
              <a:rPr lang="en-GB" sz="800" dirty="0"/>
            </a:br>
            <a:r>
              <a:rPr lang="en-GB" altLang="zh-CN" sz="800" dirty="0"/>
              <a:t>CN-</a:t>
            </a:r>
            <a:r>
              <a:rPr lang="en-US" altLang="zh-CN" sz="800" dirty="0"/>
              <a:t>142657</a:t>
            </a:r>
            <a:r>
              <a:rPr lang="en-GB" altLang="zh-CN" sz="800" dirty="0"/>
              <a:t> | </a:t>
            </a:r>
            <a:r>
              <a:rPr lang="en-US" altLang="zh-CN" sz="800" dirty="0"/>
              <a:t>DECEMBER</a:t>
            </a:r>
            <a:r>
              <a:rPr lang="en-GB" altLang="zh-CN" sz="800" dirty="0"/>
              <a:t> 2024</a:t>
            </a:r>
          </a:p>
        </p:txBody>
      </p:sp>
      <p:sp>
        <p:nvSpPr>
          <p:cNvPr id="17" name="TextBox 16">
            <a:extLst>
              <a:ext uri="{FF2B5EF4-FFF2-40B4-BE49-F238E27FC236}">
                <a16:creationId xmlns:a16="http://schemas.microsoft.com/office/drawing/2014/main" id="{65E26E2A-480B-3B45-8B71-90D174AB6317}"/>
              </a:ext>
            </a:extLst>
          </p:cNvPr>
          <p:cNvSpPr txBox="1"/>
          <p:nvPr/>
        </p:nvSpPr>
        <p:spPr>
          <a:xfrm>
            <a:off x="9951609" y="2396128"/>
            <a:ext cx="184731" cy="369332"/>
          </a:xfrm>
          <a:prstGeom prst="rect">
            <a:avLst/>
          </a:prstGeom>
          <a:noFill/>
        </p:spPr>
        <p:txBody>
          <a:bodyPr wrap="none" rtlCol="0">
            <a:spAutoFit/>
          </a:bodyPr>
          <a:lstStyle/>
          <a:p>
            <a:endParaRPr lang="en-GB">
              <a:latin typeface="Calibri" panose="020F0502020204030204" pitchFamily="34" charset="0"/>
            </a:endParaRPr>
          </a:p>
        </p:txBody>
      </p:sp>
      <p:grpSp>
        <p:nvGrpSpPr>
          <p:cNvPr id="11" name="Group 10">
            <a:extLst>
              <a:ext uri="{FF2B5EF4-FFF2-40B4-BE49-F238E27FC236}">
                <a16:creationId xmlns:a16="http://schemas.microsoft.com/office/drawing/2014/main" id="{125DDB08-481E-0895-90E5-1762ADCE0CA6}"/>
              </a:ext>
            </a:extLst>
          </p:cNvPr>
          <p:cNvGrpSpPr/>
          <p:nvPr/>
        </p:nvGrpSpPr>
        <p:grpSpPr>
          <a:xfrm>
            <a:off x="10894587" y="6381538"/>
            <a:ext cx="1099968" cy="287551"/>
            <a:chOff x="10894587" y="6381538"/>
            <a:chExt cx="1099968" cy="287551"/>
          </a:xfrm>
        </p:grpSpPr>
        <p:grpSp>
          <p:nvGrpSpPr>
            <p:cNvPr id="12" name="Group 11">
              <a:extLst>
                <a:ext uri="{FF2B5EF4-FFF2-40B4-BE49-F238E27FC236}">
                  <a16:creationId xmlns:a16="http://schemas.microsoft.com/office/drawing/2014/main" id="{5893AE5C-A084-190D-85AE-1BD413695D59}"/>
                </a:ext>
              </a:extLst>
            </p:cNvPr>
            <p:cNvGrpSpPr/>
            <p:nvPr/>
          </p:nvGrpSpPr>
          <p:grpSpPr>
            <a:xfrm>
              <a:off x="10894587" y="6381538"/>
              <a:ext cx="1099968" cy="287551"/>
              <a:chOff x="5334172" y="6525312"/>
              <a:chExt cx="1099968" cy="287551"/>
            </a:xfrm>
          </p:grpSpPr>
          <p:sp>
            <p:nvSpPr>
              <p:cNvPr id="15" name="Rectangle: Rounded Corners 14">
                <a:extLst>
                  <a:ext uri="{FF2B5EF4-FFF2-40B4-BE49-F238E27FC236}">
                    <a16:creationId xmlns:a16="http://schemas.microsoft.com/office/drawing/2014/main" id="{0F22EADD-A92E-61C6-5A14-50C0242A741A}"/>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Graphic 3">
                <a:hlinkClick r:id="" action="ppaction://hlinkshowjump?jump=previousslide"/>
                <a:extLst>
                  <a:ext uri="{FF2B5EF4-FFF2-40B4-BE49-F238E27FC236}">
                    <a16:creationId xmlns:a16="http://schemas.microsoft.com/office/drawing/2014/main" id="{11B417B9-0D57-AFF0-6E2F-E479AAD8CC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5657217" y="6560801"/>
                <a:ext cx="216000" cy="216000"/>
              </a:xfrm>
              <a:prstGeom prst="rect">
                <a:avLst/>
              </a:prstGeom>
            </p:spPr>
          </p:pic>
          <p:pic>
            <p:nvPicPr>
              <p:cNvPr id="18" name="Graphic 3">
                <a:hlinkClick r:id="" action="ppaction://hlinkshowjump?jump=nextslide"/>
                <a:extLst>
                  <a:ext uri="{FF2B5EF4-FFF2-40B4-BE49-F238E27FC236}">
                    <a16:creationId xmlns:a16="http://schemas.microsoft.com/office/drawing/2014/main" id="{46D4BCB1-F6CA-2774-818C-6E1C438CC4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flipH="1">
                <a:off x="5922567" y="6560801"/>
                <a:ext cx="216000" cy="216000"/>
              </a:xfrm>
              <a:prstGeom prst="rect">
                <a:avLst/>
              </a:prstGeom>
            </p:spPr>
          </p:pic>
        </p:grpSp>
        <p:pic>
          <p:nvPicPr>
            <p:cNvPr id="13" name="Graphic 14">
              <a:hlinkClick r:id="rId4" action="ppaction://hlinksldjump"/>
              <a:extLst>
                <a:ext uri="{FF2B5EF4-FFF2-40B4-BE49-F238E27FC236}">
                  <a16:creationId xmlns:a16="http://schemas.microsoft.com/office/drawing/2014/main" id="{5D707BAF-CDF5-D431-0756-A842F78ACA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1734234" y="6417528"/>
              <a:ext cx="216000" cy="216000"/>
            </a:xfrm>
            <a:prstGeom prst="rect">
              <a:avLst/>
            </a:prstGeom>
          </p:spPr>
        </p:pic>
        <p:pic>
          <p:nvPicPr>
            <p:cNvPr id="14" name="Graphic 2">
              <a:hlinkClick r:id="rId7" action="ppaction://hlinksldjump"/>
              <a:extLst>
                <a:ext uri="{FF2B5EF4-FFF2-40B4-BE49-F238E27FC236}">
                  <a16:creationId xmlns:a16="http://schemas.microsoft.com/office/drawing/2014/main" id="{C7914130-9136-3FFC-20F8-300CB65B8E7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0951903" y="6416625"/>
              <a:ext cx="216000" cy="216000"/>
            </a:xfrm>
            <a:prstGeom prst="rect">
              <a:avLst/>
            </a:prstGeom>
          </p:spPr>
        </p:pic>
      </p:grpSp>
    </p:spTree>
    <p:extLst>
      <p:ext uri="{BB962C8B-B14F-4D97-AF65-F5344CB8AC3E}">
        <p14:creationId xmlns:p14="http://schemas.microsoft.com/office/powerpoint/2010/main" val="8543677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F6FDD6-FADB-4FFB-8F29-BF6BCB49DA14}"/>
              </a:ext>
            </a:extLst>
          </p:cNvPr>
          <p:cNvSpPr>
            <a:spLocks noGrp="1"/>
          </p:cNvSpPr>
          <p:nvPr>
            <p:ph type="ctrTitle"/>
          </p:nvPr>
        </p:nvSpPr>
        <p:spPr>
          <a:xfrm>
            <a:off x="417355" y="2148175"/>
            <a:ext cx="6734881" cy="1938992"/>
          </a:xfrm>
        </p:spPr>
        <p:txBody>
          <a:bodyPr anchor="t"/>
          <a:lstStyle/>
          <a:p>
            <a:r>
              <a:rPr lang="en-GB" sz="4000"/>
              <a:t>Visit EpiCentral to </a:t>
            </a:r>
            <a:br>
              <a:rPr lang="en-GB" sz="4000"/>
            </a:br>
            <a:r>
              <a:rPr lang="en-GB" sz="4000"/>
              <a:t>learn more now! </a:t>
            </a:r>
          </a:p>
        </p:txBody>
      </p:sp>
      <p:sp>
        <p:nvSpPr>
          <p:cNvPr id="11" name="TextBox 10">
            <a:extLst>
              <a:ext uri="{FF2B5EF4-FFF2-40B4-BE49-F238E27FC236}">
                <a16:creationId xmlns:a16="http://schemas.microsoft.com/office/drawing/2014/main" id="{4C5C65DC-3737-A62A-7775-AD766BE4CA9E}"/>
              </a:ext>
            </a:extLst>
          </p:cNvPr>
          <p:cNvSpPr txBox="1"/>
          <p:nvPr/>
        </p:nvSpPr>
        <p:spPr>
          <a:xfrm>
            <a:off x="417355" y="5186668"/>
            <a:ext cx="4716620" cy="338554"/>
          </a:xfrm>
          <a:prstGeom prst="rect">
            <a:avLst/>
          </a:prstGeom>
          <a:noFill/>
        </p:spPr>
        <p:txBody>
          <a:bodyPr wrap="square" rtlCol="0">
            <a:spAutoFit/>
          </a:bodyPr>
          <a:lstStyle/>
          <a:p>
            <a:r>
              <a:rPr lang="en-GB" sz="1600">
                <a:solidFill>
                  <a:schemeClr val="bg2"/>
                </a:solidFill>
              </a:rPr>
              <a:t>Scan the QR code to visit </a:t>
            </a:r>
            <a:r>
              <a:rPr lang="en-GB" sz="1600" b="1">
                <a:solidFill>
                  <a:schemeClr val="bg2"/>
                </a:solidFill>
              </a:rPr>
              <a:t>global.epicentralmed.com</a:t>
            </a:r>
          </a:p>
        </p:txBody>
      </p:sp>
      <p:sp>
        <p:nvSpPr>
          <p:cNvPr id="12" name="Subtitle 1">
            <a:extLst>
              <a:ext uri="{FF2B5EF4-FFF2-40B4-BE49-F238E27FC236}">
                <a16:creationId xmlns:a16="http://schemas.microsoft.com/office/drawing/2014/main" id="{5665B616-7EA8-89C2-40FB-D367255E49DE}"/>
              </a:ext>
            </a:extLst>
          </p:cNvPr>
          <p:cNvSpPr>
            <a:spLocks noGrp="1"/>
          </p:cNvSpPr>
          <p:nvPr>
            <p:ph type="subTitle" idx="1"/>
          </p:nvPr>
        </p:nvSpPr>
        <p:spPr>
          <a:xfrm>
            <a:off x="417355" y="5700409"/>
            <a:ext cx="11165046" cy="553867"/>
          </a:xfrm>
        </p:spPr>
        <p:txBody>
          <a:bodyPr anchor="ctr"/>
          <a:lstStyle/>
          <a:p>
            <a:r>
              <a:rPr lang="en-GB" sz="1200" b="0">
                <a:solidFill>
                  <a:schemeClr val="tx1"/>
                </a:solidFill>
              </a:rPr>
              <a:t>Developed in collaboration with global experts and supported by AstraZeneca, EpiCentral is a scientific and medical education platform developed to establish the central role </a:t>
            </a:r>
            <a:br>
              <a:rPr lang="en-GB" sz="1200" b="0">
                <a:solidFill>
                  <a:schemeClr val="tx1"/>
                </a:solidFill>
              </a:rPr>
            </a:br>
            <a:r>
              <a:rPr lang="en-GB" sz="1200" b="0">
                <a:solidFill>
                  <a:schemeClr val="tx1"/>
                </a:solidFill>
              </a:rPr>
              <a:t>of the epithelium in inflammatory disease and advance understanding of the role of the epithelium in disease pathobiology.</a:t>
            </a:r>
          </a:p>
        </p:txBody>
      </p:sp>
      <p:sp>
        <p:nvSpPr>
          <p:cNvPr id="2" name="Footer Placeholder 1">
            <a:extLst>
              <a:ext uri="{FF2B5EF4-FFF2-40B4-BE49-F238E27FC236}">
                <a16:creationId xmlns:a16="http://schemas.microsoft.com/office/drawing/2014/main" id="{C63CC79A-428D-DC4A-5963-15012A652494}"/>
              </a:ext>
            </a:extLst>
          </p:cNvPr>
          <p:cNvSpPr>
            <a:spLocks noGrp="1"/>
          </p:cNvSpPr>
          <p:nvPr>
            <p:ph type="ftr" sz="quarter" idx="10"/>
          </p:nvPr>
        </p:nvSpPr>
        <p:spPr>
          <a:xfrm>
            <a:off x="417355" y="6199200"/>
            <a:ext cx="6710645" cy="288000"/>
          </a:xfrm>
        </p:spPr>
        <p:txBody>
          <a:bodyPr/>
          <a:lstStyle/>
          <a:p>
            <a:r>
              <a:rPr lang="en-GB" altLang="zh-CN" sz="800" dirty="0"/>
              <a:t>CN-</a:t>
            </a:r>
            <a:r>
              <a:rPr lang="en-US" altLang="zh-CN" sz="800" dirty="0"/>
              <a:t>142657</a:t>
            </a:r>
            <a:r>
              <a:rPr lang="en-GB" altLang="zh-CN" sz="800" dirty="0"/>
              <a:t> | </a:t>
            </a:r>
            <a:r>
              <a:rPr lang="en-US" altLang="zh-CN" sz="800" dirty="0"/>
              <a:t>DECEMBER</a:t>
            </a:r>
            <a:r>
              <a:rPr lang="en-GB" altLang="zh-CN" sz="800" dirty="0"/>
              <a:t> 2024</a:t>
            </a:r>
          </a:p>
        </p:txBody>
      </p:sp>
      <p:pic>
        <p:nvPicPr>
          <p:cNvPr id="16" name="Picture 15" descr="A picture containing website&#10;&#10;Description automatically generated">
            <a:extLst>
              <a:ext uri="{FF2B5EF4-FFF2-40B4-BE49-F238E27FC236}">
                <a16:creationId xmlns:a16="http://schemas.microsoft.com/office/drawing/2014/main" id="{E73BD82B-64ED-4BA4-817C-581896937EAB}"/>
              </a:ext>
            </a:extLst>
          </p:cNvPr>
          <p:cNvPicPr>
            <a:picLocks noChangeAspect="1"/>
          </p:cNvPicPr>
          <p:nvPr/>
        </p:nvPicPr>
        <p:blipFill rotWithShape="1">
          <a:blip r:embed="rId2"/>
          <a:srcRect r="1165" b="49859"/>
          <a:stretch/>
        </p:blipFill>
        <p:spPr>
          <a:xfrm>
            <a:off x="5133975" y="1269669"/>
            <a:ext cx="4221834" cy="3978763"/>
          </a:xfrm>
          <a:prstGeom prst="rect">
            <a:avLst/>
          </a:prstGeom>
          <a:ln>
            <a:solidFill>
              <a:schemeClr val="tx1"/>
            </a:solidFill>
          </a:ln>
        </p:spPr>
      </p:pic>
      <p:pic>
        <p:nvPicPr>
          <p:cNvPr id="13" name="Picture 12" descr="Qr code&#10;&#10;Description automatically generated">
            <a:extLst>
              <a:ext uri="{FF2B5EF4-FFF2-40B4-BE49-F238E27FC236}">
                <a16:creationId xmlns:a16="http://schemas.microsoft.com/office/drawing/2014/main" id="{74403BEF-BB41-41F9-A9CE-E506A333138A}"/>
              </a:ext>
            </a:extLst>
          </p:cNvPr>
          <p:cNvPicPr>
            <a:picLocks noChangeAspect="1"/>
          </p:cNvPicPr>
          <p:nvPr/>
        </p:nvPicPr>
        <p:blipFill>
          <a:blip r:embed="rId3"/>
          <a:stretch>
            <a:fillRect/>
          </a:stretch>
        </p:blipFill>
        <p:spPr>
          <a:xfrm>
            <a:off x="417355" y="3479936"/>
            <a:ext cx="1668620" cy="1668620"/>
          </a:xfrm>
          <a:prstGeom prst="rect">
            <a:avLst/>
          </a:prstGeom>
        </p:spPr>
      </p:pic>
      <p:grpSp>
        <p:nvGrpSpPr>
          <p:cNvPr id="5" name="Group 4">
            <a:extLst>
              <a:ext uri="{FF2B5EF4-FFF2-40B4-BE49-F238E27FC236}">
                <a16:creationId xmlns:a16="http://schemas.microsoft.com/office/drawing/2014/main" id="{E31D438E-4553-168C-1497-D261DD851881}"/>
              </a:ext>
            </a:extLst>
          </p:cNvPr>
          <p:cNvGrpSpPr/>
          <p:nvPr/>
        </p:nvGrpSpPr>
        <p:grpSpPr>
          <a:xfrm>
            <a:off x="10894587" y="6381538"/>
            <a:ext cx="1099968" cy="287551"/>
            <a:chOff x="10894587" y="6381538"/>
            <a:chExt cx="1099968" cy="287551"/>
          </a:xfrm>
        </p:grpSpPr>
        <p:grpSp>
          <p:nvGrpSpPr>
            <p:cNvPr id="10" name="Group 9">
              <a:extLst>
                <a:ext uri="{FF2B5EF4-FFF2-40B4-BE49-F238E27FC236}">
                  <a16:creationId xmlns:a16="http://schemas.microsoft.com/office/drawing/2014/main" id="{57666CBF-F66E-4A7E-FE38-4DA0ED4E69C0}"/>
                </a:ext>
              </a:extLst>
            </p:cNvPr>
            <p:cNvGrpSpPr/>
            <p:nvPr/>
          </p:nvGrpSpPr>
          <p:grpSpPr>
            <a:xfrm>
              <a:off x="10894587" y="6381538"/>
              <a:ext cx="1099968" cy="287551"/>
              <a:chOff x="5334172" y="6525312"/>
              <a:chExt cx="1099968" cy="287551"/>
            </a:xfrm>
          </p:grpSpPr>
          <p:sp>
            <p:nvSpPr>
              <p:cNvPr id="17" name="Rectangle: Rounded Corners 16">
                <a:extLst>
                  <a:ext uri="{FF2B5EF4-FFF2-40B4-BE49-F238E27FC236}">
                    <a16:creationId xmlns:a16="http://schemas.microsoft.com/office/drawing/2014/main" id="{DCE5EC86-8557-4EF6-07DF-CCBB76744F2D}"/>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Graphic 3">
                <a:hlinkClick r:id="" action="ppaction://hlinkshowjump?jump=previousslide"/>
                <a:extLst>
                  <a:ext uri="{FF2B5EF4-FFF2-40B4-BE49-F238E27FC236}">
                    <a16:creationId xmlns:a16="http://schemas.microsoft.com/office/drawing/2014/main" id="{83ABA572-F921-6DF3-855F-28B8166036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rot="10800000">
                <a:off x="5657217" y="6560801"/>
                <a:ext cx="216000" cy="216000"/>
              </a:xfrm>
              <a:prstGeom prst="rect">
                <a:avLst/>
              </a:prstGeom>
            </p:spPr>
          </p:pic>
          <p:pic>
            <p:nvPicPr>
              <p:cNvPr id="19" name="Graphic 3">
                <a:hlinkClick r:id="" action="ppaction://hlinkshowjump?jump=nextslide"/>
                <a:extLst>
                  <a:ext uri="{FF2B5EF4-FFF2-40B4-BE49-F238E27FC236}">
                    <a16:creationId xmlns:a16="http://schemas.microsoft.com/office/drawing/2014/main" id="{30BE1087-F8FD-F4A9-AC96-CF8D621945D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rot="10800000" flipH="1">
                <a:off x="5922567" y="6560801"/>
                <a:ext cx="216000" cy="216000"/>
              </a:xfrm>
              <a:prstGeom prst="rect">
                <a:avLst/>
              </a:prstGeom>
            </p:spPr>
          </p:pic>
        </p:grpSp>
        <p:pic>
          <p:nvPicPr>
            <p:cNvPr id="14" name="Graphic 14">
              <a:hlinkClick r:id="rId6" action="ppaction://hlinksldjump"/>
              <a:extLst>
                <a:ext uri="{FF2B5EF4-FFF2-40B4-BE49-F238E27FC236}">
                  <a16:creationId xmlns:a16="http://schemas.microsoft.com/office/drawing/2014/main" id="{AFDE4A9D-F9D1-DD13-F509-B79BEF3F3D0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1734234" y="6417528"/>
              <a:ext cx="216000" cy="216000"/>
            </a:xfrm>
            <a:prstGeom prst="rect">
              <a:avLst/>
            </a:prstGeom>
          </p:spPr>
        </p:pic>
        <p:pic>
          <p:nvPicPr>
            <p:cNvPr id="15" name="Graphic 2">
              <a:hlinkClick r:id="rId9" action="ppaction://hlinksldjump"/>
              <a:extLst>
                <a:ext uri="{FF2B5EF4-FFF2-40B4-BE49-F238E27FC236}">
                  <a16:creationId xmlns:a16="http://schemas.microsoft.com/office/drawing/2014/main" id="{172CC7BB-24BC-ADFA-30A6-AB05048B04C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0951903" y="6416625"/>
              <a:ext cx="216000" cy="216000"/>
            </a:xfrm>
            <a:prstGeom prst="rect">
              <a:avLst/>
            </a:prstGeom>
          </p:spPr>
        </p:pic>
      </p:grpSp>
    </p:spTree>
    <p:extLst>
      <p:ext uri="{BB962C8B-B14F-4D97-AF65-F5344CB8AC3E}">
        <p14:creationId xmlns:p14="http://schemas.microsoft.com/office/powerpoint/2010/main" val="24333773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FA5BB1D9-759F-92F3-A06C-B8927D44A2DE}"/>
              </a:ext>
            </a:extLst>
          </p:cNvPr>
          <p:cNvGraphicFramePr>
            <a:graphicFrameLocks noGrp="1"/>
          </p:cNvGraphicFramePr>
          <p:nvPr>
            <p:ph idx="1"/>
            <p:extLst>
              <p:ext uri="{D42A27DB-BD31-4B8C-83A1-F6EECF244321}">
                <p14:modId xmlns:p14="http://schemas.microsoft.com/office/powerpoint/2010/main" val="1627589872"/>
              </p:ext>
            </p:extLst>
          </p:nvPr>
        </p:nvGraphicFramePr>
        <p:xfrm>
          <a:off x="737644" y="1595644"/>
          <a:ext cx="10716712" cy="3437081"/>
        </p:xfrm>
        <a:graphic>
          <a:graphicData uri="http://schemas.openxmlformats.org/drawingml/2006/table">
            <a:tbl>
              <a:tblPr firstRow="1" bandRow="1">
                <a:tableStyleId>{2D5ABB26-0587-4C30-8999-92F81FD0307C}</a:tableStyleId>
              </a:tblPr>
              <a:tblGrid>
                <a:gridCol w="376260">
                  <a:extLst>
                    <a:ext uri="{9D8B030D-6E8A-4147-A177-3AD203B41FA5}">
                      <a16:colId xmlns:a16="http://schemas.microsoft.com/office/drawing/2014/main" val="2327762774"/>
                    </a:ext>
                  </a:extLst>
                </a:gridCol>
                <a:gridCol w="1077756">
                  <a:extLst>
                    <a:ext uri="{9D8B030D-6E8A-4147-A177-3AD203B41FA5}">
                      <a16:colId xmlns:a16="http://schemas.microsoft.com/office/drawing/2014/main" val="3087683731"/>
                    </a:ext>
                  </a:extLst>
                </a:gridCol>
                <a:gridCol w="9262696">
                  <a:extLst>
                    <a:ext uri="{9D8B030D-6E8A-4147-A177-3AD203B41FA5}">
                      <a16:colId xmlns:a16="http://schemas.microsoft.com/office/drawing/2014/main" val="3900688893"/>
                    </a:ext>
                  </a:extLst>
                </a:gridCol>
              </a:tblGrid>
              <a:tr h="395270">
                <a:tc>
                  <a:txBody>
                    <a:bodyPr/>
                    <a:lstStyle/>
                    <a:p>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a:r>
                        <a:rPr lang="en-NZ" sz="1000" b="1">
                          <a:solidFill>
                            <a:schemeClr val="tx2"/>
                          </a:solidFill>
                          <a:latin typeface="+mj-lt"/>
                        </a:rPr>
                        <a:t>Dendritic cell</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rtl="0"/>
                      <a:r>
                        <a:rPr lang="en-GB" sz="900">
                          <a:solidFill>
                            <a:schemeClr val="tx1"/>
                          </a:solidFill>
                        </a:rPr>
                        <a:t>Dendritic cells are </a:t>
                      </a:r>
                      <a:r>
                        <a:rPr lang="en-GB" sz="900" b="0" u="none">
                          <a:solidFill>
                            <a:schemeClr val="tx1"/>
                          </a:solidFill>
                        </a:rPr>
                        <a:t>innate immune cells which engulf and process antigen peptides for presentation to T cells. Dendritic cells are the most potent T-cell stimulators and attract and activate </a:t>
                      </a:r>
                      <a:br>
                        <a:rPr lang="en-GB" sz="900" b="0" u="none">
                          <a:solidFill>
                            <a:schemeClr val="tx1"/>
                          </a:solidFill>
                        </a:rPr>
                      </a:br>
                      <a:r>
                        <a:rPr lang="en-GB" sz="900" b="0" u="none">
                          <a:solidFill>
                            <a:schemeClr val="tx1"/>
                          </a:solidFill>
                        </a:rPr>
                        <a:t>naïve </a:t>
                      </a:r>
                      <a:r>
                        <a:rPr lang="en-GB" sz="900" b="0" u="none" strike="noStrike">
                          <a:solidFill>
                            <a:schemeClr val="tx1"/>
                          </a:solidFill>
                        </a:rPr>
                        <a:t>T cells.</a:t>
                      </a:r>
                      <a:r>
                        <a:rPr lang="en-GB" sz="900" b="0" u="none" strike="noStrike" kern="1200" baseline="30000">
                          <a:solidFill>
                            <a:schemeClr val="tx1"/>
                          </a:solidFill>
                          <a:latin typeface="+mn-lt"/>
                          <a:ea typeface="+mn-ea"/>
                          <a:cs typeface="+mn-cs"/>
                        </a:rPr>
                        <a:t>2,3 </a:t>
                      </a:r>
                      <a:r>
                        <a:rPr lang="en-GB" sz="900" b="0" u="none" kern="1200" baseline="0">
                          <a:solidFill>
                            <a:schemeClr val="tx1"/>
                          </a:solidFill>
                          <a:latin typeface="+mn-lt"/>
                          <a:ea typeface="+mn-ea"/>
                          <a:cs typeface="+mn-cs"/>
                        </a:rPr>
                        <a:t>They can </a:t>
                      </a:r>
                      <a:r>
                        <a:rPr lang="en-NZ" sz="900" b="0" u="none">
                          <a:solidFill>
                            <a:schemeClr val="tx1"/>
                          </a:solidFill>
                        </a:rPr>
                        <a:t>express several molecules </a:t>
                      </a:r>
                      <a:r>
                        <a:rPr lang="en-NZ" sz="900">
                          <a:solidFill>
                            <a:schemeClr val="tx1"/>
                          </a:solidFill>
                        </a:rPr>
                        <a:t>that attract basophils, eosinophils and T cells</a:t>
                      </a:r>
                      <a:r>
                        <a:rPr lang="en-NZ" sz="900" baseline="30000">
                          <a:solidFill>
                            <a:schemeClr val="tx1"/>
                          </a:solidFill>
                        </a:rPr>
                        <a:t>2</a:t>
                      </a:r>
                      <a:endParaRPr lang="en-US" sz="900" kern="1200" baseline="30000">
                        <a:solidFill>
                          <a:schemeClr val="tx1"/>
                        </a:solidFill>
                        <a:latin typeface="+mn-lt"/>
                        <a:ea typeface="+mn-ea"/>
                        <a:cs typeface="+mn-cs"/>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679597427"/>
                  </a:ext>
                </a:extLst>
              </a:tr>
              <a:tr h="4725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000" b="1">
                          <a:solidFill>
                            <a:schemeClr val="tx2"/>
                          </a:solidFill>
                          <a:latin typeface="+mj-lt"/>
                        </a:rPr>
                        <a:t>ILC2 cell</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chemeClr val="tx1"/>
                          </a:solidFill>
                        </a:rPr>
                        <a:t>Type 2 innate lymphoid cells (ILC2) play an important role in response to certain aeroallergen threats in the absence of adaptive immune cells such as T cells. ILC2 cells can be activated by </a:t>
                      </a:r>
                      <a:r>
                        <a:rPr lang="en-GB" sz="900" b="1">
                          <a:solidFill>
                            <a:schemeClr val="tx1"/>
                          </a:solidFill>
                        </a:rPr>
                        <a:t>IL-25, </a:t>
                      </a:r>
                      <a:br>
                        <a:rPr lang="en-GB" sz="900" b="1">
                          <a:solidFill>
                            <a:schemeClr val="tx1"/>
                          </a:solidFill>
                        </a:rPr>
                      </a:br>
                      <a:r>
                        <a:rPr lang="en-GB" sz="900" b="1">
                          <a:solidFill>
                            <a:schemeClr val="tx1"/>
                          </a:solidFill>
                        </a:rPr>
                        <a:t>IL-33 </a:t>
                      </a:r>
                      <a:r>
                        <a:rPr lang="en-GB" sz="900">
                          <a:solidFill>
                            <a:schemeClr val="tx1"/>
                          </a:solidFill>
                        </a:rPr>
                        <a:t>and</a:t>
                      </a:r>
                      <a:r>
                        <a:rPr lang="en-GB" sz="900" b="1">
                          <a:solidFill>
                            <a:schemeClr val="tx1"/>
                          </a:solidFill>
                        </a:rPr>
                        <a:t> TSLP</a:t>
                      </a:r>
                      <a:r>
                        <a:rPr lang="en-GB" sz="900" kern="1200">
                          <a:solidFill>
                            <a:schemeClr val="tx1"/>
                          </a:solidFill>
                          <a:latin typeface="+mn-lt"/>
                          <a:ea typeface="+mn-ea"/>
                          <a:cs typeface="+mn-cs"/>
                        </a:rPr>
                        <a:t>. They </a:t>
                      </a:r>
                      <a:r>
                        <a:rPr lang="en-GB" sz="900">
                          <a:solidFill>
                            <a:schemeClr val="tx1"/>
                          </a:solidFill>
                        </a:rPr>
                        <a:t>produce </a:t>
                      </a:r>
                      <a:r>
                        <a:rPr lang="en-GB" sz="900" b="1">
                          <a:solidFill>
                            <a:schemeClr val="tx1"/>
                          </a:solidFill>
                        </a:rPr>
                        <a:t>IL-5</a:t>
                      </a:r>
                      <a:r>
                        <a:rPr lang="en-GB" sz="900" b="0">
                          <a:solidFill>
                            <a:schemeClr val="tx1"/>
                          </a:solidFill>
                        </a:rPr>
                        <a:t>,</a:t>
                      </a:r>
                      <a:r>
                        <a:rPr lang="en-GB" sz="900" b="1">
                          <a:solidFill>
                            <a:schemeClr val="tx1"/>
                          </a:solidFill>
                        </a:rPr>
                        <a:t> </a:t>
                      </a:r>
                      <a:r>
                        <a:rPr lang="en-GB" sz="900" b="0">
                          <a:solidFill>
                            <a:schemeClr val="tx1"/>
                          </a:solidFill>
                        </a:rPr>
                        <a:t>which can lead to the recruitment and activation of eosinophils, and </a:t>
                      </a:r>
                      <a:r>
                        <a:rPr lang="en-GB" sz="900" b="1">
                          <a:solidFill>
                            <a:schemeClr val="tx1"/>
                          </a:solidFill>
                        </a:rPr>
                        <a:t>IL-13</a:t>
                      </a:r>
                      <a:r>
                        <a:rPr lang="en-GB" sz="900" b="0">
                          <a:solidFill>
                            <a:schemeClr val="tx1"/>
                          </a:solidFill>
                        </a:rPr>
                        <a:t>,</a:t>
                      </a:r>
                      <a:r>
                        <a:rPr lang="en-GB" sz="900" b="1">
                          <a:solidFill>
                            <a:schemeClr val="tx1"/>
                          </a:solidFill>
                        </a:rPr>
                        <a:t> </a:t>
                      </a:r>
                      <a:r>
                        <a:rPr lang="en-GB" sz="900" b="0">
                          <a:solidFill>
                            <a:schemeClr val="tx1"/>
                          </a:solidFill>
                        </a:rPr>
                        <a:t>which can cause secretion of mucus from goblet cells</a:t>
                      </a:r>
                      <a:r>
                        <a:rPr lang="en-GB" sz="900" b="1" baseline="30000">
                          <a:solidFill>
                            <a:schemeClr val="tx1"/>
                          </a:solidFill>
                        </a:rPr>
                        <a:t>5, 6</a:t>
                      </a:r>
                      <a:endParaRPr lang="en-GB" sz="900" baseline="30000">
                        <a:solidFill>
                          <a:schemeClr val="tx1"/>
                        </a:solidFill>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567107840"/>
                  </a:ext>
                </a:extLst>
              </a:tr>
              <a:tr h="395270">
                <a:tc>
                  <a:txBody>
                    <a:bodyPr/>
                    <a:lstStyle/>
                    <a:p>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a:r>
                        <a:rPr lang="en-NZ" sz="1000" b="1">
                          <a:solidFill>
                            <a:schemeClr val="tx2"/>
                          </a:solidFill>
                          <a:latin typeface="+mj-lt"/>
                        </a:rPr>
                        <a:t>Mast cell</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r>
                        <a:rPr lang="en-NZ" sz="900" b="0">
                          <a:solidFill>
                            <a:schemeClr val="tx1"/>
                          </a:solidFill>
                        </a:rPr>
                        <a:t>Mast cells contain granules which store a variety of molecules (including </a:t>
                      </a:r>
                      <a:r>
                        <a:rPr lang="en-NZ" sz="900" b="1" kern="1200">
                          <a:solidFill>
                            <a:schemeClr val="tx1"/>
                          </a:solidFill>
                          <a:latin typeface="+mn-lt"/>
                          <a:ea typeface="+mn-ea"/>
                          <a:cs typeface="+mn-cs"/>
                        </a:rPr>
                        <a:t>histamine </a:t>
                      </a:r>
                      <a:r>
                        <a:rPr lang="en-NZ" sz="900" b="0" kern="1200">
                          <a:solidFill>
                            <a:schemeClr val="tx1"/>
                          </a:solidFill>
                          <a:latin typeface="+mn-lt"/>
                          <a:ea typeface="+mn-ea"/>
                          <a:cs typeface="+mn-cs"/>
                        </a:rPr>
                        <a:t>and</a:t>
                      </a:r>
                      <a:r>
                        <a:rPr lang="en-NZ" sz="900" b="1" kern="1200">
                          <a:solidFill>
                            <a:schemeClr val="tx1"/>
                          </a:solidFill>
                          <a:latin typeface="+mn-lt"/>
                          <a:ea typeface="+mn-ea"/>
                          <a:cs typeface="+mn-cs"/>
                        </a:rPr>
                        <a:t> leukotrienes</a:t>
                      </a:r>
                      <a:r>
                        <a:rPr lang="en-NZ" sz="900" b="0">
                          <a:solidFill>
                            <a:schemeClr val="tx1"/>
                          </a:solidFill>
                        </a:rPr>
                        <a:t>). When the antibody IgE binds to a surface receptor, granule release is triggered, resulting in a hypersensitivity reaction.</a:t>
                      </a:r>
                      <a:r>
                        <a:rPr lang="en-NZ" sz="900" b="0" baseline="30000">
                          <a:solidFill>
                            <a:schemeClr val="tx1"/>
                          </a:solidFill>
                        </a:rPr>
                        <a:t>3,7</a:t>
                      </a:r>
                      <a:r>
                        <a:rPr lang="en-NZ" sz="900" b="0">
                          <a:solidFill>
                            <a:schemeClr val="tx1"/>
                          </a:solidFill>
                        </a:rPr>
                        <a:t> Mast cells can also be activated by </a:t>
                      </a:r>
                      <a:r>
                        <a:rPr lang="en-NZ" sz="900" b="1" kern="1200">
                          <a:solidFill>
                            <a:schemeClr val="tx1"/>
                          </a:solidFill>
                          <a:latin typeface="+mn-lt"/>
                          <a:ea typeface="+mn-ea"/>
                          <a:cs typeface="+mn-cs"/>
                        </a:rPr>
                        <a:t>TSLP</a:t>
                      </a:r>
                      <a:r>
                        <a:rPr lang="en-NZ" sz="900" b="0">
                          <a:solidFill>
                            <a:schemeClr val="tx1"/>
                          </a:solidFill>
                        </a:rPr>
                        <a:t>,</a:t>
                      </a:r>
                      <a:r>
                        <a:rPr lang="en-NZ" sz="900" b="1" kern="1200">
                          <a:solidFill>
                            <a:schemeClr val="tx1"/>
                          </a:solidFill>
                          <a:latin typeface="+mn-lt"/>
                          <a:ea typeface="+mn-ea"/>
                          <a:cs typeface="+mn-cs"/>
                        </a:rPr>
                        <a:t> IL-25 </a:t>
                      </a:r>
                      <a:r>
                        <a:rPr lang="en-NZ" sz="900" b="0">
                          <a:solidFill>
                            <a:schemeClr val="tx1"/>
                          </a:solidFill>
                        </a:rPr>
                        <a:t>and </a:t>
                      </a:r>
                      <a:r>
                        <a:rPr lang="en-NZ" sz="900" b="1" kern="1200">
                          <a:solidFill>
                            <a:schemeClr val="tx1"/>
                          </a:solidFill>
                          <a:latin typeface="+mn-lt"/>
                          <a:ea typeface="+mn-ea"/>
                          <a:cs typeface="+mn-cs"/>
                        </a:rPr>
                        <a:t>IL-33</a:t>
                      </a:r>
                      <a:r>
                        <a:rPr lang="en-NZ" sz="900" b="0" baseline="30000">
                          <a:solidFill>
                            <a:schemeClr val="tx1"/>
                          </a:solidFill>
                        </a:rPr>
                        <a:t>7,8</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862270737"/>
                  </a:ext>
                </a:extLst>
              </a:tr>
              <a:tr h="395270">
                <a:tc>
                  <a:txBody>
                    <a:bodyPr/>
                    <a:lstStyle/>
                    <a:p>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a:r>
                        <a:rPr lang="en-NZ" sz="1000" b="1">
                          <a:solidFill>
                            <a:schemeClr val="tx2"/>
                          </a:solidFill>
                          <a:latin typeface="+mj-lt"/>
                        </a:rPr>
                        <a:t>Basophil</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900" b="0">
                          <a:solidFill>
                            <a:schemeClr val="tx1"/>
                          </a:solidFill>
                        </a:rPr>
                        <a:t>Basophils contain granules that store a variety of molecules (including histamine and potent bronchoconstrictors).</a:t>
                      </a:r>
                      <a:r>
                        <a:rPr lang="en-NZ" sz="900">
                          <a:solidFill>
                            <a:schemeClr val="tx1"/>
                          </a:solidFill>
                        </a:rPr>
                        <a:t> These cells can be activated via </a:t>
                      </a:r>
                      <a:r>
                        <a:rPr lang="en-NZ" sz="900" err="1">
                          <a:solidFill>
                            <a:schemeClr val="tx1"/>
                          </a:solidFill>
                        </a:rPr>
                        <a:t>IgE</a:t>
                      </a:r>
                      <a:r>
                        <a:rPr lang="en-NZ" sz="900">
                          <a:solidFill>
                            <a:schemeClr val="tx1"/>
                          </a:solidFill>
                        </a:rPr>
                        <a:t> binding, causing the secretion of cytokines </a:t>
                      </a:r>
                      <a:br>
                        <a:rPr lang="en-NZ" sz="900">
                          <a:solidFill>
                            <a:schemeClr val="tx1"/>
                          </a:solidFill>
                        </a:rPr>
                      </a:br>
                      <a:r>
                        <a:rPr lang="en-NZ" sz="900" b="1">
                          <a:solidFill>
                            <a:schemeClr val="tx1"/>
                          </a:solidFill>
                        </a:rPr>
                        <a:t>IL-4</a:t>
                      </a:r>
                      <a:r>
                        <a:rPr lang="en-NZ" sz="900">
                          <a:solidFill>
                            <a:schemeClr val="tx1"/>
                          </a:solidFill>
                        </a:rPr>
                        <a:t> and</a:t>
                      </a:r>
                      <a:r>
                        <a:rPr lang="en-NZ" sz="900" b="1">
                          <a:solidFill>
                            <a:schemeClr val="tx1"/>
                          </a:solidFill>
                        </a:rPr>
                        <a:t> IL-13</a:t>
                      </a:r>
                      <a:r>
                        <a:rPr lang="en-NZ" sz="900">
                          <a:solidFill>
                            <a:schemeClr val="tx1"/>
                          </a:solidFill>
                        </a:rPr>
                        <a:t> which promote Th2 differentiation.</a:t>
                      </a:r>
                      <a:r>
                        <a:rPr lang="en-NZ" sz="900" baseline="30000">
                          <a:solidFill>
                            <a:schemeClr val="tx1"/>
                          </a:solidFill>
                        </a:rPr>
                        <a:t>3,7</a:t>
                      </a:r>
                      <a:r>
                        <a:rPr lang="en-NZ" sz="900" baseline="0">
                          <a:solidFill>
                            <a:schemeClr val="tx1"/>
                          </a:solidFill>
                        </a:rPr>
                        <a:t> </a:t>
                      </a:r>
                      <a:r>
                        <a:rPr lang="en-NZ" sz="900" b="1" kern="1200">
                          <a:solidFill>
                            <a:schemeClr val="tx1"/>
                          </a:solidFill>
                          <a:latin typeface="+mn-lt"/>
                          <a:ea typeface="+mn-ea"/>
                          <a:cs typeface="+mn-cs"/>
                        </a:rPr>
                        <a:t>TSLP </a:t>
                      </a:r>
                      <a:r>
                        <a:rPr lang="en-NZ" sz="900" b="0" kern="1200">
                          <a:solidFill>
                            <a:schemeClr val="tx1"/>
                          </a:solidFill>
                          <a:latin typeface="+mn-lt"/>
                          <a:ea typeface="+mn-ea"/>
                          <a:cs typeface="+mn-cs"/>
                        </a:rPr>
                        <a:t>is also understood to </a:t>
                      </a:r>
                      <a:r>
                        <a:rPr lang="en-NZ" sz="900" baseline="0">
                          <a:solidFill>
                            <a:schemeClr val="tx1"/>
                          </a:solidFill>
                        </a:rPr>
                        <a:t>directly influence basophil activation</a:t>
                      </a:r>
                      <a:r>
                        <a:rPr lang="en-NZ" sz="900" b="0" kern="1200" baseline="30000">
                          <a:solidFill>
                            <a:schemeClr val="tx1"/>
                          </a:solidFill>
                          <a:latin typeface="+mn-lt"/>
                          <a:ea typeface="+mn-ea"/>
                          <a:cs typeface="+mn-cs"/>
                        </a:rPr>
                        <a:t>1</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732403584"/>
                  </a:ext>
                </a:extLst>
              </a:tr>
              <a:tr h="395270">
                <a:tc>
                  <a:txBody>
                    <a:bodyPr/>
                    <a:lstStyle/>
                    <a:p>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a:r>
                        <a:rPr lang="en-NZ" sz="1000" b="1">
                          <a:solidFill>
                            <a:schemeClr val="tx2"/>
                          </a:solidFill>
                          <a:latin typeface="+mj-lt"/>
                        </a:rPr>
                        <a:t>Eosinophil</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900" b="0">
                          <a:solidFill>
                            <a:schemeClr val="tx1"/>
                          </a:solidFill>
                        </a:rPr>
                        <a:t>Eosinophils contain granules that store a variety of proinflammatory molecules (including cationic proteins). </a:t>
                      </a:r>
                      <a:r>
                        <a:rPr lang="en-NZ" sz="900">
                          <a:solidFill>
                            <a:schemeClr val="tx1"/>
                          </a:solidFill>
                        </a:rPr>
                        <a:t>Their development and ingress is promoted by cytokines (</a:t>
                      </a:r>
                      <a:r>
                        <a:rPr lang="en-NZ" sz="900" b="1">
                          <a:solidFill>
                            <a:schemeClr val="tx1"/>
                          </a:solidFill>
                        </a:rPr>
                        <a:t>IL-5</a:t>
                      </a:r>
                      <a:r>
                        <a:rPr lang="en-NZ" sz="900" b="0">
                          <a:solidFill>
                            <a:schemeClr val="tx1"/>
                          </a:solidFill>
                        </a:rPr>
                        <a:t>) and t</a:t>
                      </a:r>
                      <a:r>
                        <a:rPr lang="en-NZ" sz="900">
                          <a:solidFill>
                            <a:schemeClr val="tx1"/>
                          </a:solidFill>
                        </a:rPr>
                        <a:t>hey release various lipid mediators and cytokines</a:t>
                      </a:r>
                      <a:r>
                        <a:rPr lang="en-NZ" sz="900" baseline="30000">
                          <a:solidFill>
                            <a:schemeClr val="tx1"/>
                          </a:solidFill>
                        </a:rPr>
                        <a:t>7</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540188046"/>
                  </a:ext>
                </a:extLst>
              </a:tr>
              <a:tr h="691719">
                <a:tc>
                  <a:txBody>
                    <a:bodyPr/>
                    <a:lstStyle/>
                    <a:p>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a:r>
                        <a:rPr lang="en-NZ" sz="1000" b="1">
                          <a:solidFill>
                            <a:schemeClr val="tx2"/>
                          </a:solidFill>
                          <a:latin typeface="+mj-lt"/>
                        </a:rPr>
                        <a:t>T cell</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900">
                          <a:solidFill>
                            <a:schemeClr val="tx1"/>
                          </a:solidFill>
                          <a:latin typeface="+mn-lt"/>
                        </a:rPr>
                        <a:t>T cells are adaptive immune cells that are activated when antigens are presented to them by other cells (e.g., dendritic cells and macrophages).</a:t>
                      </a:r>
                      <a:r>
                        <a:rPr lang="en-NZ" sz="900" baseline="30000">
                          <a:solidFill>
                            <a:schemeClr val="tx1"/>
                          </a:solidFill>
                          <a:latin typeface="+mn-lt"/>
                        </a:rPr>
                        <a:t>3,4</a:t>
                      </a:r>
                      <a:r>
                        <a:rPr lang="en-NZ" sz="900" b="0" baseline="30000">
                          <a:solidFill>
                            <a:schemeClr val="tx1"/>
                          </a:solidFill>
                          <a:latin typeface="+mn-lt"/>
                        </a:rPr>
                        <a:t> </a:t>
                      </a:r>
                      <a:r>
                        <a:rPr lang="en-NZ" sz="900" b="1">
                          <a:solidFill>
                            <a:schemeClr val="tx1"/>
                          </a:solidFill>
                          <a:latin typeface="+mn-lt"/>
                        </a:rPr>
                        <a:t>Th2 cells: </a:t>
                      </a:r>
                      <a:r>
                        <a:rPr lang="en-NZ" sz="900">
                          <a:solidFill>
                            <a:schemeClr val="tx1"/>
                          </a:solidFill>
                          <a:latin typeface="+mn-lt"/>
                        </a:rPr>
                        <a:t>A subset of T cells that develop in the presence of </a:t>
                      </a:r>
                      <a:r>
                        <a:rPr lang="en-NZ" sz="900" b="1">
                          <a:solidFill>
                            <a:schemeClr val="tx1"/>
                          </a:solidFill>
                          <a:latin typeface="+mn-lt"/>
                        </a:rPr>
                        <a:t>IL-4</a:t>
                      </a:r>
                      <a:r>
                        <a:rPr lang="en-NZ" sz="900" b="0">
                          <a:solidFill>
                            <a:schemeClr val="tx1"/>
                          </a:solidFill>
                          <a:latin typeface="+mn-lt"/>
                        </a:rPr>
                        <a:t>.</a:t>
                      </a:r>
                      <a:r>
                        <a:rPr lang="en-NZ" sz="900" b="1">
                          <a:solidFill>
                            <a:schemeClr val="tx1"/>
                          </a:solidFill>
                          <a:latin typeface="+mn-lt"/>
                        </a:rPr>
                        <a:t> </a:t>
                      </a:r>
                      <a:r>
                        <a:rPr lang="en-NZ" sz="900" kern="1200">
                          <a:solidFill>
                            <a:schemeClr val="tx1"/>
                          </a:solidFill>
                          <a:latin typeface="+mn-lt"/>
                        </a:rPr>
                        <a:t>They produce </a:t>
                      </a:r>
                      <a:r>
                        <a:rPr lang="en-NZ" sz="900" b="1">
                          <a:solidFill>
                            <a:schemeClr val="tx1"/>
                          </a:solidFill>
                          <a:latin typeface="+mn-lt"/>
                        </a:rPr>
                        <a:t>IL-4 </a:t>
                      </a:r>
                      <a:r>
                        <a:rPr lang="en-NZ" sz="900">
                          <a:solidFill>
                            <a:schemeClr val="tx1"/>
                          </a:solidFill>
                          <a:latin typeface="+mn-lt"/>
                        </a:rPr>
                        <a:t>and</a:t>
                      </a:r>
                      <a:r>
                        <a:rPr lang="en-NZ" sz="900" b="1">
                          <a:solidFill>
                            <a:schemeClr val="tx1"/>
                          </a:solidFill>
                          <a:latin typeface="+mn-lt"/>
                        </a:rPr>
                        <a:t> IL-5</a:t>
                      </a:r>
                      <a:r>
                        <a:rPr lang="en-NZ" sz="900" b="0">
                          <a:solidFill>
                            <a:schemeClr val="tx1"/>
                          </a:solidFill>
                          <a:latin typeface="+mn-lt"/>
                        </a:rPr>
                        <a:t>,</a:t>
                      </a:r>
                      <a:r>
                        <a:rPr lang="en-NZ" sz="900" b="1">
                          <a:solidFill>
                            <a:schemeClr val="tx1"/>
                          </a:solidFill>
                          <a:latin typeface="+mn-lt"/>
                        </a:rPr>
                        <a:t> </a:t>
                      </a:r>
                      <a:r>
                        <a:rPr lang="en-NZ" sz="900" b="0">
                          <a:solidFill>
                            <a:schemeClr val="tx1"/>
                          </a:solidFill>
                          <a:latin typeface="+mn-lt"/>
                        </a:rPr>
                        <a:t>thereby stimulating </a:t>
                      </a:r>
                      <a:r>
                        <a:rPr lang="en-NZ" sz="900">
                          <a:solidFill>
                            <a:schemeClr val="tx1"/>
                          </a:solidFill>
                          <a:latin typeface="+mn-lt"/>
                        </a:rPr>
                        <a:t>B cells to produce </a:t>
                      </a:r>
                      <a:r>
                        <a:rPr lang="en-NZ" sz="900" err="1">
                          <a:solidFill>
                            <a:schemeClr val="tx1"/>
                          </a:solidFill>
                          <a:latin typeface="+mn-lt"/>
                        </a:rPr>
                        <a:t>IgE</a:t>
                      </a:r>
                      <a:r>
                        <a:rPr lang="en-NZ" sz="900">
                          <a:solidFill>
                            <a:schemeClr val="tx1"/>
                          </a:solidFill>
                          <a:latin typeface="+mn-lt"/>
                        </a:rPr>
                        <a:t> and </a:t>
                      </a:r>
                      <a:r>
                        <a:rPr lang="en-GB" sz="900">
                          <a:solidFill>
                            <a:schemeClr val="tx1"/>
                          </a:solidFill>
                          <a:latin typeface="+mn-lt"/>
                        </a:rPr>
                        <a:t>promote the recruitment of mast cells and eosinophils.</a:t>
                      </a:r>
                      <a:r>
                        <a:rPr lang="en-GB" sz="900" baseline="30000">
                          <a:solidFill>
                            <a:schemeClr val="tx1"/>
                          </a:solidFill>
                          <a:latin typeface="+mn-lt"/>
                        </a:rPr>
                        <a:t>1,2,3</a:t>
                      </a:r>
                      <a:r>
                        <a:rPr lang="en-GB" sz="900" b="1" baseline="30000">
                          <a:solidFill>
                            <a:schemeClr val="tx1"/>
                          </a:solidFill>
                          <a:latin typeface="+mn-lt"/>
                        </a:rPr>
                        <a:t> </a:t>
                      </a:r>
                      <a:r>
                        <a:rPr lang="en-GB" sz="900" b="1" baseline="0">
                          <a:solidFill>
                            <a:schemeClr val="tx1"/>
                          </a:solidFill>
                          <a:latin typeface="+mn-lt"/>
                        </a:rPr>
                        <a:t>Th1 </a:t>
                      </a:r>
                      <a:r>
                        <a:rPr lang="en-GB" sz="900" baseline="0">
                          <a:solidFill>
                            <a:schemeClr val="tx1"/>
                          </a:solidFill>
                          <a:latin typeface="+mn-lt"/>
                        </a:rPr>
                        <a:t>cells are another subset of T cells that develop in the presence of IL-12 and </a:t>
                      </a:r>
                      <a:r>
                        <a:rPr lang="en-GB" sz="900" b="0" baseline="0">
                          <a:solidFill>
                            <a:schemeClr val="tx1"/>
                          </a:solidFill>
                          <a:latin typeface="+mn-lt"/>
                        </a:rPr>
                        <a:t>produce proinflammatory cytokines (IFN-</a:t>
                      </a:r>
                      <a:r>
                        <a:rPr lang="el-GR" sz="900" b="0" baseline="0">
                          <a:solidFill>
                            <a:schemeClr val="tx1"/>
                          </a:solidFill>
                          <a:latin typeface="+mn-lt"/>
                        </a:rPr>
                        <a:t>γ</a:t>
                      </a:r>
                      <a:r>
                        <a:rPr lang="en-GB" sz="900" b="0" baseline="0">
                          <a:solidFill>
                            <a:schemeClr val="tx1"/>
                          </a:solidFill>
                          <a:latin typeface="+mn-lt"/>
                        </a:rPr>
                        <a:t>), which can promote mast cell activation.</a:t>
                      </a:r>
                      <a:r>
                        <a:rPr lang="en-GB" sz="900" b="0" baseline="30000">
                          <a:solidFill>
                            <a:schemeClr val="tx1"/>
                          </a:solidFill>
                          <a:latin typeface="+mn-lt"/>
                        </a:rPr>
                        <a:t>9</a:t>
                      </a:r>
                      <a:r>
                        <a:rPr lang="en-GB" sz="900" b="0" baseline="0">
                          <a:solidFill>
                            <a:schemeClr val="tx1"/>
                          </a:solidFill>
                          <a:latin typeface="+mn-lt"/>
                        </a:rPr>
                        <a:t> </a:t>
                      </a:r>
                      <a:r>
                        <a:rPr lang="en-GB" sz="900" b="1" baseline="0">
                          <a:solidFill>
                            <a:schemeClr val="tx1"/>
                          </a:solidFill>
                          <a:latin typeface="+mn-lt"/>
                        </a:rPr>
                        <a:t>Th17</a:t>
                      </a:r>
                      <a:r>
                        <a:rPr lang="en-GB" sz="900" baseline="0">
                          <a:solidFill>
                            <a:schemeClr val="tx1"/>
                          </a:solidFill>
                          <a:latin typeface="+mn-lt"/>
                        </a:rPr>
                        <a:t> cells are a subset of T cells that develop in the presence of cytokines IL-6 and TGF-</a:t>
                      </a:r>
                      <a:r>
                        <a:rPr lang="el-GR" sz="900" baseline="0">
                          <a:solidFill>
                            <a:schemeClr val="tx1"/>
                          </a:solidFill>
                          <a:latin typeface="+mn-lt"/>
                        </a:rPr>
                        <a:t>β</a:t>
                      </a:r>
                      <a:r>
                        <a:rPr lang="en-GB" sz="900" baseline="0">
                          <a:solidFill>
                            <a:schemeClr val="tx1"/>
                          </a:solidFill>
                          <a:latin typeface="+mn-lt"/>
                        </a:rPr>
                        <a:t> and produce proinflammatory cytokines (particularly IL-17) which can attract the </a:t>
                      </a:r>
                      <a:r>
                        <a:rPr lang="en-GB" sz="900" b="0" baseline="0">
                          <a:solidFill>
                            <a:schemeClr val="tx1"/>
                          </a:solidFill>
                          <a:latin typeface="+mn-lt"/>
                        </a:rPr>
                        <a:t>innate immune neutrophils</a:t>
                      </a:r>
                      <a:r>
                        <a:rPr lang="en-GB" sz="900" b="1" baseline="0">
                          <a:solidFill>
                            <a:schemeClr val="tx1"/>
                          </a:solidFill>
                          <a:latin typeface="+mn-lt"/>
                        </a:rPr>
                        <a:t> </a:t>
                      </a:r>
                      <a:r>
                        <a:rPr lang="en-GB" sz="900" b="0" baseline="0">
                          <a:solidFill>
                            <a:schemeClr val="tx1"/>
                          </a:solidFill>
                          <a:latin typeface="+mn-lt"/>
                        </a:rPr>
                        <a:t>and play a role in promoting AHR</a:t>
                      </a:r>
                      <a:r>
                        <a:rPr lang="en-GB" sz="900" b="0" baseline="30000">
                          <a:solidFill>
                            <a:schemeClr val="tx1"/>
                          </a:solidFill>
                          <a:latin typeface="+mn-lt"/>
                        </a:rPr>
                        <a:t>2,9</a:t>
                      </a:r>
                      <a:endParaRPr lang="en-NZ" sz="900" baseline="30000">
                        <a:solidFill>
                          <a:schemeClr val="tx1"/>
                        </a:solidFill>
                        <a:latin typeface="+mn-lt"/>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74054249"/>
                  </a:ext>
                </a:extLst>
              </a:tr>
              <a:tr h="691719">
                <a:tc>
                  <a:txBody>
                    <a:bodyPr/>
                    <a:lstStyle/>
                    <a:p>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a:r>
                        <a:rPr lang="en-NZ" sz="1000" b="1">
                          <a:solidFill>
                            <a:schemeClr val="tx2"/>
                          </a:solidFill>
                          <a:latin typeface="+mj-lt"/>
                        </a:rPr>
                        <a:t>B cell</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indent="0">
                        <a:buFont typeface="Arial" panose="020B0604020202020204" pitchFamily="34" charset="0"/>
                        <a:buNone/>
                      </a:pPr>
                      <a:r>
                        <a:rPr lang="en-NZ" sz="900">
                          <a:solidFill>
                            <a:schemeClr val="tx1"/>
                          </a:solidFill>
                          <a:latin typeface="+mn-lt"/>
                        </a:rPr>
                        <a:t>B cells </a:t>
                      </a:r>
                      <a:r>
                        <a:rPr lang="en-NZ" sz="900" b="0" u="none">
                          <a:solidFill>
                            <a:schemeClr val="tx1"/>
                          </a:solidFill>
                          <a:latin typeface="+mn-lt"/>
                        </a:rPr>
                        <a:t>are adaptive immune cells which </a:t>
                      </a:r>
                      <a:r>
                        <a:rPr lang="en-NZ" sz="900">
                          <a:solidFill>
                            <a:schemeClr val="tx1"/>
                          </a:solidFill>
                          <a:latin typeface="+mn-lt"/>
                        </a:rPr>
                        <a:t>are activated following an encounter with an antigen binding to a surface receptor antibody; this results in them producing antibody molecules of the same antigen specificity as the receptor. Following interaction with a T helper cell, the B cells can switch from producing one form of antibody (e.g., IgG) to another form of antibody (</a:t>
                      </a:r>
                      <a:r>
                        <a:rPr lang="en-NZ" sz="900" err="1">
                          <a:solidFill>
                            <a:schemeClr val="tx1"/>
                          </a:solidFill>
                          <a:latin typeface="+mn-lt"/>
                        </a:rPr>
                        <a:t>IgE</a:t>
                      </a:r>
                      <a:r>
                        <a:rPr lang="en-NZ" sz="900">
                          <a:solidFill>
                            <a:schemeClr val="tx1"/>
                          </a:solidFill>
                          <a:latin typeface="+mn-lt"/>
                        </a:rPr>
                        <a:t>). Activated B cells can turn into plasma cells or memory cells.</a:t>
                      </a:r>
                      <a:r>
                        <a:rPr lang="en-NZ" sz="900" baseline="30000">
                          <a:solidFill>
                            <a:schemeClr val="tx1"/>
                          </a:solidFill>
                          <a:latin typeface="+mn-lt"/>
                        </a:rPr>
                        <a:t> </a:t>
                      </a:r>
                      <a:r>
                        <a:rPr lang="en-NZ" sz="900" b="1">
                          <a:solidFill>
                            <a:schemeClr val="tx1"/>
                          </a:solidFill>
                          <a:latin typeface="+mn-lt"/>
                        </a:rPr>
                        <a:t>Plasma cells: </a:t>
                      </a:r>
                      <a:r>
                        <a:rPr lang="en-NZ" sz="900" b="0">
                          <a:solidFill>
                            <a:schemeClr val="tx1"/>
                          </a:solidFill>
                          <a:latin typeface="+mn-lt"/>
                        </a:rPr>
                        <a:t>These B cells </a:t>
                      </a:r>
                      <a:r>
                        <a:rPr lang="en-NZ" sz="900">
                          <a:solidFill>
                            <a:schemeClr val="tx1"/>
                          </a:solidFill>
                          <a:latin typeface="+mn-lt"/>
                        </a:rPr>
                        <a:t>secrete antigen-specific antibodies into the environment.</a:t>
                      </a:r>
                      <a:r>
                        <a:rPr lang="en-NZ" sz="900" baseline="30000">
                          <a:solidFill>
                            <a:schemeClr val="tx1"/>
                          </a:solidFill>
                          <a:latin typeface="+mn-lt"/>
                        </a:rPr>
                        <a:t>3,10,11 </a:t>
                      </a:r>
                      <a:r>
                        <a:rPr lang="en-NZ" sz="900" b="1">
                          <a:solidFill>
                            <a:schemeClr val="tx1"/>
                          </a:solidFill>
                          <a:latin typeface="+mn-lt"/>
                        </a:rPr>
                        <a:t>Memory B cells: </a:t>
                      </a:r>
                      <a:r>
                        <a:rPr lang="en-NZ" sz="900" b="0">
                          <a:solidFill>
                            <a:schemeClr val="tx1"/>
                          </a:solidFill>
                          <a:latin typeface="+mn-lt"/>
                        </a:rPr>
                        <a:t>These B cells are responsible </a:t>
                      </a:r>
                      <a:r>
                        <a:rPr lang="en-NZ" sz="900">
                          <a:solidFill>
                            <a:schemeClr val="tx1"/>
                          </a:solidFill>
                          <a:latin typeface="+mn-lt"/>
                        </a:rPr>
                        <a:t>for immunological memory; they can respond rapidly to produce antigen-specific antibody when a threat re-emerges.</a:t>
                      </a:r>
                      <a:r>
                        <a:rPr lang="en-NZ" sz="900" baseline="30000">
                          <a:solidFill>
                            <a:schemeClr val="tx1"/>
                          </a:solidFill>
                          <a:latin typeface="+mn-lt"/>
                        </a:rPr>
                        <a:t>3,10, 11</a:t>
                      </a:r>
                      <a:endParaRPr lang="en-NZ" sz="900" baseline="30000">
                        <a:solidFill>
                          <a:srgbClr val="FF0000"/>
                        </a:solidFill>
                        <a:latin typeface="+mn-lt"/>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273707376"/>
                  </a:ext>
                </a:extLst>
              </a:tr>
            </a:tbl>
          </a:graphicData>
        </a:graphic>
      </p:graphicFrame>
      <p:pic>
        <p:nvPicPr>
          <p:cNvPr id="5" name="Picture 4">
            <a:extLst>
              <a:ext uri="{FF2B5EF4-FFF2-40B4-BE49-F238E27FC236}">
                <a16:creationId xmlns:a16="http://schemas.microsoft.com/office/drawing/2014/main" id="{0E74E535-7D4C-3945-84DE-05C93B35DAB9}"/>
              </a:ext>
            </a:extLst>
          </p:cNvPr>
          <p:cNvPicPr>
            <a:picLocks noChangeAspect="1"/>
          </p:cNvPicPr>
          <p:nvPr/>
        </p:nvPicPr>
        <p:blipFill>
          <a:blip r:embed="rId3"/>
          <a:stretch>
            <a:fillRect/>
          </a:stretch>
        </p:blipFill>
        <p:spPr>
          <a:xfrm>
            <a:off x="738238" y="1608683"/>
            <a:ext cx="338138" cy="352651"/>
          </a:xfrm>
          <a:prstGeom prst="rect">
            <a:avLst/>
          </a:prstGeom>
        </p:spPr>
      </p:pic>
      <p:pic>
        <p:nvPicPr>
          <p:cNvPr id="13" name="Picture 12">
            <a:extLst>
              <a:ext uri="{FF2B5EF4-FFF2-40B4-BE49-F238E27FC236}">
                <a16:creationId xmlns:a16="http://schemas.microsoft.com/office/drawing/2014/main" id="{1F4889E9-C399-1CE9-C211-EC9F5F818F31}"/>
              </a:ext>
            </a:extLst>
          </p:cNvPr>
          <p:cNvPicPr>
            <a:picLocks noChangeAspect="1"/>
          </p:cNvPicPr>
          <p:nvPr/>
        </p:nvPicPr>
        <p:blipFill>
          <a:blip r:embed="rId4"/>
          <a:stretch>
            <a:fillRect/>
          </a:stretch>
        </p:blipFill>
        <p:spPr>
          <a:xfrm>
            <a:off x="742253" y="3270682"/>
            <a:ext cx="340983" cy="352514"/>
          </a:xfrm>
          <a:prstGeom prst="rect">
            <a:avLst/>
          </a:prstGeom>
        </p:spPr>
      </p:pic>
      <p:pic>
        <p:nvPicPr>
          <p:cNvPr id="8" name="Picture 7">
            <a:extLst>
              <a:ext uri="{FF2B5EF4-FFF2-40B4-BE49-F238E27FC236}">
                <a16:creationId xmlns:a16="http://schemas.microsoft.com/office/drawing/2014/main" id="{CF27C9FF-60D2-5608-D407-B2BB54F19220}"/>
              </a:ext>
            </a:extLst>
          </p:cNvPr>
          <p:cNvPicPr>
            <a:picLocks noChangeAspect="1"/>
          </p:cNvPicPr>
          <p:nvPr/>
        </p:nvPicPr>
        <p:blipFill>
          <a:blip r:embed="rId5"/>
          <a:stretch>
            <a:fillRect/>
          </a:stretch>
        </p:blipFill>
        <p:spPr>
          <a:xfrm>
            <a:off x="768229" y="2493923"/>
            <a:ext cx="315007" cy="331275"/>
          </a:xfrm>
          <a:prstGeom prst="rect">
            <a:avLst/>
          </a:prstGeom>
        </p:spPr>
      </p:pic>
      <p:pic>
        <p:nvPicPr>
          <p:cNvPr id="11" name="Picture 10">
            <a:extLst>
              <a:ext uri="{FF2B5EF4-FFF2-40B4-BE49-F238E27FC236}">
                <a16:creationId xmlns:a16="http://schemas.microsoft.com/office/drawing/2014/main" id="{F74334BA-2F1D-9AE5-A802-7E53F84410CD}"/>
              </a:ext>
            </a:extLst>
          </p:cNvPr>
          <p:cNvPicPr>
            <a:picLocks noChangeAspect="1"/>
          </p:cNvPicPr>
          <p:nvPr/>
        </p:nvPicPr>
        <p:blipFill>
          <a:blip r:embed="rId6"/>
          <a:stretch>
            <a:fillRect/>
          </a:stretch>
        </p:blipFill>
        <p:spPr>
          <a:xfrm>
            <a:off x="758709" y="2874802"/>
            <a:ext cx="334049" cy="355601"/>
          </a:xfrm>
          <a:prstGeom prst="rect">
            <a:avLst/>
          </a:prstGeom>
        </p:spPr>
      </p:pic>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p:txBody>
          <a:bodyPr/>
          <a:lstStyle/>
          <a:p>
            <a:r>
              <a:rPr lang="en-GB"/>
              <a:t>Various cells and inflammatory mediators are involved in asthma pathogenesis</a:t>
            </a:r>
            <a:r>
              <a:rPr lang="en-GB" baseline="30000"/>
              <a:t>1,2 </a:t>
            </a:r>
            <a:r>
              <a:rPr lang="en-GB"/>
              <a:t>– Glossary of key terms</a:t>
            </a:r>
          </a:p>
        </p:txBody>
      </p:sp>
      <p:sp>
        <p:nvSpPr>
          <p:cNvPr id="2" name="Arrow: Pentagon 1">
            <a:extLst>
              <a:ext uri="{FF2B5EF4-FFF2-40B4-BE49-F238E27FC236}">
                <a16:creationId xmlns:a16="http://schemas.microsoft.com/office/drawing/2014/main" id="{A7763156-E875-831D-028F-2A8FF3D65605}"/>
              </a:ext>
            </a:extLst>
          </p:cNvPr>
          <p:cNvSpPr/>
          <p:nvPr/>
        </p:nvSpPr>
        <p:spPr>
          <a:xfrm rot="5400000">
            <a:off x="10940361" y="432910"/>
            <a:ext cx="1468544" cy="609139"/>
          </a:xfrm>
          <a:prstGeom prst="homePlat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000" b="1">
                <a:latin typeface="+mj-lt"/>
              </a:rPr>
              <a:t>Glossary of key terms</a:t>
            </a:r>
          </a:p>
          <a:p>
            <a:pPr algn="ctr"/>
            <a:endParaRPr lang="en-GB" sz="1100" b="1">
              <a:latin typeface="+mj-lt"/>
            </a:endParaRPr>
          </a:p>
        </p:txBody>
      </p:sp>
      <p:pic>
        <p:nvPicPr>
          <p:cNvPr id="15" name="Picture 14">
            <a:extLst>
              <a:ext uri="{FF2B5EF4-FFF2-40B4-BE49-F238E27FC236}">
                <a16:creationId xmlns:a16="http://schemas.microsoft.com/office/drawing/2014/main" id="{0FA20A77-94FF-28C9-60EE-EDC0B525F594}"/>
              </a:ext>
            </a:extLst>
          </p:cNvPr>
          <p:cNvPicPr>
            <a:picLocks noChangeAspect="1"/>
          </p:cNvPicPr>
          <p:nvPr/>
        </p:nvPicPr>
        <p:blipFill>
          <a:blip r:embed="rId7"/>
          <a:stretch>
            <a:fillRect/>
          </a:stretch>
        </p:blipFill>
        <p:spPr>
          <a:xfrm>
            <a:off x="758709" y="4533242"/>
            <a:ext cx="334049" cy="364727"/>
          </a:xfrm>
          <a:prstGeom prst="rect">
            <a:avLst/>
          </a:prstGeom>
        </p:spPr>
      </p:pic>
      <p:grpSp>
        <p:nvGrpSpPr>
          <p:cNvPr id="23" name="Group 22">
            <a:extLst>
              <a:ext uri="{FF2B5EF4-FFF2-40B4-BE49-F238E27FC236}">
                <a16:creationId xmlns:a16="http://schemas.microsoft.com/office/drawing/2014/main" id="{94506F46-DDD8-9FB4-3D69-765AE64E6913}"/>
              </a:ext>
            </a:extLst>
          </p:cNvPr>
          <p:cNvGrpSpPr/>
          <p:nvPr/>
        </p:nvGrpSpPr>
        <p:grpSpPr>
          <a:xfrm>
            <a:off x="801797" y="2107152"/>
            <a:ext cx="228829" cy="241313"/>
            <a:chOff x="631380" y="1776634"/>
            <a:chExt cx="228829" cy="241313"/>
          </a:xfrm>
        </p:grpSpPr>
        <p:sp>
          <p:nvSpPr>
            <p:cNvPr id="21" name="Oval 638">
              <a:extLst>
                <a:ext uri="{FF2B5EF4-FFF2-40B4-BE49-F238E27FC236}">
                  <a16:creationId xmlns:a16="http://schemas.microsoft.com/office/drawing/2014/main" id="{0F9FAE76-0F15-2774-1FE2-65C9FAB20BD7}"/>
                </a:ext>
              </a:extLst>
            </p:cNvPr>
            <p:cNvSpPr>
              <a:spLocks noChangeAspect="1"/>
            </p:cNvSpPr>
            <p:nvPr/>
          </p:nvSpPr>
          <p:spPr>
            <a:xfrm rot="6233363">
              <a:off x="625138" y="1782876"/>
              <a:ext cx="241313" cy="228829"/>
            </a:xfrm>
            <a:custGeom>
              <a:avLst/>
              <a:gdLst>
                <a:gd name="connsiteX0" fmla="*/ 0 w 232950"/>
                <a:gd name="connsiteY0" fmla="*/ 115508 h 231015"/>
                <a:gd name="connsiteX1" fmla="*/ 116475 w 232950"/>
                <a:gd name="connsiteY1" fmla="*/ 0 h 231015"/>
                <a:gd name="connsiteX2" fmla="*/ 232950 w 232950"/>
                <a:gd name="connsiteY2" fmla="*/ 115508 h 231015"/>
                <a:gd name="connsiteX3" fmla="*/ 116475 w 232950"/>
                <a:gd name="connsiteY3" fmla="*/ 231016 h 231015"/>
                <a:gd name="connsiteX4" fmla="*/ 0 w 232950"/>
                <a:gd name="connsiteY4" fmla="*/ 115508 h 231015"/>
                <a:gd name="connsiteX0" fmla="*/ 674 w 233624"/>
                <a:gd name="connsiteY0" fmla="*/ 123306 h 238814"/>
                <a:gd name="connsiteX1" fmla="*/ 71443 w 233624"/>
                <a:gd name="connsiteY1" fmla="*/ 22915 h 238814"/>
                <a:gd name="connsiteX2" fmla="*/ 117149 w 233624"/>
                <a:gd name="connsiteY2" fmla="*/ 7798 h 238814"/>
                <a:gd name="connsiteX3" fmla="*/ 233624 w 233624"/>
                <a:gd name="connsiteY3" fmla="*/ 123306 h 238814"/>
                <a:gd name="connsiteX4" fmla="*/ 117149 w 233624"/>
                <a:gd name="connsiteY4" fmla="*/ 238814 h 238814"/>
                <a:gd name="connsiteX5" fmla="*/ 674 w 233624"/>
                <a:gd name="connsiteY5" fmla="*/ 123306 h 238814"/>
                <a:gd name="connsiteX0" fmla="*/ 674 w 234617"/>
                <a:gd name="connsiteY0" fmla="*/ 116069 h 231577"/>
                <a:gd name="connsiteX1" fmla="*/ 71443 w 234617"/>
                <a:gd name="connsiteY1" fmla="*/ 15678 h 231577"/>
                <a:gd name="connsiteX2" fmla="*/ 117149 w 234617"/>
                <a:gd name="connsiteY2" fmla="*/ 561 h 231577"/>
                <a:gd name="connsiteX3" fmla="*/ 180015 w 234617"/>
                <a:gd name="connsiteY3" fmla="*/ 18231 h 231577"/>
                <a:gd name="connsiteX4" fmla="*/ 233624 w 234617"/>
                <a:gd name="connsiteY4" fmla="*/ 116069 h 231577"/>
                <a:gd name="connsiteX5" fmla="*/ 117149 w 234617"/>
                <a:gd name="connsiteY5" fmla="*/ 231577 h 231577"/>
                <a:gd name="connsiteX6" fmla="*/ 674 w 234617"/>
                <a:gd name="connsiteY6" fmla="*/ 116069 h 231577"/>
                <a:gd name="connsiteX0" fmla="*/ 5360 w 239303"/>
                <a:gd name="connsiteY0" fmla="*/ 115527 h 231035"/>
                <a:gd name="connsiteX1" fmla="*/ 25234 w 239303"/>
                <a:gd name="connsiteY1" fmla="*/ 47364 h 231035"/>
                <a:gd name="connsiteX2" fmla="*/ 76129 w 239303"/>
                <a:gd name="connsiteY2" fmla="*/ 15136 h 231035"/>
                <a:gd name="connsiteX3" fmla="*/ 121835 w 239303"/>
                <a:gd name="connsiteY3" fmla="*/ 19 h 231035"/>
                <a:gd name="connsiteX4" fmla="*/ 184701 w 239303"/>
                <a:gd name="connsiteY4" fmla="*/ 17689 h 231035"/>
                <a:gd name="connsiteX5" fmla="*/ 238310 w 239303"/>
                <a:gd name="connsiteY5" fmla="*/ 115527 h 231035"/>
                <a:gd name="connsiteX6" fmla="*/ 121835 w 239303"/>
                <a:gd name="connsiteY6" fmla="*/ 231035 h 231035"/>
                <a:gd name="connsiteX7" fmla="*/ 5360 w 239303"/>
                <a:gd name="connsiteY7" fmla="*/ 115527 h 231035"/>
                <a:gd name="connsiteX0" fmla="*/ 7380 w 241323"/>
                <a:gd name="connsiteY0" fmla="*/ 115527 h 232042"/>
                <a:gd name="connsiteX1" fmla="*/ 27254 w 241323"/>
                <a:gd name="connsiteY1" fmla="*/ 47364 h 232042"/>
                <a:gd name="connsiteX2" fmla="*/ 78149 w 241323"/>
                <a:gd name="connsiteY2" fmla="*/ 15136 h 232042"/>
                <a:gd name="connsiteX3" fmla="*/ 123855 w 241323"/>
                <a:gd name="connsiteY3" fmla="*/ 19 h 232042"/>
                <a:gd name="connsiteX4" fmla="*/ 186721 w 241323"/>
                <a:gd name="connsiteY4" fmla="*/ 17689 h 232042"/>
                <a:gd name="connsiteX5" fmla="*/ 240330 w 241323"/>
                <a:gd name="connsiteY5" fmla="*/ 115527 h 232042"/>
                <a:gd name="connsiteX6" fmla="*/ 123855 w 241323"/>
                <a:gd name="connsiteY6" fmla="*/ 231035 h 232042"/>
                <a:gd name="connsiteX7" fmla="*/ 10195 w 241323"/>
                <a:gd name="connsiteY7" fmla="*/ 168687 h 232042"/>
                <a:gd name="connsiteX8" fmla="*/ 7380 w 241323"/>
                <a:gd name="connsiteY8" fmla="*/ 115527 h 232042"/>
                <a:gd name="connsiteX0" fmla="*/ 7380 w 241323"/>
                <a:gd name="connsiteY0" fmla="*/ 115527 h 238495"/>
                <a:gd name="connsiteX1" fmla="*/ 27254 w 241323"/>
                <a:gd name="connsiteY1" fmla="*/ 47364 h 238495"/>
                <a:gd name="connsiteX2" fmla="*/ 78149 w 241323"/>
                <a:gd name="connsiteY2" fmla="*/ 15136 h 238495"/>
                <a:gd name="connsiteX3" fmla="*/ 123855 w 241323"/>
                <a:gd name="connsiteY3" fmla="*/ 19 h 238495"/>
                <a:gd name="connsiteX4" fmla="*/ 186721 w 241323"/>
                <a:gd name="connsiteY4" fmla="*/ 17689 h 238495"/>
                <a:gd name="connsiteX5" fmla="*/ 240330 w 241323"/>
                <a:gd name="connsiteY5" fmla="*/ 115527 h 238495"/>
                <a:gd name="connsiteX6" fmla="*/ 123855 w 241323"/>
                <a:gd name="connsiteY6" fmla="*/ 231035 h 238495"/>
                <a:gd name="connsiteX7" fmla="*/ 53817 w 241323"/>
                <a:gd name="connsiteY7" fmla="*/ 220686 h 238495"/>
                <a:gd name="connsiteX8" fmla="*/ 10195 w 241323"/>
                <a:gd name="connsiteY8" fmla="*/ 168687 h 238495"/>
                <a:gd name="connsiteX9" fmla="*/ 7380 w 241323"/>
                <a:gd name="connsiteY9" fmla="*/ 115527 h 238495"/>
                <a:gd name="connsiteX0" fmla="*/ 7380 w 240782"/>
                <a:gd name="connsiteY0" fmla="*/ 115527 h 231742"/>
                <a:gd name="connsiteX1" fmla="*/ 27254 w 240782"/>
                <a:gd name="connsiteY1" fmla="*/ 47364 h 231742"/>
                <a:gd name="connsiteX2" fmla="*/ 78149 w 240782"/>
                <a:gd name="connsiteY2" fmla="*/ 15136 h 231742"/>
                <a:gd name="connsiteX3" fmla="*/ 123855 w 240782"/>
                <a:gd name="connsiteY3" fmla="*/ 19 h 231742"/>
                <a:gd name="connsiteX4" fmla="*/ 186721 w 240782"/>
                <a:gd name="connsiteY4" fmla="*/ 17689 h 231742"/>
                <a:gd name="connsiteX5" fmla="*/ 240330 w 240782"/>
                <a:gd name="connsiteY5" fmla="*/ 115527 h 231742"/>
                <a:gd name="connsiteX6" fmla="*/ 170872 w 240782"/>
                <a:gd name="connsiteY6" fmla="*/ 217868 h 231742"/>
                <a:gd name="connsiteX7" fmla="*/ 123855 w 240782"/>
                <a:gd name="connsiteY7" fmla="*/ 231035 h 231742"/>
                <a:gd name="connsiteX8" fmla="*/ 53817 w 240782"/>
                <a:gd name="connsiteY8" fmla="*/ 220686 h 231742"/>
                <a:gd name="connsiteX9" fmla="*/ 10195 w 240782"/>
                <a:gd name="connsiteY9" fmla="*/ 168687 h 231742"/>
                <a:gd name="connsiteX10" fmla="*/ 7380 w 240782"/>
                <a:gd name="connsiteY10" fmla="*/ 115527 h 231742"/>
                <a:gd name="connsiteX0" fmla="*/ 7380 w 246249"/>
                <a:gd name="connsiteY0" fmla="*/ 115527 h 231155"/>
                <a:gd name="connsiteX1" fmla="*/ 27254 w 246249"/>
                <a:gd name="connsiteY1" fmla="*/ 47364 h 231155"/>
                <a:gd name="connsiteX2" fmla="*/ 78149 w 246249"/>
                <a:gd name="connsiteY2" fmla="*/ 15136 h 231155"/>
                <a:gd name="connsiteX3" fmla="*/ 123855 w 246249"/>
                <a:gd name="connsiteY3" fmla="*/ 19 h 231155"/>
                <a:gd name="connsiteX4" fmla="*/ 186721 w 246249"/>
                <a:gd name="connsiteY4" fmla="*/ 17689 h 231155"/>
                <a:gd name="connsiteX5" fmla="*/ 240330 w 246249"/>
                <a:gd name="connsiteY5" fmla="*/ 115527 h 231155"/>
                <a:gd name="connsiteX6" fmla="*/ 239184 w 246249"/>
                <a:gd name="connsiteY6" fmla="*/ 179365 h 231155"/>
                <a:gd name="connsiteX7" fmla="*/ 170872 w 246249"/>
                <a:gd name="connsiteY7" fmla="*/ 217868 h 231155"/>
                <a:gd name="connsiteX8" fmla="*/ 123855 w 246249"/>
                <a:gd name="connsiteY8" fmla="*/ 231035 h 231155"/>
                <a:gd name="connsiteX9" fmla="*/ 53817 w 246249"/>
                <a:gd name="connsiteY9" fmla="*/ 220686 h 231155"/>
                <a:gd name="connsiteX10" fmla="*/ 10195 w 246249"/>
                <a:gd name="connsiteY10" fmla="*/ 168687 h 231155"/>
                <a:gd name="connsiteX11" fmla="*/ 7380 w 246249"/>
                <a:gd name="connsiteY11" fmla="*/ 115527 h 231155"/>
                <a:gd name="connsiteX0" fmla="*/ 7380 w 245420"/>
                <a:gd name="connsiteY0" fmla="*/ 115527 h 231155"/>
                <a:gd name="connsiteX1" fmla="*/ 27254 w 245420"/>
                <a:gd name="connsiteY1" fmla="*/ 47364 h 231155"/>
                <a:gd name="connsiteX2" fmla="*/ 78149 w 245420"/>
                <a:gd name="connsiteY2" fmla="*/ 15136 h 231155"/>
                <a:gd name="connsiteX3" fmla="*/ 123855 w 245420"/>
                <a:gd name="connsiteY3" fmla="*/ 19 h 231155"/>
                <a:gd name="connsiteX4" fmla="*/ 186721 w 245420"/>
                <a:gd name="connsiteY4" fmla="*/ 17689 h 231155"/>
                <a:gd name="connsiteX5" fmla="*/ 242190 w 245420"/>
                <a:gd name="connsiteY5" fmla="*/ 75260 h 231155"/>
                <a:gd name="connsiteX6" fmla="*/ 240330 w 245420"/>
                <a:gd name="connsiteY6" fmla="*/ 115527 h 231155"/>
                <a:gd name="connsiteX7" fmla="*/ 239184 w 245420"/>
                <a:gd name="connsiteY7" fmla="*/ 179365 h 231155"/>
                <a:gd name="connsiteX8" fmla="*/ 170872 w 245420"/>
                <a:gd name="connsiteY8" fmla="*/ 217868 h 231155"/>
                <a:gd name="connsiteX9" fmla="*/ 123855 w 245420"/>
                <a:gd name="connsiteY9" fmla="*/ 231035 h 231155"/>
                <a:gd name="connsiteX10" fmla="*/ 53817 w 245420"/>
                <a:gd name="connsiteY10" fmla="*/ 220686 h 231155"/>
                <a:gd name="connsiteX11" fmla="*/ 10195 w 245420"/>
                <a:gd name="connsiteY11" fmla="*/ 168687 h 231155"/>
                <a:gd name="connsiteX12" fmla="*/ 7380 w 245420"/>
                <a:gd name="connsiteY12" fmla="*/ 115527 h 23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420" h="231155">
                  <a:moveTo>
                    <a:pt x="7380" y="115527"/>
                  </a:moveTo>
                  <a:cubicBezTo>
                    <a:pt x="10223" y="95307"/>
                    <a:pt x="15459" y="64096"/>
                    <a:pt x="27254" y="47364"/>
                  </a:cubicBezTo>
                  <a:cubicBezTo>
                    <a:pt x="39049" y="30632"/>
                    <a:pt x="64358" y="23545"/>
                    <a:pt x="78149" y="15136"/>
                  </a:cubicBezTo>
                  <a:cubicBezTo>
                    <a:pt x="91940" y="6727"/>
                    <a:pt x="105760" y="-406"/>
                    <a:pt x="123855" y="19"/>
                  </a:cubicBezTo>
                  <a:cubicBezTo>
                    <a:pt x="141950" y="445"/>
                    <a:pt x="170387" y="5182"/>
                    <a:pt x="186721" y="17689"/>
                  </a:cubicBezTo>
                  <a:cubicBezTo>
                    <a:pt x="203055" y="30196"/>
                    <a:pt x="233255" y="58954"/>
                    <a:pt x="242190" y="75260"/>
                  </a:cubicBezTo>
                  <a:cubicBezTo>
                    <a:pt x="251125" y="91566"/>
                    <a:pt x="237443" y="98143"/>
                    <a:pt x="240330" y="115527"/>
                  </a:cubicBezTo>
                  <a:cubicBezTo>
                    <a:pt x="243217" y="132911"/>
                    <a:pt x="250760" y="162308"/>
                    <a:pt x="239184" y="179365"/>
                  </a:cubicBezTo>
                  <a:cubicBezTo>
                    <a:pt x="227608" y="196422"/>
                    <a:pt x="186889" y="207324"/>
                    <a:pt x="170872" y="217868"/>
                  </a:cubicBezTo>
                  <a:cubicBezTo>
                    <a:pt x="154855" y="228412"/>
                    <a:pt x="143364" y="230565"/>
                    <a:pt x="123855" y="231035"/>
                  </a:cubicBezTo>
                  <a:cubicBezTo>
                    <a:pt x="104346" y="231505"/>
                    <a:pt x="72760" y="231077"/>
                    <a:pt x="53817" y="220686"/>
                  </a:cubicBezTo>
                  <a:cubicBezTo>
                    <a:pt x="34874" y="210295"/>
                    <a:pt x="18043" y="183570"/>
                    <a:pt x="10195" y="168687"/>
                  </a:cubicBezTo>
                  <a:cubicBezTo>
                    <a:pt x="-9217" y="149436"/>
                    <a:pt x="4537" y="135747"/>
                    <a:pt x="7380" y="115527"/>
                  </a:cubicBezTo>
                  <a:close/>
                </a:path>
              </a:pathLst>
            </a:custGeom>
            <a:solidFill>
              <a:srgbClr val="570995">
                <a:lumMod val="20000"/>
                <a:lumOff val="80000"/>
              </a:srgbClr>
            </a:solidFill>
            <a:ln w="9525" cap="flat" cmpd="sng" algn="ctr">
              <a:solidFill>
                <a:srgbClr val="570995">
                  <a:lumMod val="40000"/>
                  <a:lumOff val="60000"/>
                </a:srgbClr>
              </a:solidFill>
              <a:prstDash val="solid"/>
            </a:ln>
            <a:effectLst/>
          </p:spPr>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a:ln>
                  <a:noFill/>
                </a:ln>
                <a:solidFill>
                  <a:srgbClr val="FFFFFF"/>
                </a:solidFill>
                <a:effectLst/>
                <a:uLnTx/>
                <a:uFillTx/>
                <a:latin typeface="Arial" panose="020B0604020202020204"/>
                <a:ea typeface="+mn-ea"/>
                <a:cs typeface="Arial" panose="020B0604020202020204" pitchFamily="34" charset="0"/>
              </a:endParaRPr>
            </a:p>
          </p:txBody>
        </p:sp>
        <p:sp>
          <p:nvSpPr>
            <p:cNvPr id="22" name="Oval 21">
              <a:extLst>
                <a:ext uri="{FF2B5EF4-FFF2-40B4-BE49-F238E27FC236}">
                  <a16:creationId xmlns:a16="http://schemas.microsoft.com/office/drawing/2014/main" id="{91632173-E957-DB8E-3E48-3DAED4099BC0}"/>
                </a:ext>
              </a:extLst>
            </p:cNvPr>
            <p:cNvSpPr/>
            <p:nvPr/>
          </p:nvSpPr>
          <p:spPr>
            <a:xfrm rot="5414306">
              <a:off x="681638" y="1837211"/>
              <a:ext cx="106317" cy="115618"/>
            </a:xfrm>
            <a:prstGeom prst="ellipse">
              <a:avLst/>
            </a:prstGeom>
            <a:gradFill flip="none" rotWithShape="1">
              <a:gsLst>
                <a:gs pos="0">
                  <a:srgbClr val="570995">
                    <a:lumMod val="20000"/>
                    <a:lumOff val="80000"/>
                  </a:srgbClr>
                </a:gs>
                <a:gs pos="99000">
                  <a:srgbClr val="570995">
                    <a:lumMod val="60000"/>
                    <a:lumOff val="40000"/>
                  </a:srgbClr>
                </a:gs>
              </a:gsLst>
              <a:path path="circle">
                <a:fillToRect l="50000" t="50000" r="50000" b="50000"/>
              </a:path>
              <a:tileRect/>
            </a:gradFill>
            <a:ln w="9525" cap="flat" cmpd="sng" algn="ctr">
              <a:solidFill>
                <a:srgbClr val="570995">
                  <a:lumMod val="60000"/>
                  <a:lumOff val="40000"/>
                </a:srgbClr>
              </a:solidFill>
              <a:prstDash val="solid"/>
            </a:ln>
            <a:effectLst/>
          </p:spPr>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a:ln>
                  <a:noFill/>
                </a:ln>
                <a:solidFill>
                  <a:srgbClr val="FFFFFF"/>
                </a:solidFill>
                <a:effectLst/>
                <a:uLnTx/>
                <a:uFillTx/>
                <a:latin typeface="Arial" panose="020B0604020202020204"/>
                <a:ea typeface="+mn-ea"/>
                <a:cs typeface="Arial" panose="020B0604020202020204" pitchFamily="34" charset="0"/>
              </a:endParaRPr>
            </a:p>
          </p:txBody>
        </p:sp>
      </p:grpSp>
      <p:pic>
        <p:nvPicPr>
          <p:cNvPr id="6" name="Picture 5" descr="Icon&#10;&#10;Description automatically generated">
            <a:extLst>
              <a:ext uri="{FF2B5EF4-FFF2-40B4-BE49-F238E27FC236}">
                <a16:creationId xmlns:a16="http://schemas.microsoft.com/office/drawing/2014/main" id="{C5578C52-FDD7-1CAF-A91E-1C8B789DE077}"/>
              </a:ext>
            </a:extLst>
          </p:cNvPr>
          <p:cNvPicPr>
            <a:picLocks noChangeAspect="1"/>
          </p:cNvPicPr>
          <p:nvPr/>
        </p:nvPicPr>
        <p:blipFill>
          <a:blip r:embed="rId8"/>
          <a:stretch>
            <a:fillRect/>
          </a:stretch>
        </p:blipFill>
        <p:spPr>
          <a:xfrm>
            <a:off x="781337" y="3867431"/>
            <a:ext cx="288790" cy="280985"/>
          </a:xfrm>
          <a:prstGeom prst="rect">
            <a:avLst/>
          </a:prstGeom>
        </p:spPr>
      </p:pic>
      <p:sp>
        <p:nvSpPr>
          <p:cNvPr id="18" name="Footer Placeholder 1">
            <a:extLst>
              <a:ext uri="{FF2B5EF4-FFF2-40B4-BE49-F238E27FC236}">
                <a16:creationId xmlns:a16="http://schemas.microsoft.com/office/drawing/2014/main" id="{84239702-CC07-4216-E73C-51242FC32EDA}"/>
              </a:ext>
            </a:extLst>
          </p:cNvPr>
          <p:cNvSpPr txBox="1">
            <a:spLocks/>
          </p:cNvSpPr>
          <p:nvPr/>
        </p:nvSpPr>
        <p:spPr>
          <a:xfrm>
            <a:off x="548282" y="6403916"/>
            <a:ext cx="10620000" cy="187684"/>
          </a:xfrm>
          <a:prstGeom prst="rect">
            <a:avLst/>
          </a:prstGeom>
        </p:spPr>
        <p:txBody>
          <a:bodyPr vert="horz" lIns="0" tIns="0" rIns="0" bIns="0" rtlCol="0" anchor="b" anchorCtr="0">
            <a:noAutofit/>
          </a:bodyPr>
          <a:lstStyle>
            <a:defPPr>
              <a:defRPr lang="en-US"/>
            </a:defPPr>
            <a:lvl1pPr marL="0" algn="l" defTabSz="914400" rtl="0" eaLnBrk="1" latinLnBrk="0" hangingPunct="1">
              <a:defRPr sz="900" kern="1200" spc="2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br>
              <a:rPr lang="en-GB" sz="800" b="1" dirty="0"/>
            </a:br>
            <a:r>
              <a:rPr lang="en-GB" sz="800" b="1" dirty="0"/>
              <a:t>Abbreviations</a:t>
            </a:r>
            <a:r>
              <a:rPr lang="en-GB" sz="800" dirty="0"/>
              <a:t>: AHR, airway hyperresponsiveness; </a:t>
            </a:r>
            <a:r>
              <a:rPr lang="en-GB" sz="800" dirty="0" err="1"/>
              <a:t>IgE</a:t>
            </a:r>
            <a:r>
              <a:rPr lang="en-GB" sz="800" dirty="0"/>
              <a:t>, immunoglobulin E; IL-interleukin; ILC2, innate lymphoid precursor 2 cell; TH2, T-helper 2 cell; TSLP, thymic stromal lymphopoietin.</a:t>
            </a:r>
          </a:p>
          <a:p>
            <a:r>
              <a:rPr lang="en-GB" sz="800" b="1" dirty="0"/>
              <a:t>References</a:t>
            </a:r>
            <a:r>
              <a:rPr lang="en-GB" sz="800" dirty="0"/>
              <a:t>: 1. Gauvreau GM et al. Expert </a:t>
            </a:r>
            <a:r>
              <a:rPr lang="en-GB" sz="800" dirty="0" err="1"/>
              <a:t>Opin</a:t>
            </a:r>
            <a:r>
              <a:rPr lang="en-GB" sz="800" dirty="0"/>
              <a:t> </a:t>
            </a:r>
            <a:r>
              <a:rPr lang="en-GB" sz="800" dirty="0" err="1"/>
              <a:t>Ther</a:t>
            </a:r>
            <a:r>
              <a:rPr lang="en-GB" sz="800" dirty="0"/>
              <a:t> Targets. 2020;24(8):777–792; 2. </a:t>
            </a:r>
            <a:r>
              <a:rPr lang="da-DK" sz="800" dirty="0"/>
              <a:t>Kim HY et al. Nat </a:t>
            </a:r>
            <a:r>
              <a:rPr lang="da-DK" sz="800" dirty="0" err="1"/>
              <a:t>Immunol</a:t>
            </a:r>
            <a:r>
              <a:rPr lang="da-DK" sz="800" dirty="0"/>
              <a:t>. 2010;11(7)577–584; 3</a:t>
            </a:r>
            <a:r>
              <a:rPr lang="en-GB" sz="800" dirty="0"/>
              <a:t>. Janeway ICA et al. Immunobiology: The Immune System in Health and Disease. 5th edition. New York: Garland Science; 2001. Glossary. Available from: https://www.ncbi.nlm.nih.gov/books/NBK10759/; 4. Janeway CA et al. </a:t>
            </a:r>
            <a:r>
              <a:rPr lang="en-NZ" sz="800" dirty="0"/>
              <a:t>Annu. Rev. Immunol. 2002. 20:197–216; 5. </a:t>
            </a:r>
            <a:r>
              <a:rPr lang="en-NZ" sz="800" dirty="0" err="1"/>
              <a:t>Licona</a:t>
            </a:r>
            <a:r>
              <a:rPr lang="en-NZ" sz="800" dirty="0"/>
              <a:t>-Limón P, et al. Nat Immunol. 2013;14(6):536–542; 6. </a:t>
            </a:r>
            <a:r>
              <a:rPr lang="en-GB" sz="800" dirty="0"/>
              <a:t>Salter BM et al. </a:t>
            </a:r>
            <a:r>
              <a:rPr lang="en-NZ" sz="800" dirty="0"/>
              <a:t>J </a:t>
            </a:r>
            <a:r>
              <a:rPr lang="en-NZ" sz="800" dirty="0" err="1"/>
              <a:t>Leukoc</a:t>
            </a:r>
            <a:r>
              <a:rPr lang="en-NZ" sz="800" dirty="0"/>
              <a:t> Biol. 2019;106:889–901</a:t>
            </a:r>
            <a:r>
              <a:rPr lang="en-GB" sz="800" dirty="0"/>
              <a:t>; 7.</a:t>
            </a:r>
            <a:r>
              <a:rPr lang="en-GB" sz="800" b="1" dirty="0"/>
              <a:t> </a:t>
            </a:r>
            <a:r>
              <a:rPr lang="en-GB" sz="800" dirty="0"/>
              <a:t>Stone KD et al. J Allergy Clin Immunol. 2010;125(2 </a:t>
            </a:r>
            <a:r>
              <a:rPr lang="en-GB" sz="800" dirty="0" err="1"/>
              <a:t>Suppl</a:t>
            </a:r>
            <a:r>
              <a:rPr lang="en-GB" sz="800" dirty="0"/>
              <a:t> 2):S73–S80; 8. Walford HH et al. J Asthma Allergy. 2014;7:53–65; 9. Luo W, et al. Front Immunol. 2022;13:974066; 10. Scott-Taylor TH. </a:t>
            </a:r>
            <a:r>
              <a:rPr lang="en-GB" sz="800" dirty="0" err="1"/>
              <a:t>Immun</a:t>
            </a:r>
            <a:r>
              <a:rPr lang="en-GB" sz="800" dirty="0"/>
              <a:t> </a:t>
            </a:r>
            <a:r>
              <a:rPr lang="en-GB" sz="800" dirty="0" err="1"/>
              <a:t>Inflamm</a:t>
            </a:r>
            <a:r>
              <a:rPr lang="en-GB" sz="800" dirty="0"/>
              <a:t> Dis. 2017;6(1):13–33; 11. Alberts B, et al. Molecular Biology of the Cell. 4th edition. New York: Garland Science</a:t>
            </a:r>
            <a:r>
              <a:rPr lang="en-GB" sz="800" dirty="0">
                <a:solidFill>
                  <a:srgbClr val="656665"/>
                </a:solidFill>
              </a:rPr>
              <a:t>; 2002. B Cells and Antibodies. Available from: https://www.ncbi.nlm.nih.gov/books/NBK26884/.</a:t>
            </a:r>
            <a:endParaRPr lang="en-GB" sz="800" dirty="0"/>
          </a:p>
          <a:p>
            <a:r>
              <a:rPr lang="en-GB" altLang="zh-CN" sz="800" dirty="0"/>
              <a:t>CN-</a:t>
            </a:r>
            <a:r>
              <a:rPr lang="en-US" altLang="zh-CN" sz="800" dirty="0"/>
              <a:t>142657</a:t>
            </a:r>
            <a:r>
              <a:rPr lang="en-GB" altLang="zh-CN" sz="800" dirty="0"/>
              <a:t> | </a:t>
            </a:r>
            <a:r>
              <a:rPr lang="en-US" altLang="zh-CN" sz="800" dirty="0"/>
              <a:t>DECEMBER</a:t>
            </a:r>
            <a:r>
              <a:rPr lang="en-GB" altLang="zh-CN" sz="800" dirty="0"/>
              <a:t> 2024</a:t>
            </a:r>
          </a:p>
        </p:txBody>
      </p:sp>
      <p:grpSp>
        <p:nvGrpSpPr>
          <p:cNvPr id="38" name="Group 37">
            <a:extLst>
              <a:ext uri="{FF2B5EF4-FFF2-40B4-BE49-F238E27FC236}">
                <a16:creationId xmlns:a16="http://schemas.microsoft.com/office/drawing/2014/main" id="{FFA7449D-20A1-2FE1-B3EB-F2D85B94EC4B}"/>
              </a:ext>
            </a:extLst>
          </p:cNvPr>
          <p:cNvGrpSpPr/>
          <p:nvPr/>
        </p:nvGrpSpPr>
        <p:grpSpPr>
          <a:xfrm>
            <a:off x="10894587" y="6381538"/>
            <a:ext cx="1099968" cy="287551"/>
            <a:chOff x="10894587" y="6381538"/>
            <a:chExt cx="1099968" cy="287551"/>
          </a:xfrm>
        </p:grpSpPr>
        <p:grpSp>
          <p:nvGrpSpPr>
            <p:cNvPr id="39" name="Group 38">
              <a:extLst>
                <a:ext uri="{FF2B5EF4-FFF2-40B4-BE49-F238E27FC236}">
                  <a16:creationId xmlns:a16="http://schemas.microsoft.com/office/drawing/2014/main" id="{56575D55-D198-9FF4-293B-BCAD5777A5D5}"/>
                </a:ext>
              </a:extLst>
            </p:cNvPr>
            <p:cNvGrpSpPr/>
            <p:nvPr/>
          </p:nvGrpSpPr>
          <p:grpSpPr>
            <a:xfrm>
              <a:off x="10894587" y="6381538"/>
              <a:ext cx="1099968" cy="287551"/>
              <a:chOff x="5334172" y="6525312"/>
              <a:chExt cx="1099968" cy="287551"/>
            </a:xfrm>
          </p:grpSpPr>
          <p:sp>
            <p:nvSpPr>
              <p:cNvPr id="42" name="Rectangle: Rounded Corners 41">
                <a:extLst>
                  <a:ext uri="{FF2B5EF4-FFF2-40B4-BE49-F238E27FC236}">
                    <a16:creationId xmlns:a16="http://schemas.microsoft.com/office/drawing/2014/main" id="{EF91A873-5A32-9285-36CE-716E329AA1A4}"/>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Graphic 3">
                <a:hlinkClick r:id="" action="ppaction://hlinkshowjump?jump=previousslide"/>
                <a:extLst>
                  <a:ext uri="{FF2B5EF4-FFF2-40B4-BE49-F238E27FC236}">
                    <a16:creationId xmlns:a16="http://schemas.microsoft.com/office/drawing/2014/main" id="{4C53669C-BC6C-6C37-D6C5-F0534C35B32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rot="10800000">
                <a:off x="5657217" y="6560801"/>
                <a:ext cx="216000" cy="216000"/>
              </a:xfrm>
              <a:prstGeom prst="rect">
                <a:avLst/>
              </a:prstGeom>
            </p:spPr>
          </p:pic>
          <p:pic>
            <p:nvPicPr>
              <p:cNvPr id="44" name="Graphic 3">
                <a:hlinkClick r:id="" action="ppaction://hlinkshowjump?jump=nextslide"/>
                <a:extLst>
                  <a:ext uri="{FF2B5EF4-FFF2-40B4-BE49-F238E27FC236}">
                    <a16:creationId xmlns:a16="http://schemas.microsoft.com/office/drawing/2014/main" id="{7510D240-0CEA-7EE2-6E25-4AF0F30738A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rot="10800000" flipH="1">
                <a:off x="5922567" y="6560801"/>
                <a:ext cx="216000" cy="216000"/>
              </a:xfrm>
              <a:prstGeom prst="rect">
                <a:avLst/>
              </a:prstGeom>
            </p:spPr>
          </p:pic>
        </p:grpSp>
        <p:pic>
          <p:nvPicPr>
            <p:cNvPr id="40" name="Graphic 14">
              <a:hlinkClick r:id="rId11" action="ppaction://hlinksldjump"/>
              <a:extLst>
                <a:ext uri="{FF2B5EF4-FFF2-40B4-BE49-F238E27FC236}">
                  <a16:creationId xmlns:a16="http://schemas.microsoft.com/office/drawing/2014/main" id="{EB37265A-0656-A628-5029-63ADBE8C674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1734234" y="6417528"/>
              <a:ext cx="216000" cy="216000"/>
            </a:xfrm>
            <a:prstGeom prst="rect">
              <a:avLst/>
            </a:prstGeom>
          </p:spPr>
        </p:pic>
        <p:pic>
          <p:nvPicPr>
            <p:cNvPr id="41" name="Graphic 2">
              <a:hlinkClick r:id="rId14" action="ppaction://hlinksldjump"/>
              <a:extLst>
                <a:ext uri="{FF2B5EF4-FFF2-40B4-BE49-F238E27FC236}">
                  <a16:creationId xmlns:a16="http://schemas.microsoft.com/office/drawing/2014/main" id="{9F60D8C1-545C-9728-1604-6C63803F6B8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0951903" y="6416625"/>
              <a:ext cx="216000" cy="216000"/>
            </a:xfrm>
            <a:prstGeom prst="rect">
              <a:avLst/>
            </a:prstGeom>
          </p:spPr>
        </p:pic>
      </p:grpSp>
    </p:spTree>
    <p:extLst>
      <p:ext uri="{BB962C8B-B14F-4D97-AF65-F5344CB8AC3E}">
        <p14:creationId xmlns:p14="http://schemas.microsoft.com/office/powerpoint/2010/main" val="27254832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p:txBody>
          <a:bodyPr/>
          <a:lstStyle/>
          <a:p>
            <a:r>
              <a:rPr lang="en-GB"/>
              <a:t>Various cells and inflammatory mediators are involved in asthma pathogenesis</a:t>
            </a:r>
            <a:r>
              <a:rPr lang="en-GB" baseline="30000"/>
              <a:t>1,2 </a:t>
            </a:r>
            <a:r>
              <a:rPr lang="en-GB"/>
              <a:t>– Glossary of key terms (cont.)</a:t>
            </a:r>
          </a:p>
        </p:txBody>
      </p:sp>
      <p:sp>
        <p:nvSpPr>
          <p:cNvPr id="2" name="Arrow: Pentagon 1">
            <a:extLst>
              <a:ext uri="{FF2B5EF4-FFF2-40B4-BE49-F238E27FC236}">
                <a16:creationId xmlns:a16="http://schemas.microsoft.com/office/drawing/2014/main" id="{A7763156-E875-831D-028F-2A8FF3D65605}"/>
              </a:ext>
            </a:extLst>
          </p:cNvPr>
          <p:cNvSpPr/>
          <p:nvPr/>
        </p:nvSpPr>
        <p:spPr>
          <a:xfrm rot="5400000">
            <a:off x="10940361" y="432910"/>
            <a:ext cx="1468544" cy="609139"/>
          </a:xfrm>
          <a:prstGeom prst="homePlat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000" b="1">
                <a:latin typeface="+mj-lt"/>
              </a:rPr>
              <a:t>Glossary of key terms</a:t>
            </a:r>
          </a:p>
          <a:p>
            <a:pPr algn="ctr"/>
            <a:endParaRPr lang="en-GB" sz="1100" b="1">
              <a:latin typeface="+mj-lt"/>
            </a:endParaRPr>
          </a:p>
        </p:txBody>
      </p:sp>
      <p:sp>
        <p:nvSpPr>
          <p:cNvPr id="18" name="Footer Placeholder 1">
            <a:extLst>
              <a:ext uri="{FF2B5EF4-FFF2-40B4-BE49-F238E27FC236}">
                <a16:creationId xmlns:a16="http://schemas.microsoft.com/office/drawing/2014/main" id="{84239702-CC07-4216-E73C-51242FC32EDA}"/>
              </a:ext>
            </a:extLst>
          </p:cNvPr>
          <p:cNvSpPr txBox="1">
            <a:spLocks/>
          </p:cNvSpPr>
          <p:nvPr/>
        </p:nvSpPr>
        <p:spPr>
          <a:xfrm>
            <a:off x="548282" y="5606475"/>
            <a:ext cx="10620000" cy="1091451"/>
          </a:xfrm>
          <a:prstGeom prst="rect">
            <a:avLst/>
          </a:prstGeom>
        </p:spPr>
        <p:txBody>
          <a:bodyPr vert="horz" lIns="0" tIns="0" rIns="0" bIns="0" rtlCol="0" anchor="b" anchorCtr="0">
            <a:noAutofit/>
          </a:bodyPr>
          <a:lstStyle>
            <a:defPPr>
              <a:defRPr lang="en-US"/>
            </a:defPPr>
            <a:lvl1pPr marL="0" algn="l" defTabSz="914400" rtl="0" eaLnBrk="1" latinLnBrk="0" hangingPunct="1">
              <a:defRPr sz="900" kern="1200" spc="2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b="1" dirty="0"/>
              <a:t>Abbreviations</a:t>
            </a:r>
            <a:r>
              <a:rPr lang="en-GB" sz="800" dirty="0"/>
              <a:t>: </a:t>
            </a:r>
            <a:r>
              <a:rPr lang="en-GB" sz="800" dirty="0" err="1"/>
              <a:t>IgE</a:t>
            </a:r>
            <a:r>
              <a:rPr lang="en-GB" sz="800" dirty="0"/>
              <a:t>, immunoglobulin E; IgG, immunoglobulin G; IL-interleukin.</a:t>
            </a:r>
          </a:p>
          <a:p>
            <a:r>
              <a:rPr lang="en-GB" sz="800" b="1" dirty="0"/>
              <a:t>References</a:t>
            </a:r>
            <a:r>
              <a:rPr lang="en-GB" sz="800" dirty="0"/>
              <a:t>: 1. Gauvreau GM et al. Expert </a:t>
            </a:r>
            <a:r>
              <a:rPr lang="en-GB" sz="800" dirty="0" err="1"/>
              <a:t>Opin</a:t>
            </a:r>
            <a:r>
              <a:rPr lang="en-GB" sz="800" dirty="0"/>
              <a:t> </a:t>
            </a:r>
            <a:r>
              <a:rPr lang="en-GB" sz="800" dirty="0" err="1"/>
              <a:t>Ther</a:t>
            </a:r>
            <a:r>
              <a:rPr lang="en-GB" sz="800" dirty="0"/>
              <a:t> Targets. 2020;24(8):777–792; 2. </a:t>
            </a:r>
            <a:r>
              <a:rPr lang="da-DK" sz="800" dirty="0"/>
              <a:t>Kim HY et al. Nat </a:t>
            </a:r>
            <a:r>
              <a:rPr lang="da-DK" sz="800" dirty="0" err="1"/>
              <a:t>Immunol</a:t>
            </a:r>
            <a:r>
              <a:rPr lang="da-DK" sz="800" dirty="0"/>
              <a:t>. 2010;11(7)577–584; 3</a:t>
            </a:r>
            <a:r>
              <a:rPr lang="en-GB" sz="800" dirty="0"/>
              <a:t>. Janeway ICA et al. Immunobiology: The Immune System in Health and Disease. 5th edition. New York: Garland Science; 2001. Glossary. Available from: https://www.ncbi.nlm.nih.gov/books/NBK10759/; 4. Scott-Taylor TH. </a:t>
            </a:r>
            <a:r>
              <a:rPr lang="en-GB" sz="800" dirty="0" err="1"/>
              <a:t>Immun</a:t>
            </a:r>
            <a:r>
              <a:rPr lang="en-GB" sz="800" dirty="0"/>
              <a:t> </a:t>
            </a:r>
            <a:r>
              <a:rPr lang="en-GB" sz="800" dirty="0" err="1"/>
              <a:t>Inflamm</a:t>
            </a:r>
            <a:r>
              <a:rPr lang="en-GB" sz="800" dirty="0"/>
              <a:t> Dis. 2017;6(1):13–33; 5. Alberts B, et al. Molecular Biology of the Cell. 4th edition. New York: Garland Science</a:t>
            </a:r>
            <a:r>
              <a:rPr lang="en-GB" sz="800" dirty="0">
                <a:solidFill>
                  <a:srgbClr val="656665"/>
                </a:solidFill>
              </a:rPr>
              <a:t>; 2002. B Cells and Antibodies. Available from: https://www.ncbi.nlm.nih.gov/books/NBK26884/; 6. </a:t>
            </a:r>
            <a:r>
              <a:rPr lang="en-GB" sz="800" dirty="0">
                <a:effectLst/>
                <a:latin typeface="Calibri" panose="020F0502020204030204" pitchFamily="34" charset="0"/>
                <a:ea typeface="Calibri" panose="020F0502020204030204" pitchFamily="34" charset="0"/>
                <a:cs typeface="Times New Roman" panose="02020603050405020304" pitchFamily="18" charset="0"/>
              </a:rPr>
              <a:t>Roan F, et al. J Clin Invest. 2019;129:1441–1451; </a:t>
            </a:r>
            <a:r>
              <a:rPr lang="en-GB" sz="800" dirty="0">
                <a:solidFill>
                  <a:srgbClr val="656665"/>
                </a:solidFill>
              </a:rPr>
              <a:t>7</a:t>
            </a:r>
            <a:r>
              <a:rPr lang="en-GB" sz="800" dirty="0">
                <a:solidFill>
                  <a:srgbClr val="656665"/>
                </a:solidFill>
                <a:effectLst/>
                <a:latin typeface="Calibri" panose="020F0502020204030204" pitchFamily="34" charset="0"/>
              </a:rPr>
              <a:t>. </a:t>
            </a:r>
            <a:r>
              <a:rPr lang="en-GB" sz="800" dirty="0"/>
              <a:t>Alberts B, et al. Molecular Biology of the Cell. 4th edition. New York: Garland Science</a:t>
            </a:r>
            <a:r>
              <a:rPr lang="en-GB" sz="800" dirty="0">
                <a:solidFill>
                  <a:srgbClr val="656665"/>
                </a:solidFill>
              </a:rPr>
              <a:t>; 2002. The Airways and the Gut. Available from: https://www.ncbi.nlm.nih.gov/books/NBK26875/; 8. </a:t>
            </a:r>
            <a:r>
              <a:rPr lang="en-GB" sz="800" dirty="0" err="1">
                <a:solidFill>
                  <a:srgbClr val="656665"/>
                </a:solidFill>
                <a:effectLst/>
                <a:latin typeface="Calibri" panose="020F0502020204030204" pitchFamily="34" charset="0"/>
              </a:rPr>
              <a:t>Hafen</a:t>
            </a:r>
            <a:r>
              <a:rPr lang="en-GB" sz="800" dirty="0">
                <a:solidFill>
                  <a:srgbClr val="656665"/>
                </a:solidFill>
                <a:effectLst/>
                <a:latin typeface="Calibri" panose="020F0502020204030204" pitchFamily="34" charset="0"/>
              </a:rPr>
              <a:t> BB, et al. Smooth Muscle. [Updated 2022 Aug 22]. In: </a:t>
            </a:r>
            <a:r>
              <a:rPr lang="en-GB" sz="800" dirty="0" err="1">
                <a:solidFill>
                  <a:srgbClr val="656665"/>
                </a:solidFill>
                <a:effectLst/>
                <a:latin typeface="Calibri" panose="020F0502020204030204" pitchFamily="34" charset="0"/>
              </a:rPr>
              <a:t>StatPearls</a:t>
            </a:r>
            <a:r>
              <a:rPr lang="en-GB" sz="800" dirty="0">
                <a:solidFill>
                  <a:srgbClr val="656665"/>
                </a:solidFill>
                <a:effectLst/>
                <a:latin typeface="Calibri" panose="020F0502020204030204" pitchFamily="34" charset="0"/>
              </a:rPr>
              <a:t> [Internet]. Treasure Island (FL): </a:t>
            </a:r>
            <a:r>
              <a:rPr lang="en-GB" sz="800" dirty="0" err="1">
                <a:solidFill>
                  <a:srgbClr val="656665"/>
                </a:solidFill>
                <a:effectLst/>
                <a:latin typeface="Calibri" panose="020F0502020204030204" pitchFamily="34" charset="0"/>
              </a:rPr>
              <a:t>StatPearls</a:t>
            </a:r>
            <a:r>
              <a:rPr lang="en-GB" sz="800" dirty="0">
                <a:solidFill>
                  <a:srgbClr val="656665"/>
                </a:solidFill>
                <a:effectLst/>
                <a:latin typeface="Calibri" panose="020F0502020204030204" pitchFamily="34" charset="0"/>
              </a:rPr>
              <a:t> Publishing; 2022. Available from: https://www.ncbi.nlm.nih.gov/books/NBK526125/; 9. </a:t>
            </a:r>
            <a:r>
              <a:rPr lang="en-GB" sz="800" dirty="0"/>
              <a:t>Alberts B, et al. Molecular Biology of the Cell. 4th edition. New York: Garland Science</a:t>
            </a:r>
            <a:r>
              <a:rPr lang="en-GB" sz="800" dirty="0">
                <a:solidFill>
                  <a:srgbClr val="656665"/>
                </a:solidFill>
              </a:rPr>
              <a:t>; 2002. The </a:t>
            </a:r>
            <a:r>
              <a:rPr lang="en-GB" sz="800" dirty="0" err="1">
                <a:solidFill>
                  <a:srgbClr val="656665"/>
                </a:solidFill>
              </a:rPr>
              <a:t>Extraceullular</a:t>
            </a:r>
            <a:r>
              <a:rPr lang="en-GB" sz="800" dirty="0">
                <a:solidFill>
                  <a:srgbClr val="656665"/>
                </a:solidFill>
              </a:rPr>
              <a:t> Matrix of Animals. Available from: https://www.ncbi.nlm.nih.gov/books/NBK26810/; 10. Marshall et al. Allergy Asthma Clin Immunol. 2018;14(</a:t>
            </a:r>
            <a:r>
              <a:rPr lang="en-GB" sz="800" dirty="0" err="1">
                <a:solidFill>
                  <a:srgbClr val="656665"/>
                </a:solidFill>
              </a:rPr>
              <a:t>Suppl</a:t>
            </a:r>
            <a:r>
              <a:rPr lang="en-GB" sz="800" dirty="0">
                <a:solidFill>
                  <a:srgbClr val="656665"/>
                </a:solidFill>
              </a:rPr>
              <a:t> 2):49; 11. Dougherty JM, et al. Allergy. [Updated 2022 Aug 1]. In: </a:t>
            </a:r>
            <a:r>
              <a:rPr lang="en-GB" sz="800" dirty="0" err="1">
                <a:solidFill>
                  <a:srgbClr val="656665"/>
                </a:solidFill>
              </a:rPr>
              <a:t>StatPearls</a:t>
            </a:r>
            <a:r>
              <a:rPr lang="en-GB" sz="800" dirty="0">
                <a:solidFill>
                  <a:srgbClr val="656665"/>
                </a:solidFill>
              </a:rPr>
              <a:t> [Internet]. Treasure Island (FL): </a:t>
            </a:r>
            <a:r>
              <a:rPr lang="en-GB" sz="800" dirty="0" err="1">
                <a:solidFill>
                  <a:srgbClr val="656665"/>
                </a:solidFill>
              </a:rPr>
              <a:t>StatPearls</a:t>
            </a:r>
            <a:r>
              <a:rPr lang="en-GB" sz="800" dirty="0">
                <a:solidFill>
                  <a:srgbClr val="656665"/>
                </a:solidFill>
              </a:rPr>
              <a:t> Publishing; 2022. Available from: https://www.ncbi.nlm.nih.gov/books/NBK545237/.</a:t>
            </a:r>
            <a:endParaRPr lang="en-GB" sz="800" dirty="0"/>
          </a:p>
          <a:p>
            <a:r>
              <a:rPr lang="en-GB" altLang="zh-CN" sz="800" dirty="0"/>
              <a:t>CN-</a:t>
            </a:r>
            <a:r>
              <a:rPr lang="en-US" altLang="zh-CN" sz="800" dirty="0"/>
              <a:t>142657</a:t>
            </a:r>
            <a:r>
              <a:rPr lang="en-GB" altLang="zh-CN" sz="800" dirty="0"/>
              <a:t> | </a:t>
            </a:r>
            <a:r>
              <a:rPr lang="en-US" altLang="zh-CN" sz="800" dirty="0"/>
              <a:t>DECEMBER</a:t>
            </a:r>
            <a:r>
              <a:rPr lang="en-GB" altLang="zh-CN" sz="800" dirty="0"/>
              <a:t> 2024</a:t>
            </a:r>
          </a:p>
        </p:txBody>
      </p:sp>
      <p:grpSp>
        <p:nvGrpSpPr>
          <p:cNvPr id="38" name="Group 37">
            <a:extLst>
              <a:ext uri="{FF2B5EF4-FFF2-40B4-BE49-F238E27FC236}">
                <a16:creationId xmlns:a16="http://schemas.microsoft.com/office/drawing/2014/main" id="{FFA7449D-20A1-2FE1-B3EB-F2D85B94EC4B}"/>
              </a:ext>
            </a:extLst>
          </p:cNvPr>
          <p:cNvGrpSpPr/>
          <p:nvPr/>
        </p:nvGrpSpPr>
        <p:grpSpPr>
          <a:xfrm>
            <a:off x="10894587" y="6381538"/>
            <a:ext cx="1099968" cy="287551"/>
            <a:chOff x="10894587" y="6381538"/>
            <a:chExt cx="1099968" cy="287551"/>
          </a:xfrm>
        </p:grpSpPr>
        <p:grpSp>
          <p:nvGrpSpPr>
            <p:cNvPr id="39" name="Group 38">
              <a:extLst>
                <a:ext uri="{FF2B5EF4-FFF2-40B4-BE49-F238E27FC236}">
                  <a16:creationId xmlns:a16="http://schemas.microsoft.com/office/drawing/2014/main" id="{56575D55-D198-9FF4-293B-BCAD5777A5D5}"/>
                </a:ext>
              </a:extLst>
            </p:cNvPr>
            <p:cNvGrpSpPr/>
            <p:nvPr/>
          </p:nvGrpSpPr>
          <p:grpSpPr>
            <a:xfrm>
              <a:off x="10894587" y="6381538"/>
              <a:ext cx="1099968" cy="287551"/>
              <a:chOff x="5334172" y="6525312"/>
              <a:chExt cx="1099968" cy="287551"/>
            </a:xfrm>
          </p:grpSpPr>
          <p:sp>
            <p:nvSpPr>
              <p:cNvPr id="42" name="Rectangle: Rounded Corners 41">
                <a:extLst>
                  <a:ext uri="{FF2B5EF4-FFF2-40B4-BE49-F238E27FC236}">
                    <a16:creationId xmlns:a16="http://schemas.microsoft.com/office/drawing/2014/main" id="{EF91A873-5A32-9285-36CE-716E329AA1A4}"/>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Graphic 3">
                <a:hlinkClick r:id="" action="ppaction://hlinkshowjump?jump=previousslide"/>
                <a:extLst>
                  <a:ext uri="{FF2B5EF4-FFF2-40B4-BE49-F238E27FC236}">
                    <a16:creationId xmlns:a16="http://schemas.microsoft.com/office/drawing/2014/main" id="{4C53669C-BC6C-6C37-D6C5-F0534C35B3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10800000">
                <a:off x="5657217" y="6560801"/>
                <a:ext cx="216000" cy="216000"/>
              </a:xfrm>
              <a:prstGeom prst="rect">
                <a:avLst/>
              </a:prstGeom>
            </p:spPr>
          </p:pic>
          <p:pic>
            <p:nvPicPr>
              <p:cNvPr id="44" name="Graphic 3">
                <a:hlinkClick r:id="" action="ppaction://hlinkshowjump?jump=nextslide"/>
                <a:extLst>
                  <a:ext uri="{FF2B5EF4-FFF2-40B4-BE49-F238E27FC236}">
                    <a16:creationId xmlns:a16="http://schemas.microsoft.com/office/drawing/2014/main" id="{7510D240-0CEA-7EE2-6E25-4AF0F30738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10800000" flipH="1">
                <a:off x="5922567" y="6560801"/>
                <a:ext cx="216000" cy="216000"/>
              </a:xfrm>
              <a:prstGeom prst="rect">
                <a:avLst/>
              </a:prstGeom>
            </p:spPr>
          </p:pic>
        </p:grpSp>
        <p:pic>
          <p:nvPicPr>
            <p:cNvPr id="40" name="Graphic 14">
              <a:hlinkClick r:id="rId5" action="ppaction://hlinksldjump"/>
              <a:extLst>
                <a:ext uri="{FF2B5EF4-FFF2-40B4-BE49-F238E27FC236}">
                  <a16:creationId xmlns:a16="http://schemas.microsoft.com/office/drawing/2014/main" id="{EB37265A-0656-A628-5029-63ADBE8C674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1734234" y="6417528"/>
              <a:ext cx="216000" cy="216000"/>
            </a:xfrm>
            <a:prstGeom prst="rect">
              <a:avLst/>
            </a:prstGeom>
          </p:spPr>
        </p:pic>
        <p:pic>
          <p:nvPicPr>
            <p:cNvPr id="41" name="Graphic 2">
              <a:hlinkClick r:id="rId8" action="ppaction://hlinksldjump"/>
              <a:extLst>
                <a:ext uri="{FF2B5EF4-FFF2-40B4-BE49-F238E27FC236}">
                  <a16:creationId xmlns:a16="http://schemas.microsoft.com/office/drawing/2014/main" id="{9F60D8C1-545C-9728-1604-6C63803F6B8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0951903" y="6416625"/>
              <a:ext cx="216000" cy="216000"/>
            </a:xfrm>
            <a:prstGeom prst="rect">
              <a:avLst/>
            </a:prstGeom>
          </p:spPr>
        </p:pic>
      </p:grpSp>
      <p:graphicFrame>
        <p:nvGraphicFramePr>
          <p:cNvPr id="3" name="Content Placeholder 2">
            <a:extLst>
              <a:ext uri="{FF2B5EF4-FFF2-40B4-BE49-F238E27FC236}">
                <a16:creationId xmlns:a16="http://schemas.microsoft.com/office/drawing/2014/main" id="{FA5BB1D9-759F-92F3-A06C-B8927D44A2DE}"/>
              </a:ext>
            </a:extLst>
          </p:cNvPr>
          <p:cNvGraphicFramePr>
            <a:graphicFrameLocks noGrp="1"/>
          </p:cNvGraphicFramePr>
          <p:nvPr>
            <p:ph idx="1"/>
            <p:extLst>
              <p:ext uri="{D42A27DB-BD31-4B8C-83A1-F6EECF244321}">
                <p14:modId xmlns:p14="http://schemas.microsoft.com/office/powerpoint/2010/main" val="426114068"/>
              </p:ext>
            </p:extLst>
          </p:nvPr>
        </p:nvGraphicFramePr>
        <p:xfrm>
          <a:off x="733728" y="1593519"/>
          <a:ext cx="10716712" cy="3855394"/>
        </p:xfrm>
        <a:graphic>
          <a:graphicData uri="http://schemas.openxmlformats.org/drawingml/2006/table">
            <a:tbl>
              <a:tblPr firstRow="1" bandRow="1">
                <a:tableStyleId>{2D5ABB26-0587-4C30-8999-92F81FD0307C}</a:tableStyleId>
              </a:tblPr>
              <a:tblGrid>
                <a:gridCol w="376260">
                  <a:extLst>
                    <a:ext uri="{9D8B030D-6E8A-4147-A177-3AD203B41FA5}">
                      <a16:colId xmlns:a16="http://schemas.microsoft.com/office/drawing/2014/main" val="2327762774"/>
                    </a:ext>
                  </a:extLst>
                </a:gridCol>
                <a:gridCol w="1077756">
                  <a:extLst>
                    <a:ext uri="{9D8B030D-6E8A-4147-A177-3AD203B41FA5}">
                      <a16:colId xmlns:a16="http://schemas.microsoft.com/office/drawing/2014/main" val="3087683731"/>
                    </a:ext>
                  </a:extLst>
                </a:gridCol>
                <a:gridCol w="9262696">
                  <a:extLst>
                    <a:ext uri="{9D8B030D-6E8A-4147-A177-3AD203B41FA5}">
                      <a16:colId xmlns:a16="http://schemas.microsoft.com/office/drawing/2014/main" val="3900688893"/>
                    </a:ext>
                  </a:extLst>
                </a:gridCol>
              </a:tblGrid>
              <a:tr h="365224">
                <a:tc>
                  <a:txBody>
                    <a:bodyPr/>
                    <a:lstStyle/>
                    <a:p>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NZ" sz="1000" b="1">
                          <a:solidFill>
                            <a:schemeClr val="tx2"/>
                          </a:solidFill>
                          <a:latin typeface="+mj-lt"/>
                        </a:rPr>
                        <a:t>Allergen</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900" b="0" i="0" u="none" strike="noStrike" kern="1200" cap="none" spc="0" normalizeH="0" baseline="0" noProof="0">
                          <a:ln>
                            <a:noFill/>
                          </a:ln>
                          <a:solidFill>
                            <a:schemeClr val="tx1"/>
                          </a:solidFill>
                          <a:effectLst/>
                          <a:uLnTx/>
                          <a:uFillTx/>
                          <a:latin typeface="+mn-lt"/>
                          <a:ea typeface="+mn-ea"/>
                          <a:cs typeface="+mn-cs"/>
                        </a:rPr>
                        <a:t>A molecule (generally one that can bind to an antibody) that elicits an </a:t>
                      </a:r>
                      <a:r>
                        <a:rPr kumimoji="0" lang="en-NZ" sz="900" b="1" i="0" u="sng" strike="noStrike" kern="1200" cap="none" spc="0" normalizeH="0" baseline="0" noProof="0">
                          <a:ln>
                            <a:noFill/>
                          </a:ln>
                          <a:solidFill>
                            <a:srgbClr val="681A93"/>
                          </a:solidFill>
                          <a:effectLst/>
                          <a:uLnTx/>
                          <a:uFillTx/>
                          <a:latin typeface="+mn-lt"/>
                          <a:ea typeface="+mn-ea"/>
                          <a:cs typeface="+mn-cs"/>
                        </a:rPr>
                        <a:t>allergic reaction</a:t>
                      </a:r>
                      <a:r>
                        <a:rPr kumimoji="0" lang="en-NZ" sz="900" b="1" i="0" u="none" strike="noStrike" kern="1200" cap="none" spc="0" normalizeH="0" baseline="0" noProof="0">
                          <a:ln>
                            <a:noFill/>
                          </a:ln>
                          <a:solidFill>
                            <a:srgbClr val="681A93"/>
                          </a:solidFill>
                          <a:effectLst/>
                          <a:uLnTx/>
                          <a:uFillTx/>
                          <a:latin typeface="+mn-lt"/>
                          <a:ea typeface="+mn-ea"/>
                          <a:cs typeface="+mn-cs"/>
                        </a:rPr>
                        <a:t> </a:t>
                      </a:r>
                      <a:r>
                        <a:rPr kumimoji="0" lang="en-NZ" sz="900" b="0" i="0" u="none" strike="noStrike" kern="1200" cap="none" spc="0" normalizeH="0" baseline="0" noProof="0">
                          <a:ln>
                            <a:noFill/>
                          </a:ln>
                          <a:solidFill>
                            <a:schemeClr val="tx1"/>
                          </a:solidFill>
                          <a:effectLst/>
                          <a:uLnTx/>
                          <a:uFillTx/>
                          <a:latin typeface="+mn-lt"/>
                          <a:ea typeface="+mn-ea"/>
                          <a:cs typeface="+mn-cs"/>
                        </a:rPr>
                        <a:t>or hypersensitivity</a:t>
                      </a:r>
                      <a:r>
                        <a:rPr kumimoji="0" lang="en-NZ" sz="900" b="0" i="0" u="none" strike="noStrike" kern="1200" cap="none" spc="0" normalizeH="0" baseline="30000" noProof="0">
                          <a:ln>
                            <a:noFill/>
                          </a:ln>
                          <a:solidFill>
                            <a:schemeClr val="tx1"/>
                          </a:solidFill>
                          <a:effectLst/>
                          <a:uLnTx/>
                          <a:uFillTx/>
                          <a:latin typeface="+mn-lt"/>
                          <a:ea typeface="+mn-ea"/>
                          <a:cs typeface="+mn-cs"/>
                        </a:rPr>
                        <a:t>3</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10550476"/>
                  </a:ext>
                </a:extLst>
              </a:tr>
              <a:tr h="365224">
                <a:tc>
                  <a:txBody>
                    <a:bodyPr/>
                    <a:lstStyle/>
                    <a:p>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NZ" sz="1000" b="1">
                          <a:solidFill>
                            <a:schemeClr val="tx2"/>
                          </a:solidFill>
                          <a:latin typeface="+mj-lt"/>
                        </a:rPr>
                        <a:t>Cytokine</a:t>
                      </a:r>
                      <a:endParaRPr lang="en-NZ" sz="1000">
                        <a:solidFill>
                          <a:schemeClr val="tx2"/>
                        </a:solidFill>
                        <a:latin typeface="+mj-lt"/>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chemeClr val="tx1"/>
                          </a:solidFill>
                          <a:latin typeface="+mn-lt"/>
                        </a:rPr>
                        <a:t>Proteins produced by cells that affect the behaviour of other cells (e.g., promoting activation or migration of cells) when they bind to specific receptors (e.g.,</a:t>
                      </a:r>
                      <a:r>
                        <a:rPr kumimoji="0" lang="en-NZ" sz="900" b="1" i="0" u="none" strike="noStrike" kern="0" cap="none" spc="0" normalizeH="0" baseline="0">
                          <a:ln>
                            <a:noFill/>
                          </a:ln>
                          <a:solidFill>
                            <a:schemeClr val="tx1"/>
                          </a:solidFill>
                          <a:effectLst/>
                          <a:uLnTx/>
                          <a:uFillTx/>
                          <a:latin typeface="+mn-lt"/>
                          <a:ea typeface="+mn-ea"/>
                          <a:cs typeface="Arial" panose="020B0604020202020204" pitchFamily="34" charset="0"/>
                        </a:rPr>
                        <a:t> IL-4, IL-5, IL-13</a:t>
                      </a:r>
                      <a:r>
                        <a:rPr lang="en-NZ" sz="900" kern="1200">
                          <a:solidFill>
                            <a:schemeClr val="tx1"/>
                          </a:solidFill>
                          <a:latin typeface="+mn-lt"/>
                          <a:ea typeface="+mn-ea"/>
                          <a:cs typeface="+mn-cs"/>
                        </a:rPr>
                        <a:t>)</a:t>
                      </a:r>
                      <a:r>
                        <a:rPr lang="en-GB" sz="900" kern="1200" baseline="30000">
                          <a:solidFill>
                            <a:schemeClr val="tx1"/>
                          </a:solidFill>
                          <a:latin typeface="+mn-lt"/>
                          <a:ea typeface="+mn-ea"/>
                          <a:cs typeface="+mn-cs"/>
                        </a:rPr>
                        <a:t>3</a:t>
                      </a:r>
                      <a:endParaRPr lang="en-NZ" sz="900" kern="1200" baseline="30000">
                        <a:solidFill>
                          <a:schemeClr val="tx1"/>
                        </a:solidFill>
                        <a:latin typeface="+mn-lt"/>
                        <a:ea typeface="+mn-ea"/>
                        <a:cs typeface="+mn-cs"/>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841541702"/>
                  </a:ext>
                </a:extLst>
              </a:tr>
              <a:tr h="490133">
                <a:tc>
                  <a:txBody>
                    <a:bodyPr/>
                    <a:lstStyle/>
                    <a:p>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r>
                        <a:rPr lang="en-NZ" sz="1000" b="1">
                          <a:solidFill>
                            <a:schemeClr val="tx2"/>
                          </a:solidFill>
                          <a:latin typeface="+mj-lt"/>
                        </a:rPr>
                        <a:t>Antibody</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chemeClr val="tx1"/>
                          </a:solidFill>
                        </a:rPr>
                        <a:t>Antibodies are proteins (such as </a:t>
                      </a:r>
                      <a:r>
                        <a:rPr lang="en-GB" sz="900" err="1">
                          <a:solidFill>
                            <a:schemeClr val="tx1"/>
                          </a:solidFill>
                        </a:rPr>
                        <a:t>IgE</a:t>
                      </a:r>
                      <a:r>
                        <a:rPr lang="en-GB" sz="900">
                          <a:solidFill>
                            <a:schemeClr val="tx1"/>
                          </a:solidFill>
                        </a:rPr>
                        <a:t> or IgG) </a:t>
                      </a:r>
                      <a:r>
                        <a:rPr lang="en-GB" sz="900" b="1">
                          <a:solidFill>
                            <a:schemeClr val="tx1"/>
                          </a:solidFill>
                        </a:rPr>
                        <a:t>produced by B cells </a:t>
                      </a:r>
                      <a:r>
                        <a:rPr lang="en-GB" sz="900">
                          <a:solidFill>
                            <a:schemeClr val="tx1"/>
                          </a:solidFill>
                        </a:rPr>
                        <a:t>that binds specifically to a particular substance (an antigen) and can neutralise it (in the case of an infecting microbe) or prepare it for ingestion and destruction by other cells.</a:t>
                      </a:r>
                      <a:r>
                        <a:rPr lang="en-GB" sz="900" baseline="30000">
                          <a:solidFill>
                            <a:schemeClr val="tx1"/>
                          </a:solidFill>
                        </a:rPr>
                        <a:t>3 </a:t>
                      </a:r>
                      <a:r>
                        <a:rPr lang="en-GB" sz="900" baseline="0" err="1">
                          <a:solidFill>
                            <a:schemeClr val="tx1"/>
                          </a:solidFill>
                        </a:rPr>
                        <a:t>IgE</a:t>
                      </a:r>
                      <a:r>
                        <a:rPr lang="en-GB" sz="900" baseline="0">
                          <a:solidFill>
                            <a:schemeClr val="tx1"/>
                          </a:solidFill>
                        </a:rPr>
                        <a:t> is generally produced in response to an allergic reaction and can bind to receptors located on mast cells and basophils, triggering the release of molecules such as histamine</a:t>
                      </a:r>
                      <a:r>
                        <a:rPr lang="en-GB" sz="900" baseline="30000">
                          <a:solidFill>
                            <a:schemeClr val="tx1"/>
                          </a:solidFill>
                        </a:rPr>
                        <a:t>4, 5</a:t>
                      </a:r>
                      <a:endParaRPr lang="en-NZ" sz="900" baseline="30000">
                        <a:solidFill>
                          <a:schemeClr val="tx1"/>
                        </a:solidFill>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647396766"/>
                  </a:ext>
                </a:extLst>
              </a:tr>
              <a:tr h="518636">
                <a:tc>
                  <a:txBody>
                    <a:bodyPr/>
                    <a:lstStyle/>
                    <a:p>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a:r>
                        <a:rPr lang="en-NZ" sz="1000" b="1">
                          <a:solidFill>
                            <a:schemeClr val="tx2"/>
                          </a:solidFill>
                          <a:latin typeface="+mj-lt"/>
                        </a:rPr>
                        <a:t>Airway epithelium</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rtl="0"/>
                      <a:r>
                        <a:rPr lang="en-GB" sz="900">
                          <a:solidFill>
                            <a:schemeClr val="tx1"/>
                          </a:solidFill>
                        </a:rPr>
                        <a:t>Epithelium lines organs and acts as a protective barrier against pathogens.</a:t>
                      </a:r>
                      <a:r>
                        <a:rPr lang="en-GB" sz="900" baseline="30000">
                          <a:solidFill>
                            <a:schemeClr val="tx1"/>
                          </a:solidFill>
                        </a:rPr>
                        <a:t>6</a:t>
                      </a:r>
                      <a:r>
                        <a:rPr lang="en-GB" sz="900">
                          <a:solidFill>
                            <a:schemeClr val="tx1"/>
                          </a:solidFill>
                        </a:rPr>
                        <a:t> It is the predominant site of entry for antigens, including the site for asthma triggers at the airway epithelium.</a:t>
                      </a:r>
                      <a:r>
                        <a:rPr lang="en-GB" sz="900" baseline="30000">
                          <a:solidFill>
                            <a:schemeClr val="tx1"/>
                          </a:solidFill>
                        </a:rPr>
                        <a:t>3, 7</a:t>
                      </a:r>
                      <a:r>
                        <a:rPr lang="en-GB" sz="900" baseline="0">
                          <a:solidFill>
                            <a:schemeClr val="tx1"/>
                          </a:solidFill>
                        </a:rPr>
                        <a:t> The airway epithelium is made up of </a:t>
                      </a:r>
                      <a:r>
                        <a:rPr lang="en-GB" sz="900" b="1" baseline="0">
                          <a:solidFill>
                            <a:schemeClr val="tx1"/>
                          </a:solidFill>
                        </a:rPr>
                        <a:t>goblet cells</a:t>
                      </a:r>
                      <a:r>
                        <a:rPr lang="en-GB" sz="900" baseline="0">
                          <a:solidFill>
                            <a:schemeClr val="tx1"/>
                          </a:solidFill>
                        </a:rPr>
                        <a:t>, </a:t>
                      </a:r>
                      <a:r>
                        <a:rPr lang="en-GB" sz="900" b="1" baseline="0">
                          <a:solidFill>
                            <a:schemeClr val="tx1"/>
                          </a:solidFill>
                        </a:rPr>
                        <a:t>ciliated cells </a:t>
                      </a:r>
                      <a:r>
                        <a:rPr lang="en-GB" sz="900" baseline="0">
                          <a:solidFill>
                            <a:schemeClr val="tx1"/>
                          </a:solidFill>
                        </a:rPr>
                        <a:t>and </a:t>
                      </a:r>
                      <a:r>
                        <a:rPr lang="en-GB" sz="900" b="1" baseline="0">
                          <a:solidFill>
                            <a:schemeClr val="tx1"/>
                          </a:solidFill>
                        </a:rPr>
                        <a:t>endocrine cells</a:t>
                      </a:r>
                      <a:r>
                        <a:rPr lang="en-GB" sz="900" baseline="0">
                          <a:solidFill>
                            <a:schemeClr val="tx1"/>
                          </a:solidFill>
                        </a:rPr>
                        <a:t>. The goblet cells produce </a:t>
                      </a:r>
                      <a:r>
                        <a:rPr lang="en-GB" sz="900" b="1" baseline="0">
                          <a:solidFill>
                            <a:schemeClr val="tx1"/>
                          </a:solidFill>
                        </a:rPr>
                        <a:t>mucus</a:t>
                      </a:r>
                      <a:r>
                        <a:rPr lang="en-GB" sz="900" baseline="0">
                          <a:solidFill>
                            <a:schemeClr val="tx1"/>
                          </a:solidFill>
                        </a:rPr>
                        <a:t>, which traps debris, and the ciliated cells sweep mucus upwards, out of the respiratory tract. Endocrine cells secrete various local mediators that regulate functions of the airway.</a:t>
                      </a:r>
                      <a:r>
                        <a:rPr lang="en-GB" sz="900" baseline="30000">
                          <a:solidFill>
                            <a:schemeClr val="tx1"/>
                          </a:solidFill>
                        </a:rPr>
                        <a:t>7</a:t>
                      </a:r>
                      <a:endParaRPr lang="en-US" sz="900" kern="1200" baseline="30000">
                        <a:solidFill>
                          <a:schemeClr val="tx1"/>
                        </a:solidFill>
                        <a:latin typeface="+mn-lt"/>
                        <a:ea typeface="+mn-ea"/>
                        <a:cs typeface="+mn-cs"/>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679597427"/>
                  </a:ext>
                </a:extLst>
              </a:tr>
              <a:tr h="4509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000" b="1">
                          <a:solidFill>
                            <a:schemeClr val="tx2"/>
                          </a:solidFill>
                          <a:latin typeface="+mj-lt"/>
                        </a:rPr>
                        <a:t>Smooth muscle</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aseline="0">
                          <a:solidFill>
                            <a:schemeClr val="tx1"/>
                          </a:solidFill>
                        </a:rPr>
                        <a:t>Smooth muscle is an involuntary, non-striated muscle found in many organs, including within the airway walls. The smooth muscle is involved in the control of the respiratory tract diameter, and activation can lead to contraction of the airway, resulting in asthma.</a:t>
                      </a:r>
                      <a:r>
                        <a:rPr lang="en-GB" sz="900" baseline="30000">
                          <a:solidFill>
                            <a:schemeClr val="tx1"/>
                          </a:solidFill>
                        </a:rPr>
                        <a:t>8</a:t>
                      </a:r>
                      <a:endParaRPr lang="en-GB" sz="900" baseline="0">
                        <a:solidFill>
                          <a:schemeClr val="tx1"/>
                        </a:solidFill>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567107840"/>
                  </a:ext>
                </a:extLst>
              </a:tr>
              <a:tr h="377190">
                <a:tc>
                  <a:txBody>
                    <a:bodyPr/>
                    <a:lstStyle/>
                    <a:p>
                      <a:endParaRPr lang="en-NZ" sz="10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a:r>
                        <a:rPr lang="en-NZ" sz="1000" b="1">
                          <a:solidFill>
                            <a:schemeClr val="tx2"/>
                          </a:solidFill>
                          <a:latin typeface="+mj-lt"/>
                        </a:rPr>
                        <a:t>Fibroblasts</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r>
                        <a:rPr lang="en-NZ" sz="900" b="0" baseline="0">
                          <a:solidFill>
                            <a:schemeClr val="tx1"/>
                          </a:solidFill>
                        </a:rPr>
                        <a:t>Fibroblasts are commonly located in connective tissue underlying the epithelium and produce the fibrous protein, collagen. </a:t>
                      </a:r>
                      <a:r>
                        <a:rPr lang="en-NZ" sz="900" b="1" baseline="0">
                          <a:solidFill>
                            <a:schemeClr val="tx1"/>
                          </a:solidFill>
                        </a:rPr>
                        <a:t>Collagen</a:t>
                      </a:r>
                      <a:r>
                        <a:rPr lang="en-NZ" sz="900" b="0" baseline="0">
                          <a:solidFill>
                            <a:schemeClr val="tx1"/>
                          </a:solidFill>
                        </a:rPr>
                        <a:t> makes up a large proportion of </a:t>
                      </a:r>
                      <a:r>
                        <a:rPr lang="en-NZ" sz="900" b="1" baseline="0">
                          <a:solidFill>
                            <a:schemeClr val="tx1"/>
                          </a:solidFill>
                        </a:rPr>
                        <a:t>extracellular matrix </a:t>
                      </a:r>
                      <a:r>
                        <a:rPr lang="en-NZ" sz="900" b="0" baseline="0">
                          <a:solidFill>
                            <a:schemeClr val="tx1"/>
                          </a:solidFill>
                        </a:rPr>
                        <a:t>and contributes to the control of opening and closing of the airway.</a:t>
                      </a:r>
                      <a:r>
                        <a:rPr lang="en-NZ" sz="900" b="0" baseline="30000">
                          <a:solidFill>
                            <a:schemeClr val="tx1"/>
                          </a:solidFill>
                        </a:rPr>
                        <a:t>9</a:t>
                      </a:r>
                      <a:endParaRPr lang="en-NZ" sz="900" b="0" baseline="0">
                        <a:solidFill>
                          <a:schemeClr val="tx1"/>
                        </a:solidFill>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862270737"/>
                  </a:ext>
                </a:extLst>
              </a:tr>
              <a:tr h="386166">
                <a:tc gridSpan="2">
                  <a:txBody>
                    <a:bodyPr/>
                    <a:lstStyle/>
                    <a:p>
                      <a:pPr algn="l"/>
                      <a:r>
                        <a:rPr lang="en-GB" sz="1000" b="1" kern="1200">
                          <a:solidFill>
                            <a:schemeClr val="tx2"/>
                          </a:solidFill>
                          <a:latin typeface="+mj-lt"/>
                          <a:ea typeface="+mn-ea"/>
                          <a:cs typeface="+mn-cs"/>
                        </a:rPr>
                        <a:t>Innate immune cells</a:t>
                      </a:r>
                      <a:endParaRPr lang="en-NZ" sz="1000" b="1" kern="1200">
                        <a:solidFill>
                          <a:schemeClr val="tx2"/>
                        </a:solidFill>
                        <a:latin typeface="+mj-lt"/>
                        <a:ea typeface="+mn-ea"/>
                        <a:cs typeface="+mn-cs"/>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hMerge="1">
                  <a:txBody>
                    <a:bodyPr/>
                    <a:lstStyle/>
                    <a:p>
                      <a:pPr algn="l"/>
                      <a:r>
                        <a:rPr lang="en-GB" sz="1000" b="1" kern="1200">
                          <a:solidFill>
                            <a:schemeClr val="tx2"/>
                          </a:solidFill>
                          <a:latin typeface="+mj-lt"/>
                          <a:ea typeface="+mn-ea"/>
                          <a:cs typeface="+mn-cs"/>
                        </a:rPr>
                        <a:t>Innate immune cells</a:t>
                      </a:r>
                      <a:endParaRPr lang="en-NZ" sz="1000" b="1" kern="1200">
                        <a:solidFill>
                          <a:schemeClr val="tx2"/>
                        </a:solidFill>
                        <a:latin typeface="+mj-lt"/>
                        <a:ea typeface="+mn-ea"/>
                        <a:cs typeface="+mn-cs"/>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r>
                        <a:rPr lang="en-GB" sz="900"/>
                        <a:t>A group of cells that represent the first line of defence against pathogens or threats and respond immediately when they encounter a threat</a:t>
                      </a:r>
                      <a:r>
                        <a:rPr lang="en-GB" sz="900" baseline="30000"/>
                        <a:t>10</a:t>
                      </a:r>
                      <a:endParaRPr lang="en-NZ" sz="900" b="0" baseline="0">
                        <a:solidFill>
                          <a:schemeClr val="tx1"/>
                        </a:solidFill>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509215824"/>
                  </a:ext>
                </a:extLst>
              </a:tr>
              <a:tr h="490133">
                <a:tc gridSpan="2">
                  <a:txBody>
                    <a:bodyPr/>
                    <a:lstStyle/>
                    <a:p>
                      <a:pPr marL="0" algn="l" defTabSz="914400" rtl="0" eaLnBrk="1" latinLnBrk="0" hangingPunct="1"/>
                      <a:r>
                        <a:rPr lang="en-GB" sz="1000" b="1" kern="1200">
                          <a:solidFill>
                            <a:schemeClr val="tx2"/>
                          </a:solidFill>
                          <a:latin typeface="+mj-lt"/>
                          <a:ea typeface="+mn-ea"/>
                          <a:cs typeface="+mn-cs"/>
                        </a:rPr>
                        <a:t>Adaptive immune cells</a:t>
                      </a:r>
                      <a:endParaRPr lang="en-NZ" sz="1000" b="1" kern="1200">
                        <a:solidFill>
                          <a:schemeClr val="tx2"/>
                        </a:solidFill>
                        <a:latin typeface="+mj-lt"/>
                        <a:ea typeface="+mn-ea"/>
                        <a:cs typeface="+mn-cs"/>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hMerge="1">
                  <a:txBody>
                    <a:bodyPr/>
                    <a:lstStyle/>
                    <a:p>
                      <a:pPr marL="0" algn="l" defTabSz="914400" rtl="0" eaLnBrk="1" latinLnBrk="0" hangingPunct="1"/>
                      <a:r>
                        <a:rPr lang="en-GB" sz="1000" b="1" kern="1200">
                          <a:solidFill>
                            <a:schemeClr val="tx2"/>
                          </a:solidFill>
                          <a:latin typeface="+mj-lt"/>
                          <a:ea typeface="+mn-ea"/>
                          <a:cs typeface="+mn-cs"/>
                        </a:rPr>
                        <a:t>Adaptive immune cells</a:t>
                      </a:r>
                      <a:endParaRPr lang="en-NZ" sz="1000" b="1" kern="1200">
                        <a:solidFill>
                          <a:schemeClr val="tx2"/>
                        </a:solidFill>
                        <a:latin typeface="+mj-lt"/>
                        <a:ea typeface="+mn-ea"/>
                        <a:cs typeface="+mn-cs"/>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t>Recruited when the innate immune system is unable to manage a threat. Adaptive immune cells develop a carefully orchestrated, delayed response, which includes recognition of the specific pathogen or threat in the environment. This response can lead to the development of immunological memory, allowing for a specific, rapid response of adaptive immune cells (such as memory B cells) in the event that the same threat invades in the future</a:t>
                      </a:r>
                      <a:r>
                        <a:rPr lang="en-GB" sz="900" baseline="30000"/>
                        <a:t>10</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10732531"/>
                  </a:ext>
                </a:extLst>
              </a:tr>
              <a:tr h="386166">
                <a:tc gridSpan="2">
                  <a:txBody>
                    <a:bodyPr/>
                    <a:lstStyle/>
                    <a:p>
                      <a:pPr algn="l"/>
                      <a:r>
                        <a:rPr lang="en-GB" sz="1000" b="1" kern="1200">
                          <a:solidFill>
                            <a:schemeClr val="tx2"/>
                          </a:solidFill>
                          <a:latin typeface="+mj-lt"/>
                          <a:ea typeface="+mn-ea"/>
                          <a:cs typeface="+mn-cs"/>
                        </a:rPr>
                        <a:t>Allergic reaction</a:t>
                      </a:r>
                      <a:endParaRPr lang="en-NZ" sz="1000" b="1" kern="1200">
                        <a:solidFill>
                          <a:schemeClr val="tx2"/>
                        </a:solidFill>
                        <a:latin typeface="+mj-lt"/>
                        <a:ea typeface="+mn-ea"/>
                        <a:cs typeface="+mn-cs"/>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hMerge="1">
                  <a:txBody>
                    <a:bodyPr/>
                    <a:lstStyle/>
                    <a:p>
                      <a:pPr algn="l"/>
                      <a:r>
                        <a:rPr lang="en-GB" sz="1000" b="1" kern="1200">
                          <a:solidFill>
                            <a:schemeClr val="tx2"/>
                          </a:solidFill>
                          <a:latin typeface="+mj-lt"/>
                          <a:ea typeface="+mn-ea"/>
                          <a:cs typeface="+mn-cs"/>
                        </a:rPr>
                        <a:t>Allergic reaction</a:t>
                      </a:r>
                      <a:endParaRPr lang="en-NZ" sz="1000" b="1" kern="1200">
                        <a:solidFill>
                          <a:schemeClr val="tx2"/>
                        </a:solidFill>
                        <a:latin typeface="+mj-lt"/>
                        <a:ea typeface="+mn-ea"/>
                        <a:cs typeface="+mn-cs"/>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r>
                        <a:rPr lang="en-GB" sz="900"/>
                        <a:t>An allergic reaction occurs when the immune system overreacts to a harmless substance known as an allergen</a:t>
                      </a:r>
                      <a:r>
                        <a:rPr lang="en-GB" sz="900" baseline="30000"/>
                        <a:t>11</a:t>
                      </a:r>
                      <a:endParaRPr lang="en-NZ" sz="900" b="0" baseline="0">
                        <a:solidFill>
                          <a:schemeClr val="tx1"/>
                        </a:solidFill>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92527937"/>
                  </a:ext>
                </a:extLst>
              </a:tr>
            </a:tbl>
          </a:graphicData>
        </a:graphic>
      </p:graphicFrame>
      <p:pic>
        <p:nvPicPr>
          <p:cNvPr id="9" name="Picture 8">
            <a:extLst>
              <a:ext uri="{FF2B5EF4-FFF2-40B4-BE49-F238E27FC236}">
                <a16:creationId xmlns:a16="http://schemas.microsoft.com/office/drawing/2014/main" id="{6705555E-9445-655B-66EE-A0DA9F11E31A}"/>
              </a:ext>
            </a:extLst>
          </p:cNvPr>
          <p:cNvPicPr>
            <a:picLocks noChangeAspect="1"/>
          </p:cNvPicPr>
          <p:nvPr/>
        </p:nvPicPr>
        <p:blipFill rotWithShape="1">
          <a:blip r:embed="rId11"/>
          <a:srcRect l="9083" t="1" r="85379" b="5620"/>
          <a:stretch/>
        </p:blipFill>
        <p:spPr>
          <a:xfrm>
            <a:off x="704316" y="2893163"/>
            <a:ext cx="373900" cy="360000"/>
          </a:xfrm>
          <a:prstGeom prst="rect">
            <a:avLst/>
          </a:prstGeom>
        </p:spPr>
      </p:pic>
      <p:pic>
        <p:nvPicPr>
          <p:cNvPr id="10" name="Picture 9" descr="A picture containing icon&#10;&#10;Description automatically generated">
            <a:hlinkClick r:id="rId12" action="ppaction://hlinksldjump"/>
            <a:extLst>
              <a:ext uri="{FF2B5EF4-FFF2-40B4-BE49-F238E27FC236}">
                <a16:creationId xmlns:a16="http://schemas.microsoft.com/office/drawing/2014/main" id="{A40338F5-DC78-F0F5-41D5-950F70FE44CF}"/>
              </a:ext>
            </a:extLst>
          </p:cNvPr>
          <p:cNvPicPr>
            <a:picLocks noChangeAspect="1"/>
          </p:cNvPicPr>
          <p:nvPr/>
        </p:nvPicPr>
        <p:blipFill>
          <a:blip r:embed="rId13"/>
          <a:stretch>
            <a:fillRect/>
          </a:stretch>
        </p:blipFill>
        <p:spPr>
          <a:xfrm>
            <a:off x="699964" y="3875177"/>
            <a:ext cx="360000" cy="188826"/>
          </a:xfrm>
          <a:prstGeom prst="rect">
            <a:avLst/>
          </a:prstGeom>
        </p:spPr>
      </p:pic>
      <p:pic>
        <p:nvPicPr>
          <p:cNvPr id="12" name="Picture 11">
            <a:extLst>
              <a:ext uri="{FF2B5EF4-FFF2-40B4-BE49-F238E27FC236}">
                <a16:creationId xmlns:a16="http://schemas.microsoft.com/office/drawing/2014/main" id="{B3CB0FF8-6498-7DE4-66E3-5E15846DBF9F}"/>
              </a:ext>
            </a:extLst>
          </p:cNvPr>
          <p:cNvPicPr>
            <a:picLocks noChangeAspect="1"/>
          </p:cNvPicPr>
          <p:nvPr/>
        </p:nvPicPr>
        <p:blipFill rotWithShape="1">
          <a:blip r:embed="rId14"/>
          <a:srcRect l="92687" b="1624"/>
          <a:stretch/>
        </p:blipFill>
        <p:spPr>
          <a:xfrm>
            <a:off x="731038" y="3451803"/>
            <a:ext cx="360000" cy="188826"/>
          </a:xfrm>
          <a:prstGeom prst="rect">
            <a:avLst/>
          </a:prstGeom>
        </p:spPr>
      </p:pic>
      <p:pic>
        <p:nvPicPr>
          <p:cNvPr id="4" name="Picture 3">
            <a:extLst>
              <a:ext uri="{FF2B5EF4-FFF2-40B4-BE49-F238E27FC236}">
                <a16:creationId xmlns:a16="http://schemas.microsoft.com/office/drawing/2014/main" id="{DBA103D5-2A88-D5FA-B6EA-467CE6A6A148}"/>
              </a:ext>
            </a:extLst>
          </p:cNvPr>
          <p:cNvPicPr>
            <a:picLocks noChangeAspect="1"/>
          </p:cNvPicPr>
          <p:nvPr/>
        </p:nvPicPr>
        <p:blipFill>
          <a:blip r:embed="rId15"/>
          <a:stretch>
            <a:fillRect/>
          </a:stretch>
        </p:blipFill>
        <p:spPr>
          <a:xfrm>
            <a:off x="744167" y="2385471"/>
            <a:ext cx="334049" cy="381252"/>
          </a:xfrm>
          <a:prstGeom prst="rect">
            <a:avLst/>
          </a:prstGeom>
        </p:spPr>
      </p:pic>
      <p:grpSp>
        <p:nvGrpSpPr>
          <p:cNvPr id="5" name="Group 4">
            <a:extLst>
              <a:ext uri="{FF2B5EF4-FFF2-40B4-BE49-F238E27FC236}">
                <a16:creationId xmlns:a16="http://schemas.microsoft.com/office/drawing/2014/main" id="{A2F67659-B9F3-0F58-BB36-7976E5F72922}"/>
              </a:ext>
            </a:extLst>
          </p:cNvPr>
          <p:cNvGrpSpPr/>
          <p:nvPr/>
        </p:nvGrpSpPr>
        <p:grpSpPr>
          <a:xfrm>
            <a:off x="747743" y="1683503"/>
            <a:ext cx="322942" cy="190371"/>
            <a:chOff x="1784412" y="1358800"/>
            <a:chExt cx="322942" cy="190371"/>
          </a:xfrm>
        </p:grpSpPr>
        <p:sp>
          <p:nvSpPr>
            <p:cNvPr id="6" name="Oval 5">
              <a:extLst>
                <a:ext uri="{FF2B5EF4-FFF2-40B4-BE49-F238E27FC236}">
                  <a16:creationId xmlns:a16="http://schemas.microsoft.com/office/drawing/2014/main" id="{C8BCF2E5-B5EB-987C-EACC-522A9BECBE25}"/>
                </a:ext>
              </a:extLst>
            </p:cNvPr>
            <p:cNvSpPr/>
            <p:nvPr/>
          </p:nvSpPr>
          <p:spPr>
            <a:xfrm rot="10800000">
              <a:off x="1899440" y="1373668"/>
              <a:ext cx="34387" cy="28567"/>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a:ln>
                  <a:noFill/>
                </a:ln>
                <a:solidFill>
                  <a:srgbClr val="262B25"/>
                </a:solidFill>
                <a:effectLst/>
                <a:uLnTx/>
                <a:uFillTx/>
                <a:latin typeface="Arial" panose="020B0604020202020204"/>
                <a:ea typeface="+mn-ea"/>
                <a:cs typeface="+mn-cs"/>
              </a:endParaRPr>
            </a:p>
          </p:txBody>
        </p:sp>
        <p:sp>
          <p:nvSpPr>
            <p:cNvPr id="8" name="Oval 7">
              <a:extLst>
                <a:ext uri="{FF2B5EF4-FFF2-40B4-BE49-F238E27FC236}">
                  <a16:creationId xmlns:a16="http://schemas.microsoft.com/office/drawing/2014/main" id="{4A4C7487-E5F6-36B4-F77B-D9EDE55DC96C}"/>
                </a:ext>
              </a:extLst>
            </p:cNvPr>
            <p:cNvSpPr/>
            <p:nvPr/>
          </p:nvSpPr>
          <p:spPr>
            <a:xfrm rot="10800000">
              <a:off x="1922883" y="1457789"/>
              <a:ext cx="20633" cy="17141"/>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a:ln>
                  <a:noFill/>
                </a:ln>
                <a:solidFill>
                  <a:srgbClr val="262B25"/>
                </a:solidFill>
                <a:effectLst/>
                <a:uLnTx/>
                <a:uFillTx/>
                <a:latin typeface="Arial" panose="020B0604020202020204"/>
                <a:ea typeface="+mn-ea"/>
                <a:cs typeface="+mn-cs"/>
              </a:endParaRPr>
            </a:p>
          </p:txBody>
        </p:sp>
        <p:sp>
          <p:nvSpPr>
            <p:cNvPr id="11" name="Oval 10">
              <a:extLst>
                <a:ext uri="{FF2B5EF4-FFF2-40B4-BE49-F238E27FC236}">
                  <a16:creationId xmlns:a16="http://schemas.microsoft.com/office/drawing/2014/main" id="{13145787-282B-736B-1C06-EE296FEBAFCA}"/>
                </a:ext>
              </a:extLst>
            </p:cNvPr>
            <p:cNvSpPr/>
            <p:nvPr/>
          </p:nvSpPr>
          <p:spPr>
            <a:xfrm rot="10800000">
              <a:off x="2022723" y="1435091"/>
              <a:ext cx="34387" cy="28567"/>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a:ln>
                  <a:noFill/>
                </a:ln>
                <a:solidFill>
                  <a:srgbClr val="262B25"/>
                </a:solidFill>
                <a:effectLst/>
                <a:uLnTx/>
                <a:uFillTx/>
                <a:latin typeface="Arial" panose="020B0604020202020204"/>
                <a:ea typeface="+mn-ea"/>
                <a:cs typeface="+mn-cs"/>
              </a:endParaRPr>
            </a:p>
          </p:txBody>
        </p:sp>
        <p:sp>
          <p:nvSpPr>
            <p:cNvPr id="13" name="Oval 12">
              <a:extLst>
                <a:ext uri="{FF2B5EF4-FFF2-40B4-BE49-F238E27FC236}">
                  <a16:creationId xmlns:a16="http://schemas.microsoft.com/office/drawing/2014/main" id="{D35FF794-7F8F-2328-BDD7-5FE749B135A4}"/>
                </a:ext>
              </a:extLst>
            </p:cNvPr>
            <p:cNvSpPr/>
            <p:nvPr/>
          </p:nvSpPr>
          <p:spPr>
            <a:xfrm rot="10800000">
              <a:off x="1784412" y="1476337"/>
              <a:ext cx="34387" cy="28567"/>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a:ln>
                  <a:noFill/>
                </a:ln>
                <a:solidFill>
                  <a:srgbClr val="262B25"/>
                </a:solidFill>
                <a:effectLst/>
                <a:uLnTx/>
                <a:uFillTx/>
                <a:latin typeface="Arial" panose="020B0604020202020204"/>
                <a:ea typeface="+mn-ea"/>
                <a:cs typeface="+mn-cs"/>
              </a:endParaRPr>
            </a:p>
          </p:txBody>
        </p:sp>
        <p:sp>
          <p:nvSpPr>
            <p:cNvPr id="14" name="Oval 13">
              <a:extLst>
                <a:ext uri="{FF2B5EF4-FFF2-40B4-BE49-F238E27FC236}">
                  <a16:creationId xmlns:a16="http://schemas.microsoft.com/office/drawing/2014/main" id="{F6614CB5-E482-4480-0516-AA34D31D60E7}"/>
                </a:ext>
              </a:extLst>
            </p:cNvPr>
            <p:cNvSpPr/>
            <p:nvPr/>
          </p:nvSpPr>
          <p:spPr>
            <a:xfrm rot="10800000">
              <a:off x="2037073" y="1358800"/>
              <a:ext cx="20633" cy="17141"/>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a:ln>
                  <a:noFill/>
                </a:ln>
                <a:solidFill>
                  <a:srgbClr val="262B25"/>
                </a:solidFill>
                <a:effectLst/>
                <a:uLnTx/>
                <a:uFillTx/>
                <a:latin typeface="Arial" panose="020B0604020202020204"/>
                <a:ea typeface="+mn-ea"/>
                <a:cs typeface="+mn-cs"/>
              </a:endParaRPr>
            </a:p>
          </p:txBody>
        </p:sp>
        <p:sp>
          <p:nvSpPr>
            <p:cNvPr id="15" name="Oval 14">
              <a:extLst>
                <a:ext uri="{FF2B5EF4-FFF2-40B4-BE49-F238E27FC236}">
                  <a16:creationId xmlns:a16="http://schemas.microsoft.com/office/drawing/2014/main" id="{0334F7FF-70B9-D57B-E242-85C7EFB1ED2C}"/>
                </a:ext>
              </a:extLst>
            </p:cNvPr>
            <p:cNvSpPr/>
            <p:nvPr/>
          </p:nvSpPr>
          <p:spPr>
            <a:xfrm rot="10800000">
              <a:off x="2086721" y="1499034"/>
              <a:ext cx="20633" cy="17141"/>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a:ln>
                  <a:noFill/>
                </a:ln>
                <a:solidFill>
                  <a:srgbClr val="262B25"/>
                </a:solidFill>
                <a:effectLst/>
                <a:uLnTx/>
                <a:uFillTx/>
                <a:latin typeface="Arial" panose="020B0604020202020204"/>
                <a:ea typeface="+mn-ea"/>
                <a:cs typeface="+mn-cs"/>
              </a:endParaRPr>
            </a:p>
          </p:txBody>
        </p:sp>
        <p:sp>
          <p:nvSpPr>
            <p:cNvPr id="16" name="Oval 15">
              <a:extLst>
                <a:ext uri="{FF2B5EF4-FFF2-40B4-BE49-F238E27FC236}">
                  <a16:creationId xmlns:a16="http://schemas.microsoft.com/office/drawing/2014/main" id="{E0381BDA-E0DB-13D9-E6C5-5486A0DDBE80}"/>
                </a:ext>
              </a:extLst>
            </p:cNvPr>
            <p:cNvSpPr/>
            <p:nvPr/>
          </p:nvSpPr>
          <p:spPr>
            <a:xfrm rot="10800000">
              <a:off x="1947707" y="1532030"/>
              <a:ext cx="20633" cy="17141"/>
            </a:xfrm>
            <a:prstGeom prst="ellipse">
              <a:avLst/>
            </a:prstGeom>
            <a:gradFill flip="none" rotWithShape="1">
              <a:gsLst>
                <a:gs pos="0">
                  <a:srgbClr val="C4D600"/>
                </a:gs>
                <a:gs pos="73000">
                  <a:srgbClr val="C4D600">
                    <a:lumMod val="75000"/>
                  </a:srgbClr>
                </a:gs>
                <a:gs pos="83000">
                  <a:srgbClr val="C4D600">
                    <a:lumMod val="50000"/>
                  </a:srgbClr>
                </a:gs>
                <a:gs pos="100000">
                  <a:srgbClr val="C4D600">
                    <a:lumMod val="75000"/>
                  </a:srgbClr>
                </a:gs>
              </a:gsLst>
              <a:path path="circle">
                <a:fillToRect l="50000" t="50000" r="50000" b="50000"/>
              </a:path>
              <a:tileRect/>
            </a:gradFill>
            <a:ln w="9525" cap="flat" cmpd="sng" algn="ctr">
              <a:solidFill>
                <a:srgbClr val="000000">
                  <a:lumMod val="50000"/>
                  <a:lumOff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a:ln>
                  <a:noFill/>
                </a:ln>
                <a:solidFill>
                  <a:srgbClr val="262B25"/>
                </a:solidFill>
                <a:effectLst/>
                <a:uLnTx/>
                <a:uFillTx/>
                <a:latin typeface="Arial" panose="020B0604020202020204"/>
                <a:ea typeface="+mn-ea"/>
                <a:cs typeface="+mn-cs"/>
              </a:endParaRPr>
            </a:p>
          </p:txBody>
        </p:sp>
      </p:grpSp>
      <p:pic>
        <p:nvPicPr>
          <p:cNvPr id="17" name="Picture 16" descr="Background pattern&#10;&#10;Description automatically generated">
            <a:extLst>
              <a:ext uri="{FF2B5EF4-FFF2-40B4-BE49-F238E27FC236}">
                <a16:creationId xmlns:a16="http://schemas.microsoft.com/office/drawing/2014/main" id="{688A3C6A-6514-E428-E946-896DE5524FAC}"/>
              </a:ext>
            </a:extLst>
          </p:cNvPr>
          <p:cNvPicPr>
            <a:picLocks noChangeAspect="1"/>
          </p:cNvPicPr>
          <p:nvPr/>
        </p:nvPicPr>
        <p:blipFill>
          <a:blip r:embed="rId16"/>
          <a:stretch>
            <a:fillRect/>
          </a:stretch>
        </p:blipFill>
        <p:spPr>
          <a:xfrm>
            <a:off x="778752" y="2064923"/>
            <a:ext cx="248920" cy="161798"/>
          </a:xfrm>
          <a:prstGeom prst="rect">
            <a:avLst/>
          </a:prstGeom>
        </p:spPr>
      </p:pic>
    </p:spTree>
    <p:extLst>
      <p:ext uri="{BB962C8B-B14F-4D97-AF65-F5344CB8AC3E}">
        <p14:creationId xmlns:p14="http://schemas.microsoft.com/office/powerpoint/2010/main" val="36672584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FF2BA-6594-97F5-06A5-5E61183ECC31}"/>
              </a:ext>
            </a:extLst>
          </p:cNvPr>
          <p:cNvSpPr>
            <a:spLocks noGrp="1"/>
          </p:cNvSpPr>
          <p:nvPr>
            <p:ph type="title"/>
          </p:nvPr>
        </p:nvSpPr>
        <p:spPr/>
        <p:txBody>
          <a:bodyPr/>
          <a:lstStyle/>
          <a:p>
            <a:r>
              <a:rPr lang="en-GB"/>
              <a:t>References</a:t>
            </a:r>
          </a:p>
        </p:txBody>
      </p:sp>
      <p:grpSp>
        <p:nvGrpSpPr>
          <p:cNvPr id="17" name="Group 16">
            <a:extLst>
              <a:ext uri="{FF2B5EF4-FFF2-40B4-BE49-F238E27FC236}">
                <a16:creationId xmlns:a16="http://schemas.microsoft.com/office/drawing/2014/main" id="{3D146B16-52F2-57F1-4F19-385831CA88D5}"/>
              </a:ext>
            </a:extLst>
          </p:cNvPr>
          <p:cNvGrpSpPr/>
          <p:nvPr/>
        </p:nvGrpSpPr>
        <p:grpSpPr>
          <a:xfrm>
            <a:off x="10894587" y="6381538"/>
            <a:ext cx="1099968" cy="287551"/>
            <a:chOff x="10894587" y="6381538"/>
            <a:chExt cx="1099968" cy="287551"/>
          </a:xfrm>
        </p:grpSpPr>
        <p:grpSp>
          <p:nvGrpSpPr>
            <p:cNvPr id="18" name="Group 17">
              <a:extLst>
                <a:ext uri="{FF2B5EF4-FFF2-40B4-BE49-F238E27FC236}">
                  <a16:creationId xmlns:a16="http://schemas.microsoft.com/office/drawing/2014/main" id="{5F5C0BD1-DFE0-812E-BDA2-4E422B3F11AB}"/>
                </a:ext>
              </a:extLst>
            </p:cNvPr>
            <p:cNvGrpSpPr/>
            <p:nvPr/>
          </p:nvGrpSpPr>
          <p:grpSpPr>
            <a:xfrm>
              <a:off x="10894587" y="6381538"/>
              <a:ext cx="1099968" cy="287551"/>
              <a:chOff x="5334172" y="6525312"/>
              <a:chExt cx="1099968" cy="287551"/>
            </a:xfrm>
          </p:grpSpPr>
          <p:sp>
            <p:nvSpPr>
              <p:cNvPr id="21" name="Rectangle: Rounded Corners 20">
                <a:extLst>
                  <a:ext uri="{FF2B5EF4-FFF2-40B4-BE49-F238E27FC236}">
                    <a16:creationId xmlns:a16="http://schemas.microsoft.com/office/drawing/2014/main" id="{8D02A538-6DB7-5181-C294-B55B9BF11FA0}"/>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Graphic 3">
                <a:hlinkClick r:id="" action="ppaction://hlinkshowjump?jump=lastslideviewed"/>
                <a:extLst>
                  <a:ext uri="{FF2B5EF4-FFF2-40B4-BE49-F238E27FC236}">
                    <a16:creationId xmlns:a16="http://schemas.microsoft.com/office/drawing/2014/main" id="{5BB16AAE-B34C-3722-00ED-7CEA6CD6FB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5657217" y="6560801"/>
                <a:ext cx="216000" cy="216000"/>
              </a:xfrm>
              <a:prstGeom prst="rect">
                <a:avLst/>
              </a:prstGeom>
            </p:spPr>
          </p:pic>
          <p:pic>
            <p:nvPicPr>
              <p:cNvPr id="23" name="Graphic 3">
                <a:extLst>
                  <a:ext uri="{FF2B5EF4-FFF2-40B4-BE49-F238E27FC236}">
                    <a16:creationId xmlns:a16="http://schemas.microsoft.com/office/drawing/2014/main" id="{9BFC3889-C907-9B92-F8D1-DE72747DF3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rot="10800000" flipH="1">
                <a:off x="5922567" y="6560801"/>
                <a:ext cx="216000" cy="216000"/>
              </a:xfrm>
              <a:prstGeom prst="rect">
                <a:avLst/>
              </a:prstGeom>
            </p:spPr>
          </p:pic>
        </p:grpSp>
        <p:pic>
          <p:nvPicPr>
            <p:cNvPr id="19" name="Graphic 14">
              <a:hlinkClick r:id="rId6" action="ppaction://hlinksldjump"/>
              <a:extLst>
                <a:ext uri="{FF2B5EF4-FFF2-40B4-BE49-F238E27FC236}">
                  <a16:creationId xmlns:a16="http://schemas.microsoft.com/office/drawing/2014/main" id="{1CABC4F8-E3C6-2DD4-E719-9F4F459CD05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1734234" y="6417528"/>
              <a:ext cx="216000" cy="216000"/>
            </a:xfrm>
            <a:prstGeom prst="rect">
              <a:avLst/>
            </a:prstGeom>
          </p:spPr>
        </p:pic>
        <p:pic>
          <p:nvPicPr>
            <p:cNvPr id="20" name="Graphic 2">
              <a:hlinkClick r:id="rId9" action="ppaction://hlinksldjump"/>
              <a:extLst>
                <a:ext uri="{FF2B5EF4-FFF2-40B4-BE49-F238E27FC236}">
                  <a16:creationId xmlns:a16="http://schemas.microsoft.com/office/drawing/2014/main" id="{61C21687-6750-8DB1-1F7F-41E2F536772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0951903" y="6416625"/>
              <a:ext cx="216000" cy="216000"/>
            </a:xfrm>
            <a:prstGeom prst="rect">
              <a:avLst/>
            </a:prstGeom>
          </p:spPr>
        </p:pic>
      </p:grpSp>
      <p:sp>
        <p:nvSpPr>
          <p:cNvPr id="6" name="Content Placeholder 7">
            <a:extLst>
              <a:ext uri="{FF2B5EF4-FFF2-40B4-BE49-F238E27FC236}">
                <a16:creationId xmlns:a16="http://schemas.microsoft.com/office/drawing/2014/main" id="{925520FD-7D0F-A716-5517-D041D75DCE0C}"/>
              </a:ext>
            </a:extLst>
          </p:cNvPr>
          <p:cNvSpPr txBox="1">
            <a:spLocks/>
          </p:cNvSpPr>
          <p:nvPr/>
        </p:nvSpPr>
        <p:spPr>
          <a:xfrm>
            <a:off x="185872" y="1152270"/>
            <a:ext cx="11822112" cy="5532312"/>
          </a:xfrm>
          <a:prstGeom prst="rect">
            <a:avLst/>
          </a:prstGeom>
        </p:spPr>
        <p:txBody>
          <a:bodyPr numCol="3"/>
          <a:lstStyle>
            <a:lvl1pPr marL="228600" indent="-228600" algn="l" defTabSz="914400" rtl="0" eaLnBrk="1" latinLnBrk="0" hangingPunct="1">
              <a:lnSpc>
                <a:spcPct val="100000"/>
              </a:lnSpc>
              <a:spcBef>
                <a:spcPts val="1000"/>
              </a:spcBef>
              <a:buFontTx/>
              <a:buBlip>
                <a:blip r:embed="rId12"/>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Alberts B, et al. Molecular Biology of the Cell. 4th edition. New York: Garland Science; 2002. B Cells and Antibodies. Available </a:t>
            </a:r>
            <a:r>
              <a:rPr lang="en-GB" sz="900">
                <a:solidFill>
                  <a:srgbClr val="656665"/>
                </a:solidFill>
                <a:effectLst/>
                <a:latin typeface="Calibri" panose="020F0502020204030204" pitchFamily="34" charset="0"/>
                <a:ea typeface="Calibri" panose="020F0502020204030204" pitchFamily="34" charset="0"/>
                <a:cs typeface="Times New Roman" panose="02020603050405020304" pitchFamily="18" charset="0"/>
              </a:rPr>
              <a:t>from: https://www.ncbi.nlm.nih.gov/books/NBK26884/.</a:t>
            </a:r>
          </a:p>
          <a:p>
            <a:pPr>
              <a:lnSpc>
                <a:spcPct val="107000"/>
              </a:lnSpc>
              <a:spcBef>
                <a:spcPts val="0"/>
              </a:spcBef>
              <a:spcAft>
                <a:spcPts val="500"/>
              </a:spcAft>
              <a:buClr>
                <a:srgbClr val="590995"/>
              </a:buClr>
            </a:pPr>
            <a:r>
              <a:rPr lang="en-US" sz="900">
                <a:solidFill>
                  <a:srgbClr val="656665"/>
                </a:solidFill>
                <a:effectLst/>
                <a:latin typeface="Calibri" panose="020F0502020204030204" pitchFamily="34" charset="0"/>
                <a:ea typeface="Calibri" panose="020F0502020204030204" pitchFamily="34" charset="0"/>
                <a:cs typeface="Times New Roman" panose="02020603050405020304" pitchFamily="18" charset="0"/>
              </a:rPr>
              <a:t>Alberts B, et al. Molecular Biology of the Cell. 4th edition. New York: Garland Science; 2002. The Airways and the Gut. Available from: https://www.ncbi.nlm.nih.gov/books/NBK26875/.</a:t>
            </a:r>
          </a:p>
          <a:p>
            <a:pPr>
              <a:lnSpc>
                <a:spcPct val="107000"/>
              </a:lnSpc>
              <a:spcBef>
                <a:spcPts val="0"/>
              </a:spcBef>
              <a:spcAft>
                <a:spcPts val="500"/>
              </a:spcAft>
              <a:buClr>
                <a:srgbClr val="590995"/>
              </a:buClr>
            </a:pPr>
            <a:r>
              <a:rPr lang="en-US" sz="900">
                <a:solidFill>
                  <a:srgbClr val="656665"/>
                </a:solidFill>
                <a:effectLst/>
                <a:latin typeface="Calibri" panose="020F0502020204030204" pitchFamily="34" charset="0"/>
                <a:ea typeface="Calibri" panose="020F0502020204030204" pitchFamily="34" charset="0"/>
                <a:cs typeface="Times New Roman" panose="02020603050405020304" pitchFamily="18" charset="0"/>
              </a:rPr>
              <a:t>Alberts B, et al. Molecular Biology of the Cell. 4th edition. New York: Garland Science; 2002. The </a:t>
            </a:r>
            <a:r>
              <a:rPr lang="en-US" sz="900" err="1">
                <a:solidFill>
                  <a:srgbClr val="656665"/>
                </a:solidFill>
                <a:effectLst/>
                <a:latin typeface="Calibri" panose="020F0502020204030204" pitchFamily="34" charset="0"/>
                <a:ea typeface="Calibri" panose="020F0502020204030204" pitchFamily="34" charset="0"/>
                <a:cs typeface="Times New Roman" panose="02020603050405020304" pitchFamily="18" charset="0"/>
              </a:rPr>
              <a:t>Extraceullular</a:t>
            </a:r>
            <a:r>
              <a:rPr lang="en-US" sz="900">
                <a:solidFill>
                  <a:srgbClr val="656665"/>
                </a:solidFill>
                <a:effectLst/>
                <a:latin typeface="Calibri" panose="020F0502020204030204" pitchFamily="34" charset="0"/>
                <a:ea typeface="Calibri" panose="020F0502020204030204" pitchFamily="34" charset="0"/>
                <a:cs typeface="Times New Roman" panose="02020603050405020304" pitchFamily="18" charset="0"/>
              </a:rPr>
              <a:t> Matrix of Animals. Available from: https://www.ncbi.nlm.nih.gov/books/NBK26810/. </a:t>
            </a:r>
            <a:endParaRPr lang="en-GB" sz="900">
              <a:solidFill>
                <a:srgbClr val="656665"/>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500"/>
              </a:spcAft>
              <a:buClr>
                <a:srgbClr val="590995"/>
              </a:buClr>
            </a:pPr>
            <a:r>
              <a:rPr lang="en-GB" sz="900" err="1">
                <a:effectLst/>
                <a:latin typeface="Calibri" panose="020F0502020204030204" pitchFamily="34" charset="0"/>
                <a:ea typeface="Calibri" panose="020F0502020204030204" pitchFamily="34" charset="0"/>
                <a:cs typeface="Times New Roman" panose="02020603050405020304" pitchFamily="18" charset="0"/>
              </a:rPr>
              <a:t>Allakhverdi</a:t>
            </a:r>
            <a:r>
              <a:rPr lang="en-GB" sz="900">
                <a:effectLst/>
                <a:latin typeface="Calibri" panose="020F0502020204030204" pitchFamily="34" charset="0"/>
                <a:ea typeface="Calibri" panose="020F0502020204030204" pitchFamily="34" charset="0"/>
                <a:cs typeface="Times New Roman" panose="02020603050405020304" pitchFamily="18" charset="0"/>
              </a:rPr>
              <a:t> Z, et al. J Exp Med. 2007;204:253–258.</a:t>
            </a: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Altman MC, et al. J Clin Invest. 2019;129:4979–4991.</a:t>
            </a: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Barnes PJ. Pathophysiology of asthma. In: European Respiratory Society Monograph. 2003;84–113.</a:t>
            </a:r>
          </a:p>
          <a:p>
            <a:pPr>
              <a:lnSpc>
                <a:spcPct val="107000"/>
              </a:lnSpc>
              <a:spcBef>
                <a:spcPts val="0"/>
              </a:spcBef>
              <a:spcAft>
                <a:spcPts val="500"/>
              </a:spcAft>
              <a:buClr>
                <a:srgbClr val="590995"/>
              </a:buClr>
            </a:pPr>
            <a:r>
              <a:rPr lang="en-GB" sz="900" err="1">
                <a:effectLst/>
                <a:latin typeface="Calibri" panose="020F0502020204030204" pitchFamily="34" charset="0"/>
                <a:ea typeface="Calibri" panose="020F0502020204030204" pitchFamily="34" charset="0"/>
                <a:cs typeface="Times New Roman" panose="02020603050405020304" pitchFamily="18" charset="0"/>
              </a:rPr>
              <a:t>Bartemes</a:t>
            </a:r>
            <a:r>
              <a:rPr lang="en-GB" sz="900">
                <a:effectLst/>
                <a:latin typeface="Calibri" panose="020F0502020204030204" pitchFamily="34" charset="0"/>
                <a:ea typeface="Calibri" panose="020F0502020204030204" pitchFamily="34" charset="0"/>
                <a:cs typeface="Times New Roman" panose="02020603050405020304" pitchFamily="18" charset="0"/>
              </a:rPr>
              <a:t> KR and Kita H. Clin Immunol. 2012;143:222–235.</a:t>
            </a:r>
          </a:p>
          <a:p>
            <a:pPr>
              <a:lnSpc>
                <a:spcPct val="107000"/>
              </a:lnSpc>
              <a:spcBef>
                <a:spcPts val="0"/>
              </a:spcBef>
              <a:spcAft>
                <a:spcPts val="500"/>
              </a:spcAft>
              <a:buClr>
                <a:srgbClr val="590995"/>
              </a:buClr>
            </a:pPr>
            <a:r>
              <a:rPr lang="en-GB" sz="900" err="1">
                <a:effectLst/>
                <a:latin typeface="Calibri" panose="020F0502020204030204" pitchFamily="34" charset="0"/>
                <a:ea typeface="Calibri" panose="020F0502020204030204" pitchFamily="34" charset="0"/>
                <a:cs typeface="Times New Roman" panose="02020603050405020304" pitchFamily="18" charset="0"/>
              </a:rPr>
              <a:t>Baxi</a:t>
            </a:r>
            <a:r>
              <a:rPr lang="en-GB" sz="900">
                <a:effectLst/>
                <a:latin typeface="Calibri" panose="020F0502020204030204" pitchFamily="34" charset="0"/>
                <a:ea typeface="Calibri" panose="020F0502020204030204" pitchFamily="34" charset="0"/>
                <a:cs typeface="Times New Roman" panose="02020603050405020304" pitchFamily="18" charset="0"/>
              </a:rPr>
              <a:t> SN, </a:t>
            </a:r>
            <a:r>
              <a:rPr lang="en-GB" sz="900" err="1">
                <a:effectLst/>
                <a:latin typeface="Calibri" panose="020F0502020204030204" pitchFamily="34" charset="0"/>
                <a:ea typeface="Calibri" panose="020F0502020204030204" pitchFamily="34" charset="0"/>
                <a:cs typeface="Times New Roman" panose="02020603050405020304" pitchFamily="18" charset="0"/>
              </a:rPr>
              <a:t>Phipatanakul</a:t>
            </a:r>
            <a:r>
              <a:rPr lang="en-GB" sz="900">
                <a:effectLst/>
                <a:latin typeface="Calibri" panose="020F0502020204030204" pitchFamily="34" charset="0"/>
                <a:ea typeface="Calibri" panose="020F0502020204030204" pitchFamily="34" charset="0"/>
                <a:cs typeface="Times New Roman" panose="02020603050405020304" pitchFamily="18" charset="0"/>
              </a:rPr>
              <a:t> W. </a:t>
            </a:r>
            <a:r>
              <a:rPr lang="en-GB" sz="900" err="1">
                <a:effectLst/>
                <a:latin typeface="Calibri" panose="020F0502020204030204" pitchFamily="34" charset="0"/>
                <a:ea typeface="Calibri" panose="020F0502020204030204" pitchFamily="34" charset="0"/>
                <a:cs typeface="Times New Roman" panose="02020603050405020304" pitchFamily="18" charset="0"/>
              </a:rPr>
              <a:t>Adolesc</a:t>
            </a:r>
            <a:r>
              <a:rPr lang="en-GB" sz="900">
                <a:effectLst/>
                <a:latin typeface="Calibri" panose="020F0502020204030204" pitchFamily="34" charset="0"/>
                <a:ea typeface="Calibri" panose="020F0502020204030204" pitchFamily="34" charset="0"/>
                <a:cs typeface="Times New Roman" panose="02020603050405020304" pitchFamily="18" charset="0"/>
              </a:rPr>
              <a:t> Med State Art Rev. 2010;21:57–71.</a:t>
            </a:r>
          </a:p>
          <a:p>
            <a:pPr>
              <a:lnSpc>
                <a:spcPct val="107000"/>
              </a:lnSpc>
              <a:spcBef>
                <a:spcPts val="0"/>
              </a:spcBef>
              <a:spcAft>
                <a:spcPts val="500"/>
              </a:spcAft>
              <a:buClr>
                <a:srgbClr val="590995"/>
              </a:buClr>
            </a:pPr>
            <a:r>
              <a:rPr lang="da-DK" sz="900">
                <a:effectLst/>
                <a:latin typeface="Calibri" panose="020F0502020204030204" pitchFamily="34" charset="0"/>
                <a:ea typeface="Calibri" panose="020F0502020204030204" pitchFamily="34" charset="0"/>
                <a:cs typeface="Times New Roman" panose="02020603050405020304" pitchFamily="18" charset="0"/>
              </a:rPr>
              <a:t>Begueret H, et al. Thorax. 2007;62:8–15.</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500"/>
              </a:spcAft>
              <a:buClr>
                <a:srgbClr val="590995"/>
              </a:buClr>
            </a:pPr>
            <a:r>
              <a:rPr lang="nb-NO" sz="900">
                <a:effectLst/>
                <a:latin typeface="Calibri" panose="020F0502020204030204" pitchFamily="34" charset="0"/>
                <a:ea typeface="Calibri" panose="020F0502020204030204" pitchFamily="34" charset="0"/>
                <a:cs typeface="Times New Roman" panose="02020603050405020304" pitchFamily="18" charset="0"/>
              </a:rPr>
              <a:t>Bennett JM, et al. Front Med (Lausanne). 2018;5:316.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500"/>
              </a:spcAft>
              <a:buClr>
                <a:srgbClr val="590995"/>
              </a:buClr>
            </a:pPr>
            <a:r>
              <a:rPr lang="da-DK" sz="900">
                <a:effectLst/>
                <a:latin typeface="Calibri" panose="020F0502020204030204" pitchFamily="34" charset="0"/>
                <a:ea typeface="Calibri" panose="020F0502020204030204" pitchFamily="34" charset="0"/>
                <a:cs typeface="Times New Roman" panose="02020603050405020304" pitchFamily="18" charset="0"/>
              </a:rPr>
              <a:t>Berair R, et al. BMC Medicine. 2013; 11:145.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500"/>
              </a:spcAft>
              <a:buClr>
                <a:srgbClr val="590995"/>
              </a:buClr>
            </a:pPr>
            <a:r>
              <a:rPr lang="fr-FR" sz="900">
                <a:effectLst/>
                <a:latin typeface="Calibri" panose="020F0502020204030204" pitchFamily="34" charset="0"/>
                <a:ea typeface="Calibri" panose="020F0502020204030204" pitchFamily="34" charset="0"/>
                <a:cs typeface="Times New Roman" panose="02020603050405020304" pitchFamily="18" charset="0"/>
              </a:rPr>
              <a:t>Berair R, et al. J Allergy Cairo. 2013;2013:185971.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500"/>
              </a:spcAft>
              <a:buClr>
                <a:srgbClr val="590995"/>
              </a:buClr>
            </a:pPr>
            <a:r>
              <a:rPr lang="da-DK" sz="900">
                <a:effectLst/>
                <a:latin typeface="Calibri" panose="020F0502020204030204" pitchFamily="34" charset="0"/>
                <a:ea typeface="Calibri" panose="020F0502020204030204" pitchFamily="34" charset="0"/>
                <a:cs typeface="Times New Roman" panose="02020603050405020304" pitchFamily="18" charset="0"/>
              </a:rPr>
              <a:t>Brightling CE, et al. N Engl J Med. 2002;346:1699–1705.</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500"/>
              </a:spcAft>
              <a:buClr>
                <a:srgbClr val="590995"/>
              </a:buClr>
            </a:pPr>
            <a:r>
              <a:rPr lang="en-GB" sz="900" err="1">
                <a:effectLst/>
                <a:latin typeface="Calibri" panose="020F0502020204030204" pitchFamily="34" charset="0"/>
                <a:ea typeface="Calibri" panose="020F0502020204030204" pitchFamily="34" charset="0"/>
                <a:cs typeface="Times New Roman" panose="02020603050405020304" pitchFamily="18" charset="0"/>
              </a:rPr>
              <a:t>Brusselle</a:t>
            </a:r>
            <a:r>
              <a:rPr lang="en-GB" sz="900">
                <a:effectLst/>
                <a:latin typeface="Calibri" panose="020F0502020204030204" pitchFamily="34" charset="0"/>
                <a:ea typeface="Calibri" panose="020F0502020204030204" pitchFamily="34" charset="0"/>
                <a:cs typeface="Times New Roman" panose="02020603050405020304" pitchFamily="18" charset="0"/>
              </a:rPr>
              <a:t> GG and </a:t>
            </a:r>
            <a:r>
              <a:rPr lang="en-GB" sz="900" err="1">
                <a:effectLst/>
                <a:latin typeface="Calibri" panose="020F0502020204030204" pitchFamily="34" charset="0"/>
                <a:ea typeface="Calibri" panose="020F0502020204030204" pitchFamily="34" charset="0"/>
                <a:cs typeface="Times New Roman" panose="02020603050405020304" pitchFamily="18" charset="0"/>
              </a:rPr>
              <a:t>Koppelman</a:t>
            </a:r>
            <a:r>
              <a:rPr lang="en-GB" sz="900">
                <a:effectLst/>
                <a:latin typeface="Calibri" panose="020F0502020204030204" pitchFamily="34" charset="0"/>
                <a:ea typeface="Calibri" panose="020F0502020204030204" pitchFamily="34" charset="0"/>
                <a:cs typeface="Times New Roman" panose="02020603050405020304" pitchFamily="18" charset="0"/>
              </a:rPr>
              <a:t> GH. N </a:t>
            </a:r>
            <a:r>
              <a:rPr lang="en-GB" sz="900" err="1">
                <a:effectLst/>
                <a:latin typeface="Calibri" panose="020F0502020204030204" pitchFamily="34" charset="0"/>
                <a:ea typeface="Calibri" panose="020F0502020204030204" pitchFamily="34" charset="0"/>
                <a:cs typeface="Times New Roman" panose="02020603050405020304" pitchFamily="18" charset="0"/>
              </a:rPr>
              <a:t>Engl</a:t>
            </a:r>
            <a:r>
              <a:rPr lang="en-GB" sz="900">
                <a:effectLst/>
                <a:latin typeface="Calibri" panose="020F0502020204030204" pitchFamily="34" charset="0"/>
                <a:ea typeface="Calibri" panose="020F0502020204030204" pitchFamily="34" charset="0"/>
                <a:cs typeface="Times New Roman" panose="02020603050405020304" pitchFamily="18" charset="0"/>
              </a:rPr>
              <a:t> J Med. 2022;386(2):157–171.</a:t>
            </a:r>
          </a:p>
          <a:p>
            <a:pPr>
              <a:lnSpc>
                <a:spcPct val="107000"/>
              </a:lnSpc>
              <a:spcBef>
                <a:spcPts val="0"/>
              </a:spcBef>
              <a:spcAft>
                <a:spcPts val="500"/>
              </a:spcAft>
              <a:buClr>
                <a:srgbClr val="590995"/>
              </a:buClr>
            </a:pPr>
            <a:r>
              <a:rPr lang="en-GB" sz="900" err="1">
                <a:effectLst/>
                <a:latin typeface="Calibri" panose="020F0502020204030204" pitchFamily="34" charset="0"/>
                <a:ea typeface="Calibri" panose="020F0502020204030204" pitchFamily="34" charset="0"/>
                <a:cs typeface="Times New Roman" panose="02020603050405020304" pitchFamily="18" charset="0"/>
              </a:rPr>
              <a:t>Busse</a:t>
            </a:r>
            <a:r>
              <a:rPr lang="en-GB" sz="900">
                <a:effectLst/>
                <a:latin typeface="Calibri" panose="020F0502020204030204" pitchFamily="34" charset="0"/>
                <a:ea typeface="Calibri" panose="020F0502020204030204" pitchFamily="34" charset="0"/>
                <a:cs typeface="Times New Roman" panose="02020603050405020304" pitchFamily="18" charset="0"/>
              </a:rPr>
              <a:t> WW. </a:t>
            </a:r>
            <a:r>
              <a:rPr lang="en-GB" sz="900" err="1">
                <a:effectLst/>
                <a:latin typeface="Calibri" panose="020F0502020204030204" pitchFamily="34" charset="0"/>
                <a:ea typeface="Calibri" panose="020F0502020204030204" pitchFamily="34" charset="0"/>
                <a:cs typeface="Times New Roman" panose="02020603050405020304" pitchFamily="18" charset="0"/>
              </a:rPr>
              <a:t>Allergol</a:t>
            </a:r>
            <a:r>
              <a:rPr lang="en-GB" sz="900">
                <a:effectLst/>
                <a:latin typeface="Calibri" panose="020F0502020204030204" pitchFamily="34" charset="0"/>
                <a:ea typeface="Calibri" panose="020F0502020204030204" pitchFamily="34" charset="0"/>
                <a:cs typeface="Times New Roman" panose="02020603050405020304" pitchFamily="18" charset="0"/>
              </a:rPr>
              <a:t> Int. 2019;68:158–166.</a:t>
            </a:r>
          </a:p>
          <a:p>
            <a:pPr>
              <a:lnSpc>
                <a:spcPct val="107000"/>
              </a:lnSpc>
              <a:spcBef>
                <a:spcPts val="0"/>
              </a:spcBef>
              <a:spcAft>
                <a:spcPts val="500"/>
              </a:spcAft>
              <a:buClr>
                <a:srgbClr val="590995"/>
              </a:buClr>
            </a:pPr>
            <a:r>
              <a:rPr lang="en-GB" sz="900" err="1">
                <a:effectLst/>
                <a:latin typeface="Calibri" panose="020F0502020204030204" pitchFamily="34" charset="0"/>
                <a:ea typeface="Calibri" panose="020F0502020204030204" pitchFamily="34" charset="0"/>
                <a:cs typeface="Times New Roman" panose="02020603050405020304" pitchFamily="18" charset="0"/>
              </a:rPr>
              <a:t>Carr</a:t>
            </a:r>
            <a:r>
              <a:rPr lang="en-GB" sz="900">
                <a:effectLst/>
                <a:latin typeface="Calibri" panose="020F0502020204030204" pitchFamily="34" charset="0"/>
                <a:ea typeface="Calibri" panose="020F0502020204030204" pitchFamily="34" charset="0"/>
                <a:cs typeface="Times New Roman" panose="02020603050405020304" pitchFamily="18" charset="0"/>
              </a:rPr>
              <a:t> TF, Bleecker E. World Allergy Organ J. 2016 Nov 29;9(1):41.</a:t>
            </a:r>
          </a:p>
          <a:p>
            <a:pPr>
              <a:lnSpc>
                <a:spcPct val="107000"/>
              </a:lnSpc>
              <a:spcBef>
                <a:spcPts val="0"/>
              </a:spcBef>
              <a:spcAft>
                <a:spcPts val="500"/>
              </a:spcAft>
              <a:buClr>
                <a:srgbClr val="590995"/>
              </a:buClr>
            </a:pPr>
            <a:r>
              <a:rPr lang="fr-FR" sz="900">
                <a:effectLst/>
                <a:latin typeface="Calibri" panose="020F0502020204030204" pitchFamily="34" charset="0"/>
                <a:ea typeface="Calibri" panose="020F0502020204030204" pitchFamily="34" charset="0"/>
                <a:cs typeface="Times New Roman" panose="02020603050405020304" pitchFamily="18" charset="0"/>
              </a:rPr>
              <a:t>Chapman DG and Irvin CG. Clin Exp Allergy. 2015;45:706–719.</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500"/>
              </a:spcAft>
              <a:buClr>
                <a:srgbClr val="590995"/>
              </a:buClr>
            </a:pPr>
            <a:r>
              <a:rPr lang="fr-FR" sz="900">
                <a:effectLst/>
                <a:latin typeface="Calibri" panose="020F0502020204030204" pitchFamily="34" charset="0"/>
                <a:ea typeface="Calibri" panose="020F0502020204030204" pitchFamily="34" charset="0"/>
                <a:cs typeface="Times New Roman" panose="02020603050405020304" pitchFamily="18" charset="0"/>
              </a:rPr>
              <a:t>Chung KF et al. Eur Respir J. 2014;43(2):343–373.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Cohn L. J Clin Invest. 2006;116(2):306–308.</a:t>
            </a:r>
          </a:p>
          <a:p>
            <a:pPr>
              <a:lnSpc>
                <a:spcPct val="107000"/>
              </a:lnSpc>
              <a:spcBef>
                <a:spcPts val="0"/>
              </a:spcBef>
              <a:spcAft>
                <a:spcPts val="500"/>
              </a:spcAft>
              <a:buClr>
                <a:srgbClr val="590995"/>
              </a:buClr>
            </a:pPr>
            <a:r>
              <a:rPr lang="nb-NO" sz="900">
                <a:effectLst/>
                <a:latin typeface="Calibri" panose="020F0502020204030204" pitchFamily="34" charset="0"/>
                <a:ea typeface="Calibri" panose="020F0502020204030204" pitchFamily="34" charset="0"/>
                <a:cs typeface="Times New Roman" panose="02020603050405020304" pitchFamily="18" charset="0"/>
              </a:rPr>
              <a:t>Comberiati P, et al. Immunol Allergy Clin North Am. 2018;38:545–571.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500"/>
              </a:spcAft>
              <a:buClr>
                <a:srgbClr val="590995"/>
              </a:buClr>
            </a:pPr>
            <a:r>
              <a:rPr lang="fr-FR" sz="900">
                <a:effectLst/>
                <a:latin typeface="Calibri" panose="020F0502020204030204" pitchFamily="34" charset="0"/>
                <a:ea typeface="Calibri" panose="020F0502020204030204" pitchFamily="34" charset="0"/>
                <a:cs typeface="Times New Roman" panose="02020603050405020304" pitchFamily="18" charset="0"/>
              </a:rPr>
              <a:t>Denton E, et al. J Allergy Clin Immunol Pract. 2021;9:2680–2688.</a:t>
            </a:r>
            <a:endParaRPr lang="fr-FR" sz="900">
              <a:ea typeface="Calibri" panose="020F0502020204030204" pitchFamily="34" charset="0"/>
              <a:cs typeface="Times New Roman" panose="02020603050405020304" pitchFamily="18" charset="0"/>
            </a:endParaRP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Dougherty JM, et al. Allergy. [Updated 2022 Aug 1]. In: </a:t>
            </a:r>
            <a:r>
              <a:rPr lang="en-GB" sz="900" err="1">
                <a:effectLst/>
                <a:latin typeface="Calibri" panose="020F0502020204030204" pitchFamily="34" charset="0"/>
                <a:ea typeface="Calibri" panose="020F0502020204030204" pitchFamily="34" charset="0"/>
                <a:cs typeface="Times New Roman" panose="02020603050405020304" pitchFamily="18" charset="0"/>
              </a:rPr>
              <a:t>StatPearls</a:t>
            </a:r>
            <a:r>
              <a:rPr lang="en-GB" sz="900">
                <a:effectLst/>
                <a:latin typeface="Calibri" panose="020F0502020204030204" pitchFamily="34" charset="0"/>
                <a:ea typeface="Calibri" panose="020F0502020204030204" pitchFamily="34" charset="0"/>
                <a:cs typeface="Times New Roman" panose="02020603050405020304" pitchFamily="18" charset="0"/>
              </a:rPr>
              <a:t> [Internet]. Treasure Island (FL): </a:t>
            </a:r>
            <a:r>
              <a:rPr lang="en-GB" sz="900" err="1">
                <a:effectLst/>
                <a:latin typeface="Calibri" panose="020F0502020204030204" pitchFamily="34" charset="0"/>
                <a:ea typeface="Calibri" panose="020F0502020204030204" pitchFamily="34" charset="0"/>
                <a:cs typeface="Times New Roman" panose="02020603050405020304" pitchFamily="18" charset="0"/>
              </a:rPr>
              <a:t>StatPearls</a:t>
            </a:r>
            <a:r>
              <a:rPr lang="en-GB" sz="900">
                <a:effectLst/>
                <a:latin typeface="Calibri" panose="020F0502020204030204" pitchFamily="34" charset="0"/>
                <a:ea typeface="Calibri" panose="020F0502020204030204" pitchFamily="34" charset="0"/>
                <a:cs typeface="Times New Roman" panose="02020603050405020304" pitchFamily="18" charset="0"/>
              </a:rPr>
              <a:t> Publishing; 2022. Available from: https://www.ncbi.nlm.nih.gov/books/NBK545237/.</a:t>
            </a: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Erle DJ, et al. J. Cell Biol. 2014;205(5):621–631.</a:t>
            </a:r>
          </a:p>
          <a:p>
            <a:pPr>
              <a:lnSpc>
                <a:spcPct val="107000"/>
              </a:lnSpc>
              <a:spcBef>
                <a:spcPts val="0"/>
              </a:spcBef>
              <a:spcAft>
                <a:spcPts val="500"/>
              </a:spcAft>
              <a:buClr>
                <a:srgbClr val="590995"/>
              </a:buClr>
            </a:pPr>
            <a:r>
              <a:rPr lang="fr-FR" sz="900">
                <a:effectLst/>
                <a:latin typeface="Calibri" panose="020F0502020204030204" pitchFamily="34" charset="0"/>
                <a:ea typeface="Calibri" panose="020F0502020204030204" pitchFamily="34" charset="0"/>
                <a:cs typeface="Times New Roman" panose="02020603050405020304" pitchFamily="18" charset="0"/>
              </a:rPr>
              <a:t>Escamilla-Gil JM, et al. Biomed Res Int. 2022. doi.org/10.1155/2022/5753524.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500"/>
              </a:spcAft>
              <a:buClr>
                <a:srgbClr val="590995"/>
              </a:buClr>
            </a:pPr>
            <a:r>
              <a:rPr lang="en-GB" sz="900">
                <a:ea typeface="Calibri" panose="020F0502020204030204" pitchFamily="34" charset="0"/>
                <a:cs typeface="Times New Roman" panose="02020603050405020304" pitchFamily="18" charset="0"/>
              </a:rPr>
              <a:t>Gao H et al. J Immunol Res. 2017;3743048.</a:t>
            </a: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Gauvreau GM, et al. Expert </a:t>
            </a:r>
            <a:r>
              <a:rPr lang="en-GB" sz="900" err="1">
                <a:effectLst/>
                <a:latin typeface="Calibri" panose="020F0502020204030204" pitchFamily="34" charset="0"/>
                <a:ea typeface="Calibri" panose="020F0502020204030204" pitchFamily="34" charset="0"/>
                <a:cs typeface="Times New Roman" panose="02020603050405020304" pitchFamily="18" charset="0"/>
              </a:rPr>
              <a:t>Opin</a:t>
            </a:r>
            <a:r>
              <a:rPr lang="en-GB" sz="900">
                <a:effectLst/>
                <a:latin typeface="Calibri" panose="020F0502020204030204" pitchFamily="34" charset="0"/>
                <a:ea typeface="Calibri" panose="020F0502020204030204" pitchFamily="34" charset="0"/>
                <a:cs typeface="Times New Roman" panose="02020603050405020304" pitchFamily="18" charset="0"/>
              </a:rPr>
              <a:t> </a:t>
            </a:r>
            <a:r>
              <a:rPr lang="en-GB" sz="900" err="1">
                <a:effectLst/>
                <a:latin typeface="Calibri" panose="020F0502020204030204" pitchFamily="34" charset="0"/>
                <a:ea typeface="Calibri" panose="020F0502020204030204" pitchFamily="34" charset="0"/>
                <a:cs typeface="Times New Roman" panose="02020603050405020304" pitchFamily="18" charset="0"/>
              </a:rPr>
              <a:t>Ther</a:t>
            </a:r>
            <a:r>
              <a:rPr lang="en-GB" sz="900">
                <a:effectLst/>
                <a:latin typeface="Calibri" panose="020F0502020204030204" pitchFamily="34" charset="0"/>
                <a:ea typeface="Calibri" panose="020F0502020204030204" pitchFamily="34" charset="0"/>
                <a:cs typeface="Times New Roman" panose="02020603050405020304" pitchFamily="18" charset="0"/>
              </a:rPr>
              <a:t> Targets 2020;24:777–792.</a:t>
            </a:r>
          </a:p>
          <a:p>
            <a:pPr>
              <a:lnSpc>
                <a:spcPct val="107000"/>
              </a:lnSpc>
              <a:spcBef>
                <a:spcPts val="0"/>
              </a:spcBef>
              <a:spcAft>
                <a:spcPts val="500"/>
              </a:spcAft>
              <a:buClr>
                <a:srgbClr val="590995"/>
              </a:buClr>
            </a:pPr>
            <a:r>
              <a:rPr lang="en-US" sz="900" err="1">
                <a:effectLst/>
                <a:latin typeface="Calibri" panose="020F0502020204030204" pitchFamily="34" charset="0"/>
                <a:ea typeface="Calibri" panose="020F0502020204030204" pitchFamily="34" charset="0"/>
                <a:cs typeface="Times New Roman" panose="02020603050405020304" pitchFamily="18" charset="0"/>
              </a:rPr>
              <a:t>Hafen</a:t>
            </a:r>
            <a:r>
              <a:rPr lang="en-US" sz="900">
                <a:effectLst/>
                <a:latin typeface="Calibri" panose="020F0502020204030204" pitchFamily="34" charset="0"/>
                <a:ea typeface="Calibri" panose="020F0502020204030204" pitchFamily="34" charset="0"/>
                <a:cs typeface="Times New Roman" panose="02020603050405020304" pitchFamily="18" charset="0"/>
              </a:rPr>
              <a:t> BB, et al. Smooth Muscle. [Updated 2022 Aug 22]. In: </a:t>
            </a:r>
            <a:r>
              <a:rPr lang="en-US" sz="900" err="1">
                <a:effectLst/>
                <a:latin typeface="Calibri" panose="020F0502020204030204" pitchFamily="34" charset="0"/>
                <a:ea typeface="Calibri" panose="020F0502020204030204" pitchFamily="34" charset="0"/>
                <a:cs typeface="Times New Roman" panose="02020603050405020304" pitchFamily="18" charset="0"/>
              </a:rPr>
              <a:t>StatPearls</a:t>
            </a:r>
            <a:r>
              <a:rPr lang="en-US" sz="900">
                <a:effectLst/>
                <a:latin typeface="Calibri" panose="020F0502020204030204" pitchFamily="34" charset="0"/>
                <a:ea typeface="Calibri" panose="020F0502020204030204" pitchFamily="34" charset="0"/>
                <a:cs typeface="Times New Roman" panose="02020603050405020304" pitchFamily="18" charset="0"/>
              </a:rPr>
              <a:t> [Internet]. Treasure Island (FL): </a:t>
            </a:r>
            <a:r>
              <a:rPr lang="en-US" sz="900" err="1">
                <a:effectLst/>
                <a:latin typeface="Calibri" panose="020F0502020204030204" pitchFamily="34" charset="0"/>
                <a:ea typeface="Calibri" panose="020F0502020204030204" pitchFamily="34" charset="0"/>
                <a:cs typeface="Times New Roman" panose="02020603050405020304" pitchFamily="18" charset="0"/>
              </a:rPr>
              <a:t>StatPearls</a:t>
            </a:r>
            <a:r>
              <a:rPr lang="en-US" sz="900">
                <a:effectLst/>
                <a:latin typeface="Calibri" panose="020F0502020204030204" pitchFamily="34" charset="0"/>
                <a:ea typeface="Calibri" panose="020F0502020204030204" pitchFamily="34" charset="0"/>
                <a:cs typeface="Times New Roman" panose="02020603050405020304" pitchFamily="18" charset="0"/>
              </a:rPr>
              <a:t> Publishing; 2022. Available from: https://www.ncbi.nlm.nih.gov/books/NBK526125/.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Headley MB, et al. J Immunol. 2009;182(3):1641–1647</a:t>
            </a: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Holgate ST. Immunol Rev. 2011;242:205–219.</a:t>
            </a:r>
          </a:p>
          <a:p>
            <a:pPr>
              <a:lnSpc>
                <a:spcPct val="107000"/>
              </a:lnSpc>
              <a:spcBef>
                <a:spcPts val="0"/>
              </a:spcBef>
              <a:spcAft>
                <a:spcPts val="500"/>
              </a:spcAft>
              <a:buClr>
                <a:srgbClr val="590995"/>
              </a:buClr>
            </a:pPr>
            <a:r>
              <a:rPr lang="en-GB" sz="900" err="1">
                <a:effectLst/>
                <a:latin typeface="Calibri" panose="020F0502020204030204" pitchFamily="34" charset="0"/>
                <a:ea typeface="Calibri" panose="020F0502020204030204" pitchFamily="34" charset="0"/>
                <a:cs typeface="Times New Roman" panose="02020603050405020304" pitchFamily="18" charset="0"/>
              </a:rPr>
              <a:t>Hudey</a:t>
            </a:r>
            <a:r>
              <a:rPr lang="en-GB" sz="900">
                <a:effectLst/>
                <a:latin typeface="Calibri" panose="020F0502020204030204" pitchFamily="34" charset="0"/>
                <a:ea typeface="Calibri" panose="020F0502020204030204" pitchFamily="34" charset="0"/>
                <a:cs typeface="Times New Roman" panose="02020603050405020304" pitchFamily="18" charset="0"/>
              </a:rPr>
              <a:t> SN, et al. </a:t>
            </a:r>
            <a:r>
              <a:rPr lang="en-GB" sz="900" err="1">
                <a:effectLst/>
                <a:latin typeface="Calibri" panose="020F0502020204030204" pitchFamily="34" charset="0"/>
                <a:ea typeface="Calibri" panose="020F0502020204030204" pitchFamily="34" charset="0"/>
                <a:cs typeface="Times New Roman" panose="02020603050405020304" pitchFamily="18" charset="0"/>
              </a:rPr>
              <a:t>Curr</a:t>
            </a:r>
            <a:r>
              <a:rPr lang="en-GB" sz="900">
                <a:effectLst/>
                <a:latin typeface="Calibri" panose="020F0502020204030204" pitchFamily="34" charset="0"/>
                <a:ea typeface="Calibri" panose="020F0502020204030204" pitchFamily="34" charset="0"/>
                <a:cs typeface="Times New Roman" panose="02020603050405020304" pitchFamily="18" charset="0"/>
              </a:rPr>
              <a:t> </a:t>
            </a:r>
            <a:r>
              <a:rPr lang="en-GB" sz="900" err="1">
                <a:effectLst/>
                <a:latin typeface="Calibri" panose="020F0502020204030204" pitchFamily="34" charset="0"/>
                <a:ea typeface="Calibri" panose="020F0502020204030204" pitchFamily="34" charset="0"/>
                <a:cs typeface="Times New Roman" panose="02020603050405020304" pitchFamily="18" charset="0"/>
              </a:rPr>
              <a:t>Opin</a:t>
            </a:r>
            <a:r>
              <a:rPr lang="en-GB" sz="900">
                <a:effectLst/>
                <a:latin typeface="Calibri" panose="020F0502020204030204" pitchFamily="34" charset="0"/>
                <a:ea typeface="Calibri" panose="020F0502020204030204" pitchFamily="34" charset="0"/>
                <a:cs typeface="Times New Roman" panose="02020603050405020304" pitchFamily="18" charset="0"/>
              </a:rPr>
              <a:t> Immunol. 2020;66:123–128.</a:t>
            </a:r>
          </a:p>
          <a:p>
            <a:pPr>
              <a:lnSpc>
                <a:spcPct val="107000"/>
              </a:lnSpc>
              <a:spcBef>
                <a:spcPts val="0"/>
              </a:spcBef>
              <a:spcAft>
                <a:spcPts val="500"/>
              </a:spcAft>
              <a:buClr>
                <a:srgbClr val="590995"/>
              </a:buClr>
            </a:pPr>
            <a:r>
              <a:rPr lang="en-GB" sz="900" err="1">
                <a:effectLst/>
                <a:latin typeface="Calibri" panose="020F0502020204030204" pitchFamily="34" charset="0"/>
                <a:ea typeface="Calibri" panose="020F0502020204030204" pitchFamily="34" charset="0"/>
                <a:cs typeface="Times New Roman" panose="02020603050405020304" pitchFamily="18" charset="0"/>
              </a:rPr>
              <a:t>Iikura</a:t>
            </a:r>
            <a:r>
              <a:rPr lang="en-GB" sz="900">
                <a:effectLst/>
                <a:latin typeface="Calibri" panose="020F0502020204030204" pitchFamily="34" charset="0"/>
                <a:ea typeface="Calibri" panose="020F0502020204030204" pitchFamily="34" charset="0"/>
                <a:cs typeface="Times New Roman" panose="02020603050405020304" pitchFamily="18" charset="0"/>
              </a:rPr>
              <a:t> M, et al. </a:t>
            </a:r>
            <a:r>
              <a:rPr lang="en-GB" sz="900" err="1">
                <a:effectLst/>
                <a:latin typeface="Calibri" panose="020F0502020204030204" pitchFamily="34" charset="0"/>
                <a:ea typeface="Calibri" panose="020F0502020204030204" pitchFamily="34" charset="0"/>
                <a:cs typeface="Times New Roman" panose="02020603050405020304" pitchFamily="18" charset="0"/>
              </a:rPr>
              <a:t>PLoS</a:t>
            </a:r>
            <a:r>
              <a:rPr lang="en-GB" sz="900">
                <a:effectLst/>
                <a:latin typeface="Calibri" panose="020F0502020204030204" pitchFamily="34" charset="0"/>
                <a:ea typeface="Calibri" panose="020F0502020204030204" pitchFamily="34" charset="0"/>
                <a:cs typeface="Times New Roman" panose="02020603050405020304" pitchFamily="18" charset="0"/>
              </a:rPr>
              <a:t> One. 2015;10:e0123584</a:t>
            </a:r>
          </a:p>
          <a:p>
            <a:pPr>
              <a:lnSpc>
                <a:spcPct val="107000"/>
              </a:lnSpc>
              <a:spcBef>
                <a:spcPts val="0"/>
              </a:spcBef>
              <a:spcAft>
                <a:spcPts val="500"/>
              </a:spcAft>
              <a:buClr>
                <a:srgbClr val="590995"/>
              </a:buClr>
            </a:pPr>
            <a:r>
              <a:rPr lang="fr-FR" sz="900">
                <a:effectLst/>
                <a:latin typeface="Calibri" panose="020F0502020204030204" pitchFamily="34" charset="0"/>
                <a:ea typeface="Calibri" panose="020F0502020204030204" pitchFamily="34" charset="0"/>
                <a:cs typeface="Times New Roman" panose="02020603050405020304" pitchFamily="18" charset="0"/>
              </a:rPr>
              <a:t>Ijaz HM, et al. Cureus. 2018;11(3):e4194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Jackson DJ, et al. Thorax. 2021;76:220–227.</a:t>
            </a: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Janeway CA et al. </a:t>
            </a:r>
            <a:r>
              <a:rPr lang="en-NZ" sz="900">
                <a:effectLst/>
                <a:latin typeface="Calibri" panose="020F0502020204030204" pitchFamily="34" charset="0"/>
                <a:ea typeface="Calibri" panose="020F0502020204030204" pitchFamily="34" charset="0"/>
                <a:cs typeface="Times New Roman" panose="02020603050405020304" pitchFamily="18" charset="0"/>
              </a:rPr>
              <a:t>Annu. Rev. Immunol. 2002. 20:197–216.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Janeway ICA et al. Immunobiology: The Immune System in Health and Disease. 5th edition. New York: Garland Science; 2001. Glossary. Available from: </a:t>
            </a:r>
            <a:r>
              <a:rPr lang="en-GB" sz="900">
                <a:solidFill>
                  <a:srgbClr val="656665"/>
                </a:solidFill>
                <a:effectLst/>
                <a:latin typeface="Calibri" panose="020F0502020204030204" pitchFamily="34" charset="0"/>
                <a:ea typeface="Calibri" panose="020F0502020204030204" pitchFamily="34" charset="0"/>
                <a:cs typeface="Times New Roman" panose="02020603050405020304" pitchFamily="18" charset="0"/>
              </a:rPr>
              <a:t>https://www.ncbi.nlm.nih.gov/books/NBK10759/.</a:t>
            </a:r>
          </a:p>
          <a:p>
            <a:pPr>
              <a:lnSpc>
                <a:spcPct val="107000"/>
              </a:lnSpc>
              <a:spcBef>
                <a:spcPts val="0"/>
              </a:spcBef>
              <a:spcAft>
                <a:spcPts val="500"/>
              </a:spcAft>
              <a:buClr>
                <a:srgbClr val="590995"/>
              </a:buClr>
            </a:pPr>
            <a:r>
              <a:rPr lang="es-ES" sz="900">
                <a:effectLst/>
                <a:latin typeface="Calibri" panose="020F0502020204030204" pitchFamily="34" charset="0"/>
                <a:ea typeface="Calibri" panose="020F0502020204030204" pitchFamily="34" charset="0"/>
                <a:cs typeface="Times New Roman" panose="02020603050405020304" pitchFamily="18" charset="0"/>
              </a:rPr>
              <a:t>Jia Y, et al. Am J Respir Cell Mol Biol. 2016;55(5):675–683.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Kato A, et al. J Immunol. 2007;179:1080–1087.</a:t>
            </a:r>
          </a:p>
          <a:p>
            <a:pPr>
              <a:lnSpc>
                <a:spcPct val="107000"/>
              </a:lnSpc>
              <a:spcBef>
                <a:spcPts val="0"/>
              </a:spcBef>
              <a:spcAft>
                <a:spcPts val="500"/>
              </a:spcAft>
              <a:buClr>
                <a:srgbClr val="590995"/>
              </a:buClr>
            </a:pPr>
            <a:r>
              <a:rPr lang="da-DK" sz="900">
                <a:effectLst/>
                <a:latin typeface="Calibri" panose="020F0502020204030204" pitchFamily="34" charset="0"/>
                <a:ea typeface="Calibri" panose="020F0502020204030204" pitchFamily="34" charset="0"/>
                <a:cs typeface="Times New Roman" panose="02020603050405020304" pitchFamily="18" charset="0"/>
              </a:rPr>
              <a:t>Kim HY et al. Nat Immunol. 2010;11(7)577–584.</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500"/>
              </a:spcAft>
              <a:buClr>
                <a:srgbClr val="590995"/>
              </a:buClr>
            </a:pPr>
            <a:r>
              <a:rPr lang="en-GB" sz="900" err="1">
                <a:effectLst/>
                <a:latin typeface="Calibri" panose="020F0502020204030204" pitchFamily="34" charset="0"/>
                <a:ea typeface="Calibri" panose="020F0502020204030204" pitchFamily="34" charset="0"/>
                <a:cs typeface="Times New Roman" panose="02020603050405020304" pitchFamily="18" charset="0"/>
              </a:rPr>
              <a:t>Kisiel</a:t>
            </a:r>
            <a:r>
              <a:rPr lang="en-GB" sz="900">
                <a:effectLst/>
                <a:latin typeface="Calibri" panose="020F0502020204030204" pitchFamily="34" charset="0"/>
                <a:ea typeface="Calibri" panose="020F0502020204030204" pitchFamily="34" charset="0"/>
                <a:cs typeface="Times New Roman" panose="02020603050405020304" pitchFamily="18" charset="0"/>
              </a:rPr>
              <a:t> MA, et al. NPJ Prim Care Respir Med. 2020;30:14.</a:t>
            </a:r>
          </a:p>
          <a:p>
            <a:pPr>
              <a:lnSpc>
                <a:spcPct val="107000"/>
              </a:lnSpc>
              <a:spcBef>
                <a:spcPts val="0"/>
              </a:spcBef>
              <a:spcAft>
                <a:spcPts val="500"/>
              </a:spcAft>
              <a:buClr>
                <a:srgbClr val="590995"/>
              </a:buClr>
            </a:pPr>
            <a:r>
              <a:rPr lang="en-GB" sz="900" err="1">
                <a:effectLst/>
                <a:latin typeface="Calibri" panose="020F0502020204030204" pitchFamily="34" charset="0"/>
                <a:ea typeface="Calibri" panose="020F0502020204030204" pitchFamily="34" charset="0"/>
                <a:cs typeface="Times New Roman" panose="02020603050405020304" pitchFamily="18" charset="0"/>
              </a:rPr>
              <a:t>Krystel</a:t>
            </a:r>
            <a:r>
              <a:rPr lang="en-GB" sz="900">
                <a:effectLst/>
                <a:latin typeface="Calibri" panose="020F0502020204030204" pitchFamily="34" charset="0"/>
                <a:ea typeface="Calibri" panose="020F0502020204030204" pitchFamily="34" charset="0"/>
                <a:cs typeface="Times New Roman" panose="02020603050405020304" pitchFamily="18" charset="0"/>
              </a:rPr>
              <a:t>-Whittemore M, et al. Front Immunol. 2016;6:620.</a:t>
            </a:r>
          </a:p>
          <a:p>
            <a:pPr>
              <a:lnSpc>
                <a:spcPct val="107000"/>
              </a:lnSpc>
              <a:spcBef>
                <a:spcPts val="0"/>
              </a:spcBef>
              <a:spcAft>
                <a:spcPts val="500"/>
              </a:spcAft>
              <a:buClr>
                <a:srgbClr val="590995"/>
              </a:buClr>
            </a:pPr>
            <a:r>
              <a:rPr lang="en-GB" sz="900" err="1">
                <a:effectLst/>
                <a:latin typeface="Calibri" panose="020F0502020204030204" pitchFamily="34" charset="0"/>
                <a:ea typeface="Calibri" panose="020F0502020204030204" pitchFamily="34" charset="0"/>
                <a:cs typeface="Times New Roman" panose="02020603050405020304" pitchFamily="18" charset="0"/>
              </a:rPr>
              <a:t>Kouzaki</a:t>
            </a:r>
            <a:r>
              <a:rPr lang="en-GB" sz="900">
                <a:effectLst/>
                <a:latin typeface="Calibri" panose="020F0502020204030204" pitchFamily="34" charset="0"/>
                <a:ea typeface="Calibri" panose="020F0502020204030204" pitchFamily="34" charset="0"/>
                <a:cs typeface="Times New Roman" panose="02020603050405020304" pitchFamily="18" charset="0"/>
              </a:rPr>
              <a:t> H, et al. J Immunol. 2009;183(2)1427–1434.</a:t>
            </a:r>
          </a:p>
          <a:p>
            <a:pPr>
              <a:lnSpc>
                <a:spcPct val="107000"/>
              </a:lnSpc>
              <a:spcBef>
                <a:spcPts val="0"/>
              </a:spcBef>
              <a:spcAft>
                <a:spcPts val="500"/>
              </a:spcAft>
              <a:buClr>
                <a:srgbClr val="590995"/>
              </a:buClr>
            </a:pPr>
            <a:r>
              <a:rPr lang="en-GB" sz="900" err="1">
                <a:effectLst/>
                <a:latin typeface="Calibri" panose="020F0502020204030204" pitchFamily="34" charset="0"/>
                <a:ea typeface="Calibri" panose="020F0502020204030204" pitchFamily="34" charset="0"/>
                <a:cs typeface="Times New Roman" panose="02020603050405020304" pitchFamily="18" charset="0"/>
              </a:rPr>
              <a:t>Kupczyk</a:t>
            </a:r>
            <a:r>
              <a:rPr lang="en-GB" sz="900">
                <a:effectLst/>
                <a:latin typeface="Calibri" panose="020F0502020204030204" pitchFamily="34" charset="0"/>
                <a:ea typeface="Calibri" panose="020F0502020204030204" pitchFamily="34" charset="0"/>
                <a:cs typeface="Times New Roman" panose="02020603050405020304" pitchFamily="18" charset="0"/>
              </a:rPr>
              <a:t> M, et al. Allergy. 2014;69:1198–1204.</a:t>
            </a: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Lambrecht BN, Hammad H. Nat Immunol. 2015;16:45–56.</a:t>
            </a:r>
          </a:p>
          <a:p>
            <a:pPr>
              <a:lnSpc>
                <a:spcPct val="107000"/>
              </a:lnSpc>
              <a:spcBef>
                <a:spcPts val="0"/>
              </a:spcBef>
              <a:spcAft>
                <a:spcPts val="500"/>
              </a:spcAft>
              <a:buClr>
                <a:srgbClr val="590995"/>
              </a:buClr>
            </a:pPr>
            <a:r>
              <a:rPr lang="en-NZ" sz="900" err="1">
                <a:effectLst/>
                <a:latin typeface="Calibri" panose="020F0502020204030204" pitchFamily="34" charset="0"/>
                <a:ea typeface="Calibri" panose="020F0502020204030204" pitchFamily="34" charset="0"/>
                <a:cs typeface="Times New Roman" panose="02020603050405020304" pitchFamily="18" charset="0"/>
              </a:rPr>
              <a:t>Licona</a:t>
            </a:r>
            <a:r>
              <a:rPr lang="en-NZ" sz="900">
                <a:effectLst/>
                <a:latin typeface="Calibri" panose="020F0502020204030204" pitchFamily="34" charset="0"/>
                <a:ea typeface="Calibri" panose="020F0502020204030204" pitchFamily="34" charset="0"/>
                <a:cs typeface="Times New Roman" panose="02020603050405020304" pitchFamily="18" charset="0"/>
              </a:rPr>
              <a:t>-Limón P, et al. Nat Immunol. 2013;14(6):536-542.</a:t>
            </a:r>
            <a:endParaRPr lang="en-NZ" sz="900">
              <a:ea typeface="Calibri" panose="020F0502020204030204" pitchFamily="34" charset="0"/>
              <a:cs typeface="Times New Roman" panose="02020603050405020304" pitchFamily="18" charset="0"/>
            </a:endParaRP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Luo W, et al. Front Immunol. 2022;13:974066.</a:t>
            </a:r>
          </a:p>
          <a:p>
            <a:pPr>
              <a:lnSpc>
                <a:spcPct val="107000"/>
              </a:lnSpc>
              <a:spcBef>
                <a:spcPts val="0"/>
              </a:spcBef>
              <a:spcAft>
                <a:spcPts val="500"/>
              </a:spcAft>
              <a:buClr>
                <a:srgbClr val="590995"/>
              </a:buClr>
            </a:pPr>
            <a:r>
              <a:rPr lang="fr-FR" sz="900">
                <a:effectLst/>
                <a:latin typeface="Calibri" panose="020F0502020204030204" pitchFamily="34" charset="0"/>
                <a:ea typeface="Calibri" panose="020F0502020204030204" pitchFamily="34" charset="0"/>
                <a:cs typeface="Times New Roman" panose="02020603050405020304" pitchFamily="18" charset="0"/>
              </a:rPr>
              <a:t>Marone G, et al. Front Pharmacol. 2019;10:1387.</a:t>
            </a: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Marshall et al. Allergy Asthma Clin Immunol. 2018;14(</a:t>
            </a:r>
            <a:r>
              <a:rPr lang="en-GB" sz="900" err="1">
                <a:effectLst/>
                <a:latin typeface="Calibri" panose="020F0502020204030204" pitchFamily="34" charset="0"/>
                <a:ea typeface="Calibri" panose="020F0502020204030204" pitchFamily="34" charset="0"/>
                <a:cs typeface="Times New Roman" panose="02020603050405020304" pitchFamily="18" charset="0"/>
              </a:rPr>
              <a:t>Suppl</a:t>
            </a:r>
            <a:r>
              <a:rPr lang="en-GB" sz="900">
                <a:effectLst/>
                <a:latin typeface="Calibri" panose="020F0502020204030204" pitchFamily="34" charset="0"/>
                <a:ea typeface="Calibri" panose="020F0502020204030204" pitchFamily="34" charset="0"/>
                <a:cs typeface="Times New Roman" panose="02020603050405020304" pitchFamily="18" charset="0"/>
              </a:rPr>
              <a:t> 2):49.</a:t>
            </a:r>
          </a:p>
          <a:p>
            <a:pPr>
              <a:lnSpc>
                <a:spcPct val="107000"/>
              </a:lnSpc>
              <a:spcBef>
                <a:spcPts val="0"/>
              </a:spcBef>
              <a:spcAft>
                <a:spcPts val="500"/>
              </a:spcAft>
              <a:buClr>
                <a:srgbClr val="590995"/>
              </a:buClr>
            </a:pPr>
            <a:r>
              <a:rPr lang="en-US" sz="900">
                <a:effectLst/>
                <a:latin typeface="Calibri" panose="020F0502020204030204" pitchFamily="34" charset="0"/>
                <a:ea typeface="Calibri" panose="020F0502020204030204" pitchFamily="34" charset="0"/>
                <a:cs typeface="Times New Roman" panose="02020603050405020304" pitchFamily="18" charset="0"/>
              </a:rPr>
              <a:t>Moore WC, et al. Am J Respir Crit Care Med.2010;181(4):315-23.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500"/>
              </a:spcAft>
              <a:buClr>
                <a:srgbClr val="590995"/>
              </a:buClr>
            </a:pPr>
            <a:r>
              <a:rPr lang="en-GB" sz="900" err="1">
                <a:effectLst/>
                <a:latin typeface="Calibri" panose="020F0502020204030204" pitchFamily="34" charset="0"/>
                <a:ea typeface="Calibri" panose="020F0502020204030204" pitchFamily="34" charset="0"/>
                <a:cs typeface="Times New Roman" panose="02020603050405020304" pitchFamily="18" charset="0"/>
              </a:rPr>
              <a:t>McBrien</a:t>
            </a:r>
            <a:r>
              <a:rPr lang="en-GB" sz="900">
                <a:effectLst/>
                <a:latin typeface="Calibri" panose="020F0502020204030204" pitchFamily="34" charset="0"/>
                <a:ea typeface="Calibri" panose="020F0502020204030204" pitchFamily="34" charset="0"/>
                <a:cs typeface="Times New Roman" panose="02020603050405020304" pitchFamily="18" charset="0"/>
              </a:rPr>
              <a:t> CN and Menzies-</a:t>
            </a:r>
            <a:r>
              <a:rPr lang="en-GB" sz="900" err="1">
                <a:effectLst/>
                <a:latin typeface="Calibri" panose="020F0502020204030204" pitchFamily="34" charset="0"/>
                <a:ea typeface="Calibri" panose="020F0502020204030204" pitchFamily="34" charset="0"/>
                <a:cs typeface="Times New Roman" panose="02020603050405020304" pitchFamily="18" charset="0"/>
              </a:rPr>
              <a:t>Gow</a:t>
            </a:r>
            <a:r>
              <a:rPr lang="en-GB" sz="900">
                <a:effectLst/>
                <a:latin typeface="Calibri" panose="020F0502020204030204" pitchFamily="34" charset="0"/>
                <a:ea typeface="Calibri" panose="020F0502020204030204" pitchFamily="34" charset="0"/>
                <a:cs typeface="Times New Roman" panose="02020603050405020304" pitchFamily="18" charset="0"/>
              </a:rPr>
              <a:t> A. Front Med. 2017;4:93.</a:t>
            </a:r>
          </a:p>
          <a:p>
            <a:pPr>
              <a:lnSpc>
                <a:spcPct val="107000"/>
              </a:lnSpc>
              <a:spcBef>
                <a:spcPts val="0"/>
              </a:spcBef>
              <a:spcAft>
                <a:spcPts val="500"/>
              </a:spcAft>
              <a:buClr>
                <a:srgbClr val="590995"/>
              </a:buClr>
            </a:pPr>
            <a:r>
              <a:rPr lang="fr-FR" sz="900">
                <a:effectLst/>
                <a:latin typeface="Calibri" panose="020F0502020204030204" pitchFamily="34" charset="0"/>
                <a:ea typeface="Calibri" panose="020F0502020204030204" pitchFamily="34" charset="0"/>
                <a:cs typeface="Times New Roman" panose="02020603050405020304" pitchFamily="18" charset="0"/>
              </a:rPr>
              <a:t>Nakwan N, et al. Adv Respir Med. 2022;doi:10.5603/ARM.a2022.0015.</a:t>
            </a: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Oppenheimer J, et al. Ann Allergy Asthma Immunol. 2022;129:169–180.</a:t>
            </a:r>
          </a:p>
          <a:p>
            <a:pPr>
              <a:lnSpc>
                <a:spcPct val="107000"/>
              </a:lnSpc>
              <a:spcBef>
                <a:spcPts val="0"/>
              </a:spcBef>
              <a:spcAft>
                <a:spcPts val="500"/>
              </a:spcAft>
              <a:buClr>
                <a:srgbClr val="590995"/>
              </a:buClr>
            </a:pPr>
            <a:r>
              <a:rPr lang="da-DK" sz="900">
                <a:effectLst/>
                <a:latin typeface="Calibri" panose="020F0502020204030204" pitchFamily="34" charset="0"/>
                <a:ea typeface="Calibri" panose="020F0502020204030204" pitchFamily="34" charset="0"/>
                <a:cs typeface="Times New Roman" panose="02020603050405020304" pitchFamily="18" charset="0"/>
              </a:rPr>
              <a:t>P</a:t>
            </a:r>
            <a:r>
              <a:rPr lang="en-GB" sz="900">
                <a:effectLst/>
                <a:latin typeface="Calibri" panose="020F0502020204030204" pitchFamily="34" charset="0"/>
                <a:ea typeface="Calibri" panose="020F0502020204030204" pitchFamily="34" charset="0"/>
                <a:cs typeface="Times New Roman" panose="02020603050405020304" pitchFamily="18" charset="0"/>
              </a:rPr>
              <a:t>age S, et al. Am J </a:t>
            </a:r>
            <a:r>
              <a:rPr lang="en-GB" sz="900" err="1">
                <a:effectLst/>
                <a:latin typeface="Calibri" panose="020F0502020204030204" pitchFamily="34" charset="0"/>
                <a:ea typeface="Calibri" panose="020F0502020204030204" pitchFamily="34" charset="0"/>
                <a:cs typeface="Times New Roman" panose="02020603050405020304" pitchFamily="18" charset="0"/>
              </a:rPr>
              <a:t>Physiol</a:t>
            </a:r>
            <a:r>
              <a:rPr lang="en-GB" sz="900">
                <a:effectLst/>
                <a:latin typeface="Calibri" panose="020F0502020204030204" pitchFamily="34" charset="0"/>
                <a:ea typeface="Calibri" panose="020F0502020204030204" pitchFamily="34" charset="0"/>
                <a:cs typeface="Times New Roman" panose="02020603050405020304" pitchFamily="18" charset="0"/>
              </a:rPr>
              <a:t> Lung Cell Mol Physiol. 2001;281: L1313–L1323.</a:t>
            </a:r>
          </a:p>
          <a:p>
            <a:pPr>
              <a:lnSpc>
                <a:spcPct val="107000"/>
              </a:lnSpc>
              <a:spcBef>
                <a:spcPts val="0"/>
              </a:spcBef>
              <a:spcAft>
                <a:spcPts val="500"/>
              </a:spcAft>
              <a:buClr>
                <a:srgbClr val="590995"/>
              </a:buClr>
            </a:pPr>
            <a:r>
              <a:rPr lang="en-GB" sz="900" err="1">
                <a:effectLst/>
                <a:latin typeface="Calibri" panose="020F0502020204030204" pitchFamily="34" charset="0"/>
                <a:ea typeface="Calibri" panose="020F0502020204030204" pitchFamily="34" charset="0"/>
                <a:cs typeface="Times New Roman" panose="02020603050405020304" pitchFamily="18" charset="0"/>
              </a:rPr>
              <a:t>Porsbjerg</a:t>
            </a:r>
            <a:r>
              <a:rPr lang="en-GB" sz="900">
                <a:effectLst/>
                <a:latin typeface="Calibri" panose="020F0502020204030204" pitchFamily="34" charset="0"/>
                <a:ea typeface="Calibri" panose="020F0502020204030204" pitchFamily="34" charset="0"/>
                <a:cs typeface="Times New Roman" panose="02020603050405020304" pitchFamily="18" charset="0"/>
              </a:rPr>
              <a:t> CM, et al. </a:t>
            </a:r>
            <a:r>
              <a:rPr lang="en-GB" sz="900" err="1">
                <a:effectLst/>
                <a:latin typeface="Calibri" panose="020F0502020204030204" pitchFamily="34" charset="0"/>
                <a:ea typeface="Calibri" panose="020F0502020204030204" pitchFamily="34" charset="0"/>
                <a:cs typeface="Times New Roman" panose="02020603050405020304" pitchFamily="18" charset="0"/>
              </a:rPr>
              <a:t>Eur</a:t>
            </a:r>
            <a:r>
              <a:rPr lang="en-GB" sz="900">
                <a:effectLst/>
                <a:latin typeface="Calibri" panose="020F0502020204030204" pitchFamily="34" charset="0"/>
                <a:ea typeface="Calibri" panose="020F0502020204030204" pitchFamily="34" charset="0"/>
                <a:cs typeface="Times New Roman" panose="02020603050405020304" pitchFamily="18" charset="0"/>
              </a:rPr>
              <a:t> Respir J 2020;56:2000260.</a:t>
            </a: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Price D, </a:t>
            </a:r>
            <a:r>
              <a:rPr lang="en-GB" sz="900" err="1">
                <a:effectLst/>
                <a:latin typeface="Calibri" panose="020F0502020204030204" pitchFamily="34" charset="0"/>
                <a:ea typeface="Calibri" panose="020F0502020204030204" pitchFamily="34" charset="0"/>
                <a:cs typeface="Times New Roman" panose="02020603050405020304" pitchFamily="18" charset="0"/>
              </a:rPr>
              <a:t>Canonica</a:t>
            </a:r>
            <a:r>
              <a:rPr lang="en-GB" sz="900">
                <a:effectLst/>
                <a:latin typeface="Calibri" panose="020F0502020204030204" pitchFamily="34" charset="0"/>
                <a:ea typeface="Calibri" panose="020F0502020204030204" pitchFamily="34" charset="0"/>
                <a:cs typeface="Times New Roman" panose="02020603050405020304" pitchFamily="18" charset="0"/>
              </a:rPr>
              <a:t> GW. World Allergy Organ J. 2020;13:100380</a:t>
            </a:r>
          </a:p>
          <a:p>
            <a:pPr>
              <a:lnSpc>
                <a:spcPct val="107000"/>
              </a:lnSpc>
              <a:spcBef>
                <a:spcPts val="0"/>
              </a:spcBef>
              <a:spcAft>
                <a:spcPts val="500"/>
              </a:spcAft>
              <a:buClr>
                <a:srgbClr val="590995"/>
              </a:buClr>
            </a:pPr>
            <a:r>
              <a:rPr lang="fr-FR" sz="900">
                <a:effectLst/>
                <a:latin typeface="Calibri" panose="020F0502020204030204" pitchFamily="34" charset="0"/>
                <a:ea typeface="Calibri" panose="020F0502020204030204" pitchFamily="34" charset="0"/>
                <a:cs typeface="Times New Roman" panose="02020603050405020304" pitchFamily="18" charset="0"/>
              </a:rPr>
              <a:t>Raherison-Semjen CR, et al. Respir Res. 2021;22(1):136.</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500"/>
              </a:spcAft>
              <a:buClr>
                <a:srgbClr val="590995"/>
              </a:buClr>
            </a:pPr>
            <a:r>
              <a:rPr lang="en-GB" sz="900" err="1">
                <a:effectLst/>
                <a:latin typeface="Calibri" panose="020F0502020204030204" pitchFamily="34" charset="0"/>
                <a:ea typeface="Calibri" panose="020F0502020204030204" pitchFamily="34" charset="0"/>
                <a:cs typeface="Times New Roman" panose="02020603050405020304" pitchFamily="18" charset="0"/>
              </a:rPr>
              <a:t>Renauld</a:t>
            </a:r>
            <a:r>
              <a:rPr lang="en-GB" sz="900">
                <a:effectLst/>
                <a:latin typeface="Calibri" panose="020F0502020204030204" pitchFamily="34" charset="0"/>
                <a:ea typeface="Calibri" panose="020F0502020204030204" pitchFamily="34" charset="0"/>
                <a:cs typeface="Times New Roman" panose="02020603050405020304" pitchFamily="18" charset="0"/>
              </a:rPr>
              <a:t> CJ. J Clin </a:t>
            </a:r>
            <a:r>
              <a:rPr lang="en-GB" sz="900" err="1">
                <a:effectLst/>
                <a:latin typeface="Calibri" panose="020F0502020204030204" pitchFamily="34" charset="0"/>
                <a:ea typeface="Calibri" panose="020F0502020204030204" pitchFamily="34" charset="0"/>
                <a:cs typeface="Times New Roman" panose="02020603050405020304" pitchFamily="18" charset="0"/>
              </a:rPr>
              <a:t>Pathol</a:t>
            </a:r>
            <a:r>
              <a:rPr lang="en-GB" sz="900">
                <a:effectLst/>
                <a:latin typeface="Calibri" panose="020F0502020204030204" pitchFamily="34" charset="0"/>
                <a:ea typeface="Calibri" panose="020F0502020204030204" pitchFamily="34" charset="0"/>
                <a:cs typeface="Times New Roman" panose="02020603050405020304" pitchFamily="18" charset="0"/>
              </a:rPr>
              <a:t>. 2001;54:577–589.</a:t>
            </a: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Roan F, et al. J Clin Invest. 2019;129:1441–1451.</a:t>
            </a: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Salter BM et al. </a:t>
            </a:r>
            <a:r>
              <a:rPr lang="en-NZ" sz="900">
                <a:effectLst/>
                <a:latin typeface="Calibri" panose="020F0502020204030204" pitchFamily="34" charset="0"/>
                <a:ea typeface="Calibri" panose="020F0502020204030204" pitchFamily="34" charset="0"/>
                <a:cs typeface="Times New Roman" panose="02020603050405020304" pitchFamily="18" charset="0"/>
              </a:rPr>
              <a:t>J </a:t>
            </a:r>
            <a:r>
              <a:rPr lang="en-NZ" sz="900" err="1">
                <a:effectLst/>
                <a:latin typeface="Calibri" panose="020F0502020204030204" pitchFamily="34" charset="0"/>
                <a:ea typeface="Calibri" panose="020F0502020204030204" pitchFamily="34" charset="0"/>
                <a:cs typeface="Times New Roman" panose="02020603050405020304" pitchFamily="18" charset="0"/>
              </a:rPr>
              <a:t>Leukoc</a:t>
            </a:r>
            <a:r>
              <a:rPr lang="en-NZ" sz="900">
                <a:effectLst/>
                <a:latin typeface="Calibri" panose="020F0502020204030204" pitchFamily="34" charset="0"/>
                <a:ea typeface="Calibri" panose="020F0502020204030204" pitchFamily="34" charset="0"/>
                <a:cs typeface="Times New Roman" panose="02020603050405020304" pitchFamily="18" charset="0"/>
              </a:rPr>
              <a:t> Biol. 2019;106:889–901.</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Scott-Taylor TH. </a:t>
            </a:r>
            <a:r>
              <a:rPr lang="en-GB" sz="900" err="1">
                <a:effectLst/>
                <a:latin typeface="Calibri" panose="020F0502020204030204" pitchFamily="34" charset="0"/>
                <a:ea typeface="Calibri" panose="020F0502020204030204" pitchFamily="34" charset="0"/>
                <a:cs typeface="Times New Roman" panose="02020603050405020304" pitchFamily="18" charset="0"/>
              </a:rPr>
              <a:t>Immun</a:t>
            </a:r>
            <a:r>
              <a:rPr lang="en-GB" sz="900">
                <a:effectLst/>
                <a:latin typeface="Calibri" panose="020F0502020204030204" pitchFamily="34" charset="0"/>
                <a:ea typeface="Calibri" panose="020F0502020204030204" pitchFamily="34" charset="0"/>
                <a:cs typeface="Times New Roman" panose="02020603050405020304" pitchFamily="18" charset="0"/>
              </a:rPr>
              <a:t> </a:t>
            </a:r>
            <a:r>
              <a:rPr lang="en-GB" sz="900" err="1">
                <a:effectLst/>
                <a:latin typeface="Calibri" panose="020F0502020204030204" pitchFamily="34" charset="0"/>
                <a:ea typeface="Calibri" panose="020F0502020204030204" pitchFamily="34" charset="0"/>
                <a:cs typeface="Times New Roman" panose="02020603050405020304" pitchFamily="18" charset="0"/>
              </a:rPr>
              <a:t>Inflamm</a:t>
            </a:r>
            <a:r>
              <a:rPr lang="en-GB" sz="900">
                <a:effectLst/>
                <a:latin typeface="Calibri" panose="020F0502020204030204" pitchFamily="34" charset="0"/>
                <a:ea typeface="Calibri" panose="020F0502020204030204" pitchFamily="34" charset="0"/>
                <a:cs typeface="Times New Roman" panose="02020603050405020304" pitchFamily="18" charset="0"/>
              </a:rPr>
              <a:t> Dis. 2017;6(1):13–33.</a:t>
            </a:r>
          </a:p>
          <a:p>
            <a:pPr>
              <a:lnSpc>
                <a:spcPct val="107000"/>
              </a:lnSpc>
              <a:spcBef>
                <a:spcPts val="0"/>
              </a:spcBef>
              <a:spcAft>
                <a:spcPts val="500"/>
              </a:spcAft>
              <a:buClr>
                <a:srgbClr val="590995"/>
              </a:buClr>
            </a:pPr>
            <a:r>
              <a:rPr lang="da-DK" sz="900">
                <a:effectLst/>
                <a:latin typeface="Calibri" panose="020F0502020204030204" pitchFamily="34" charset="0"/>
                <a:ea typeface="Calibri" panose="020F0502020204030204" pitchFamily="34" charset="0"/>
                <a:cs typeface="Times New Roman" panose="02020603050405020304" pitchFamily="18" charset="0"/>
              </a:rPr>
              <a:t>Shan L, et al. J Immunol. 2010;184:7134–7143.</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Stone KD et al. J Allergy Clin Immunol. 2010;125(2 </a:t>
            </a:r>
            <a:r>
              <a:rPr lang="en-GB" sz="900" err="1">
                <a:effectLst/>
                <a:latin typeface="Calibri" panose="020F0502020204030204" pitchFamily="34" charset="0"/>
                <a:ea typeface="Calibri" panose="020F0502020204030204" pitchFamily="34" charset="0"/>
                <a:cs typeface="Times New Roman" panose="02020603050405020304" pitchFamily="18" charset="0"/>
              </a:rPr>
              <a:t>Suppl</a:t>
            </a:r>
            <a:r>
              <a:rPr lang="en-GB" sz="900">
                <a:effectLst/>
                <a:latin typeface="Calibri" panose="020F0502020204030204" pitchFamily="34" charset="0"/>
                <a:ea typeface="Calibri" panose="020F0502020204030204" pitchFamily="34" charset="0"/>
                <a:cs typeface="Times New Roman" panose="02020603050405020304" pitchFamily="18" charset="0"/>
              </a:rPr>
              <a:t> 2):S73–S80.</a:t>
            </a:r>
          </a:p>
          <a:p>
            <a:pPr>
              <a:lnSpc>
                <a:spcPct val="107000"/>
              </a:lnSpc>
              <a:spcBef>
                <a:spcPts val="0"/>
              </a:spcBef>
              <a:spcAft>
                <a:spcPts val="500"/>
              </a:spcAft>
              <a:buClr>
                <a:srgbClr val="590995"/>
              </a:buClr>
            </a:pPr>
            <a:r>
              <a:rPr lang="fr-FR" sz="900">
                <a:effectLst/>
                <a:latin typeface="Calibri" panose="020F0502020204030204" pitchFamily="34" charset="0"/>
                <a:ea typeface="Calibri" panose="020F0502020204030204" pitchFamily="34" charset="0"/>
                <a:cs typeface="Times New Roman" panose="02020603050405020304" pitchFamily="18" charset="0"/>
              </a:rPr>
              <a:t>Sverrild A, et al. J Allergy Clin Immunol. 2010;126:952–958.</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500"/>
              </a:spcAft>
              <a:buClr>
                <a:srgbClr val="590995"/>
              </a:buClr>
            </a:pPr>
            <a:r>
              <a:rPr lang="fr-FR" sz="900">
                <a:effectLst/>
                <a:latin typeface="Calibri" panose="020F0502020204030204" pitchFamily="34" charset="0"/>
                <a:ea typeface="Calibri" panose="020F0502020204030204" pitchFamily="34" charset="0"/>
                <a:cs typeface="Times New Roman" panose="02020603050405020304" pitchFamily="18" charset="0"/>
              </a:rPr>
              <a:t>Sverrild A, et al. Respir Res. 2021;22:28.</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Tran TN, et al. Ann Allergy Asthma Immunol. 2016;116:37–42.</a:t>
            </a:r>
          </a:p>
          <a:p>
            <a:pPr>
              <a:lnSpc>
                <a:spcPct val="107000"/>
              </a:lnSpc>
              <a:spcBef>
                <a:spcPts val="0"/>
              </a:spcBef>
              <a:spcAft>
                <a:spcPts val="500"/>
              </a:spcAft>
              <a:buClr>
                <a:srgbClr val="590995"/>
              </a:buClr>
            </a:pPr>
            <a:r>
              <a:rPr lang="en-GB" sz="900" err="1">
                <a:effectLst/>
                <a:latin typeface="Calibri" panose="020F0502020204030204" pitchFamily="34" charset="0"/>
                <a:ea typeface="Calibri" panose="020F0502020204030204" pitchFamily="34" charset="0"/>
                <a:cs typeface="Times New Roman" panose="02020603050405020304" pitchFamily="18" charset="0"/>
              </a:rPr>
              <a:t>Varricchi</a:t>
            </a:r>
            <a:r>
              <a:rPr lang="en-GB" sz="900">
                <a:effectLst/>
                <a:latin typeface="Calibri" panose="020F0502020204030204" pitchFamily="34" charset="0"/>
                <a:ea typeface="Calibri" panose="020F0502020204030204" pitchFamily="34" charset="0"/>
                <a:cs typeface="Times New Roman" panose="02020603050405020304" pitchFamily="18" charset="0"/>
              </a:rPr>
              <a:t> G, et al. Front Immunol 2018;9:1595.</a:t>
            </a: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Walford HH et al. J Asthma Allergy. 2014;7:53–65.</a:t>
            </a: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Wark PA and Gibson PG. Thorax. 2006;61:909–915.</a:t>
            </a: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West EE, et al. Drug </a:t>
            </a:r>
            <a:r>
              <a:rPr lang="en-GB" sz="900" err="1">
                <a:effectLst/>
                <a:latin typeface="Calibri" panose="020F0502020204030204" pitchFamily="34" charset="0"/>
                <a:ea typeface="Calibri" panose="020F0502020204030204" pitchFamily="34" charset="0"/>
                <a:cs typeface="Times New Roman" panose="02020603050405020304" pitchFamily="18" charset="0"/>
              </a:rPr>
              <a:t>Discov</a:t>
            </a:r>
            <a:r>
              <a:rPr lang="en-GB" sz="900">
                <a:effectLst/>
                <a:latin typeface="Calibri" panose="020F0502020204030204" pitchFamily="34" charset="0"/>
                <a:ea typeface="Calibri" panose="020F0502020204030204" pitchFamily="34" charset="0"/>
                <a:cs typeface="Times New Roman" panose="02020603050405020304" pitchFamily="18" charset="0"/>
              </a:rPr>
              <a:t> Today Dis Mech. 2012;9:3–4.</a:t>
            </a:r>
          </a:p>
          <a:p>
            <a:pPr>
              <a:lnSpc>
                <a:spcPct val="107000"/>
              </a:lnSpc>
              <a:spcBef>
                <a:spcPts val="0"/>
              </a:spcBef>
              <a:spcAft>
                <a:spcPts val="500"/>
              </a:spcAft>
              <a:buClr>
                <a:srgbClr val="590995"/>
              </a:buClr>
            </a:pPr>
            <a:r>
              <a:rPr lang="en-GB" sz="900">
                <a:effectLst/>
                <a:latin typeface="Calibri" panose="020F0502020204030204" pitchFamily="34" charset="0"/>
                <a:ea typeface="Calibri" panose="020F0502020204030204" pitchFamily="34" charset="0"/>
                <a:cs typeface="Times New Roman" panose="02020603050405020304" pitchFamily="18" charset="0"/>
              </a:rPr>
              <a:t>Zhou B, et al. Nat Immunol 2005;6(10):1047–1053.</a:t>
            </a:r>
            <a:endParaRPr lang="en-GB" sz="900" b="1"/>
          </a:p>
        </p:txBody>
      </p:sp>
    </p:spTree>
    <p:extLst>
      <p:ext uri="{BB962C8B-B14F-4D97-AF65-F5344CB8AC3E}">
        <p14:creationId xmlns:p14="http://schemas.microsoft.com/office/powerpoint/2010/main" val="5765528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p:txBody>
          <a:bodyPr/>
          <a:lstStyle/>
          <a:p>
            <a:r>
              <a:rPr lang="en-GB"/>
              <a:t>Airway inflammation is a key feature of severe asthma</a:t>
            </a:r>
            <a:endParaRPr lang="en-GB" baseline="30000"/>
          </a:p>
        </p:txBody>
      </p:sp>
      <p:pic>
        <p:nvPicPr>
          <p:cNvPr id="61" name="Picture 12">
            <a:extLst>
              <a:ext uri="{FF2B5EF4-FFF2-40B4-BE49-F238E27FC236}">
                <a16:creationId xmlns:a16="http://schemas.microsoft.com/office/drawing/2014/main" id="{8EFB39EA-C0BF-21A4-A268-872B0C17AA1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7635025" y="1974385"/>
            <a:ext cx="3759779" cy="3596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7722FB56-1FB2-0C49-884F-1FF3D5872D06}"/>
              </a:ext>
            </a:extLst>
          </p:cNvPr>
          <p:cNvSpPr>
            <a:spLocks noGrp="1"/>
          </p:cNvSpPr>
          <p:nvPr>
            <p:ph type="ftr" sz="quarter" idx="11"/>
          </p:nvPr>
        </p:nvSpPr>
        <p:spPr>
          <a:xfrm>
            <a:off x="548282" y="6120386"/>
            <a:ext cx="10512000" cy="471214"/>
          </a:xfrm>
        </p:spPr>
        <p:txBody>
          <a:bodyPr/>
          <a:lstStyle/>
          <a:p>
            <a:r>
              <a:rPr lang="en-GB" sz="800" dirty="0"/>
              <a:t>Figure adapted from Severe Asthma Toolkit. Centre of Excellence in Severe Asthma. Available at: https://toolkit.severeasthma.org.au/management/asthma-pathophysiology/ [Accessed May 2023].</a:t>
            </a:r>
            <a:br>
              <a:rPr lang="fr-FR" sz="800" b="1" dirty="0"/>
            </a:br>
            <a:r>
              <a:rPr lang="fr-FR" sz="800" b="1" dirty="0" err="1"/>
              <a:t>Abbreviations</a:t>
            </a:r>
            <a:r>
              <a:rPr lang="fr-FR" sz="800" dirty="0"/>
              <a:t>: </a:t>
            </a:r>
            <a:r>
              <a:rPr lang="en-GB" sz="800" dirty="0"/>
              <a:t>AHR, airway hyperresponsiveness; </a:t>
            </a:r>
            <a:r>
              <a:rPr lang="en-GB" sz="800" dirty="0" err="1"/>
              <a:t>FeNO</a:t>
            </a:r>
            <a:r>
              <a:rPr lang="en-GB" sz="800" dirty="0"/>
              <a:t>, fractional exhaled nitric oxide. </a:t>
            </a:r>
          </a:p>
          <a:p>
            <a:r>
              <a:rPr lang="en-GB" sz="800" b="1" dirty="0"/>
              <a:t>References</a:t>
            </a:r>
            <a:r>
              <a:rPr lang="en-GB" sz="800" dirty="0"/>
              <a:t>: 1. </a:t>
            </a:r>
            <a:r>
              <a:rPr lang="nb-NO" sz="800" dirty="0" err="1"/>
              <a:t>Comberiati</a:t>
            </a:r>
            <a:r>
              <a:rPr lang="nb-NO" sz="800" dirty="0"/>
              <a:t> P, et al. </a:t>
            </a:r>
            <a:r>
              <a:rPr lang="nb-NO" sz="800" dirty="0" err="1"/>
              <a:t>Immunol</a:t>
            </a:r>
            <a:r>
              <a:rPr lang="nb-NO" sz="800" dirty="0"/>
              <a:t> </a:t>
            </a:r>
            <a:r>
              <a:rPr lang="nb-NO" sz="800" dirty="0" err="1"/>
              <a:t>Allergy</a:t>
            </a:r>
            <a:r>
              <a:rPr lang="nb-NO" sz="800" dirty="0"/>
              <a:t> </a:t>
            </a:r>
            <a:r>
              <a:rPr lang="nb-NO" sz="800" dirty="0" err="1"/>
              <a:t>Clin</a:t>
            </a:r>
            <a:r>
              <a:rPr lang="nb-NO" sz="800" dirty="0"/>
              <a:t> North Am. 2018;38:545–571; 2.</a:t>
            </a:r>
            <a:r>
              <a:rPr lang="en-GB" sz="800" dirty="0"/>
              <a:t> </a:t>
            </a:r>
            <a:r>
              <a:rPr lang="fr-FR" sz="800" dirty="0" err="1"/>
              <a:t>Gauvreau</a:t>
            </a:r>
            <a:r>
              <a:rPr lang="fr-FR" sz="800" dirty="0"/>
              <a:t> GM. et al. Expert </a:t>
            </a:r>
            <a:r>
              <a:rPr lang="fr-FR" sz="800" dirty="0" err="1"/>
              <a:t>Opin</a:t>
            </a:r>
            <a:r>
              <a:rPr lang="fr-FR" sz="800" dirty="0"/>
              <a:t> </a:t>
            </a:r>
            <a:r>
              <a:rPr lang="fr-FR" sz="800" dirty="0" err="1"/>
              <a:t>Ther</a:t>
            </a:r>
            <a:r>
              <a:rPr lang="fr-FR" sz="800" dirty="0"/>
              <a:t> </a:t>
            </a:r>
            <a:r>
              <a:rPr lang="fr-FR" sz="800" dirty="0" err="1"/>
              <a:t>Targets</a:t>
            </a:r>
            <a:r>
              <a:rPr lang="fr-FR" sz="800" dirty="0"/>
              <a:t>. 2020;24:777–792; 3. </a:t>
            </a:r>
            <a:r>
              <a:rPr lang="nb-NO" sz="800" dirty="0"/>
              <a:t>Bennett JM, et al. Front Med (Lausanne). 2018;5:316; </a:t>
            </a:r>
            <a:r>
              <a:rPr lang="fr-FR" sz="800" dirty="0"/>
              <a:t>4. </a:t>
            </a:r>
            <a:r>
              <a:rPr lang="fr-FR" sz="800" dirty="0" err="1"/>
              <a:t>Nakwan</a:t>
            </a:r>
            <a:r>
              <a:rPr lang="fr-FR" sz="800" dirty="0"/>
              <a:t> N, et al. Adv </a:t>
            </a:r>
            <a:r>
              <a:rPr lang="fr-FR" sz="800" dirty="0" err="1"/>
              <a:t>Respir</a:t>
            </a:r>
            <a:r>
              <a:rPr lang="fr-FR" sz="800" dirty="0"/>
              <a:t> Med. 2022;doi:10.5603/ARM.a2022.0015; 5. Chapman DG and Irvin CG. Clin </a:t>
            </a:r>
            <a:r>
              <a:rPr lang="fr-FR" sz="800" dirty="0" err="1"/>
              <a:t>Exp</a:t>
            </a:r>
            <a:r>
              <a:rPr lang="fr-FR" sz="800" dirty="0"/>
              <a:t> </a:t>
            </a:r>
            <a:r>
              <a:rPr lang="fr-FR" sz="800" dirty="0" err="1"/>
              <a:t>Allergy</a:t>
            </a:r>
            <a:r>
              <a:rPr lang="fr-FR" sz="800" dirty="0"/>
              <a:t>. 2015;45:706–719.</a:t>
            </a:r>
          </a:p>
          <a:p>
            <a:br>
              <a:rPr lang="fr-FR" sz="800" dirty="0"/>
            </a:br>
            <a:r>
              <a:rPr lang="en-GB" altLang="zh-CN" sz="800" dirty="0"/>
              <a:t>CN-</a:t>
            </a:r>
            <a:r>
              <a:rPr lang="en-US" altLang="zh-CN" sz="800" dirty="0"/>
              <a:t>142657</a:t>
            </a:r>
            <a:r>
              <a:rPr lang="en-GB" altLang="zh-CN" sz="800" dirty="0"/>
              <a:t> | </a:t>
            </a:r>
            <a:r>
              <a:rPr lang="en-US" altLang="zh-CN" sz="800" dirty="0"/>
              <a:t>DECEMBER</a:t>
            </a:r>
            <a:r>
              <a:rPr lang="en-GB" altLang="zh-CN" sz="800" dirty="0"/>
              <a:t> 2024</a:t>
            </a:r>
          </a:p>
        </p:txBody>
      </p:sp>
      <p:sp>
        <p:nvSpPr>
          <p:cNvPr id="17" name="TextBox 16">
            <a:extLst>
              <a:ext uri="{FF2B5EF4-FFF2-40B4-BE49-F238E27FC236}">
                <a16:creationId xmlns:a16="http://schemas.microsoft.com/office/drawing/2014/main" id="{65E26E2A-480B-3B45-8B71-90D174AB6317}"/>
              </a:ext>
            </a:extLst>
          </p:cNvPr>
          <p:cNvSpPr txBox="1"/>
          <p:nvPr/>
        </p:nvSpPr>
        <p:spPr>
          <a:xfrm>
            <a:off x="9922883" y="2396128"/>
            <a:ext cx="218968" cy="369332"/>
          </a:xfrm>
          <a:prstGeom prst="rect">
            <a:avLst/>
          </a:prstGeom>
          <a:noFill/>
        </p:spPr>
        <p:txBody>
          <a:bodyPr wrap="square" rtlCol="0">
            <a:spAutoFit/>
          </a:bodyPr>
          <a:lstStyle/>
          <a:p>
            <a:endParaRPr lang="en-GB">
              <a:latin typeface="Calibri" panose="020F0502020204030204" pitchFamily="34" charset="0"/>
            </a:endParaRPr>
          </a:p>
        </p:txBody>
      </p:sp>
      <p:sp>
        <p:nvSpPr>
          <p:cNvPr id="5" name="TextBox 4">
            <a:extLst>
              <a:ext uri="{FF2B5EF4-FFF2-40B4-BE49-F238E27FC236}">
                <a16:creationId xmlns:a16="http://schemas.microsoft.com/office/drawing/2014/main" id="{09C692F1-65C8-4C67-5E19-9BD2E417C874}"/>
              </a:ext>
            </a:extLst>
          </p:cNvPr>
          <p:cNvSpPr txBox="1"/>
          <p:nvPr/>
        </p:nvSpPr>
        <p:spPr>
          <a:xfrm>
            <a:off x="548282" y="1319179"/>
            <a:ext cx="6630186" cy="3724096"/>
          </a:xfrm>
          <a:prstGeom prst="rect">
            <a:avLst/>
          </a:prstGeom>
          <a:noFill/>
        </p:spPr>
        <p:txBody>
          <a:bodyPr wrap="square">
            <a:spAutoFit/>
          </a:bodyPr>
          <a:lstStyle/>
          <a:p>
            <a:pPr>
              <a:buClr>
                <a:schemeClr val="accent1"/>
              </a:buClr>
              <a:defRPr/>
            </a:pPr>
            <a:endParaRPr lang="en-US" b="1">
              <a:solidFill>
                <a:schemeClr val="tx2"/>
              </a:solidFill>
            </a:endParaRPr>
          </a:p>
          <a:p>
            <a:pPr>
              <a:buClr>
                <a:schemeClr val="accent1"/>
              </a:buClr>
              <a:defRPr/>
            </a:pPr>
            <a:r>
              <a:rPr lang="en-US" b="1">
                <a:solidFill>
                  <a:schemeClr val="tx2"/>
                </a:solidFill>
              </a:rPr>
              <a:t>Airway inflammation: </a:t>
            </a:r>
          </a:p>
          <a:p>
            <a:pPr marL="285750" indent="-285750">
              <a:spcAft>
                <a:spcPts val="600"/>
              </a:spcAft>
              <a:buFont typeface="Arial" panose="020B0604020202020204" pitchFamily="34" charset="0"/>
              <a:buChar char="•"/>
            </a:pPr>
            <a:r>
              <a:rPr lang="en-GB"/>
              <a:t>Can occur following exposure to </a:t>
            </a:r>
            <a:r>
              <a:rPr lang="en-GB" b="1">
                <a:solidFill>
                  <a:schemeClr val="bg2"/>
                </a:solidFill>
              </a:rPr>
              <a:t>allergens</a:t>
            </a:r>
            <a:r>
              <a:rPr lang="en-GB"/>
              <a:t>, </a:t>
            </a:r>
            <a:r>
              <a:rPr lang="en-GB" b="1">
                <a:solidFill>
                  <a:schemeClr val="bg2"/>
                </a:solidFill>
              </a:rPr>
              <a:t>infections</a:t>
            </a:r>
            <a:r>
              <a:rPr lang="en-GB"/>
              <a:t>, </a:t>
            </a:r>
            <a:r>
              <a:rPr lang="en-GB" b="1">
                <a:solidFill>
                  <a:schemeClr val="bg2"/>
                </a:solidFill>
              </a:rPr>
              <a:t>occupational</a:t>
            </a:r>
            <a:r>
              <a:rPr lang="en-GB" b="1"/>
              <a:t> </a:t>
            </a:r>
            <a:r>
              <a:rPr lang="en-GB" b="1">
                <a:solidFill>
                  <a:schemeClr val="bg2"/>
                </a:solidFill>
              </a:rPr>
              <a:t>triggers</a:t>
            </a:r>
            <a:r>
              <a:rPr lang="en-GB"/>
              <a:t> and/or </a:t>
            </a:r>
            <a:r>
              <a:rPr lang="en-GB" b="1">
                <a:solidFill>
                  <a:schemeClr val="bg2"/>
                </a:solidFill>
              </a:rPr>
              <a:t>environmental </a:t>
            </a:r>
            <a:r>
              <a:rPr lang="en-GB"/>
              <a:t>factors</a:t>
            </a:r>
            <a:r>
              <a:rPr lang="en-GB" baseline="30000"/>
              <a:t>1,2</a:t>
            </a:r>
          </a:p>
          <a:p>
            <a:pPr marL="742950" lvl="1" indent="-285750">
              <a:spcAft>
                <a:spcPts val="600"/>
              </a:spcAft>
              <a:buFont typeface="Arial" panose="020B0604020202020204" pitchFamily="34" charset="0"/>
              <a:buChar char="•"/>
            </a:pPr>
            <a:r>
              <a:rPr lang="en-GB"/>
              <a:t>When chronic, it can lead to disease, as seen in patients </a:t>
            </a:r>
            <a:br>
              <a:rPr lang="en-GB"/>
            </a:br>
            <a:r>
              <a:rPr lang="en-GB"/>
              <a:t>with asthma</a:t>
            </a:r>
            <a:r>
              <a:rPr lang="en-GB" baseline="30000"/>
              <a:t>3</a:t>
            </a:r>
            <a:r>
              <a:rPr lang="en-GB"/>
              <a:t> </a:t>
            </a:r>
            <a:endParaRPr lang="en-NZ"/>
          </a:p>
          <a:p>
            <a:pPr marL="285750" indent="-285750">
              <a:spcAft>
                <a:spcPts val="600"/>
              </a:spcAft>
              <a:buFont typeface="Arial" panose="020B0604020202020204" pitchFamily="34" charset="0"/>
              <a:buChar char="•"/>
            </a:pPr>
            <a:r>
              <a:rPr lang="en-NZ"/>
              <a:t>Involves multiple </a:t>
            </a:r>
            <a:r>
              <a:rPr lang="en-NZ" b="1">
                <a:solidFill>
                  <a:schemeClr val="bg2"/>
                </a:solidFill>
              </a:rPr>
              <a:t>cell types </a:t>
            </a:r>
            <a:r>
              <a:rPr lang="en-NZ"/>
              <a:t>and </a:t>
            </a:r>
            <a:r>
              <a:rPr lang="en-NZ" b="1">
                <a:solidFill>
                  <a:schemeClr val="bg2"/>
                </a:solidFill>
              </a:rPr>
              <a:t>immune pathways</a:t>
            </a:r>
            <a:r>
              <a:rPr lang="en-NZ" baseline="30000"/>
              <a:t>2</a:t>
            </a:r>
            <a:r>
              <a:rPr lang="en-NZ"/>
              <a:t> </a:t>
            </a:r>
          </a:p>
          <a:p>
            <a:pPr marL="285750" indent="-285750">
              <a:spcAft>
                <a:spcPts val="600"/>
              </a:spcAft>
              <a:buFont typeface="Arial" panose="020B0604020202020204" pitchFamily="34" charset="0"/>
              <a:buChar char="•"/>
            </a:pPr>
            <a:r>
              <a:rPr lang="en-GB"/>
              <a:t>Can be measured clinically using </a:t>
            </a:r>
            <a:r>
              <a:rPr lang="en-GB" b="1">
                <a:solidFill>
                  <a:schemeClr val="bg2"/>
                </a:solidFill>
              </a:rPr>
              <a:t>blood eosinophil levels </a:t>
            </a:r>
            <a:br>
              <a:rPr lang="en-GB" b="1">
                <a:solidFill>
                  <a:schemeClr val="bg2"/>
                </a:solidFill>
              </a:rPr>
            </a:br>
            <a:r>
              <a:rPr lang="en-GB"/>
              <a:t>and </a:t>
            </a:r>
            <a:r>
              <a:rPr lang="en-GB" b="1">
                <a:solidFill>
                  <a:schemeClr val="bg2"/>
                </a:solidFill>
              </a:rPr>
              <a:t>FeNO</a:t>
            </a:r>
            <a:r>
              <a:rPr lang="en-GB" baseline="30000"/>
              <a:t>4</a:t>
            </a:r>
            <a:endParaRPr lang="en-NZ" baseline="30000"/>
          </a:p>
          <a:p>
            <a:pPr marL="285750" indent="-285750">
              <a:spcAft>
                <a:spcPts val="600"/>
              </a:spcAft>
              <a:buFont typeface="Arial" panose="020B0604020202020204" pitchFamily="34" charset="0"/>
              <a:buChar char="•"/>
            </a:pPr>
            <a:r>
              <a:rPr lang="en-GB"/>
              <a:t>Is a transient, variable component of </a:t>
            </a:r>
            <a:r>
              <a:rPr lang="en-GB" b="1">
                <a:solidFill>
                  <a:schemeClr val="bg2"/>
                </a:solidFill>
              </a:rPr>
              <a:t>airway hyperresponsiveness </a:t>
            </a:r>
            <a:r>
              <a:rPr lang="en-GB"/>
              <a:t>(</a:t>
            </a:r>
            <a:r>
              <a:rPr lang="en-GB" b="1">
                <a:solidFill>
                  <a:schemeClr val="bg2"/>
                </a:solidFill>
              </a:rPr>
              <a:t>AHR</a:t>
            </a:r>
            <a:r>
              <a:rPr lang="en-GB"/>
              <a:t>),</a:t>
            </a:r>
            <a:r>
              <a:rPr lang="en-GB" baseline="30000"/>
              <a:t>1  </a:t>
            </a:r>
            <a:r>
              <a:rPr lang="en-GB"/>
              <a:t>the severity of which is associated with the number of inflammatory cells (</a:t>
            </a:r>
            <a:r>
              <a:rPr lang="en-GB" b="1">
                <a:solidFill>
                  <a:schemeClr val="bg2"/>
                </a:solidFill>
              </a:rPr>
              <a:t>eosinophils</a:t>
            </a:r>
            <a:r>
              <a:rPr lang="en-GB"/>
              <a:t> and </a:t>
            </a:r>
            <a:r>
              <a:rPr lang="en-GB" b="1">
                <a:solidFill>
                  <a:schemeClr val="bg2"/>
                </a:solidFill>
              </a:rPr>
              <a:t>mast cells</a:t>
            </a:r>
            <a:r>
              <a:rPr lang="en-GB"/>
              <a:t>) in the airway</a:t>
            </a:r>
            <a:r>
              <a:rPr lang="en-GB" baseline="30000"/>
              <a:t>5</a:t>
            </a:r>
            <a:r>
              <a:rPr lang="en-GB"/>
              <a:t> </a:t>
            </a:r>
          </a:p>
        </p:txBody>
      </p:sp>
      <p:sp>
        <p:nvSpPr>
          <p:cNvPr id="46" name="TextBox 45">
            <a:extLst>
              <a:ext uri="{FF2B5EF4-FFF2-40B4-BE49-F238E27FC236}">
                <a16:creationId xmlns:a16="http://schemas.microsoft.com/office/drawing/2014/main" id="{55801B88-5BF7-4E4F-8754-DAF5711567C6}"/>
              </a:ext>
            </a:extLst>
          </p:cNvPr>
          <p:cNvSpPr txBox="1"/>
          <p:nvPr/>
        </p:nvSpPr>
        <p:spPr>
          <a:xfrm>
            <a:off x="7675915" y="1601426"/>
            <a:ext cx="1785198" cy="276999"/>
          </a:xfrm>
          <a:prstGeom prst="rect">
            <a:avLst/>
          </a:prstGeom>
          <a:noFill/>
        </p:spPr>
        <p:txBody>
          <a:bodyPr wrap="square" rtlCol="0">
            <a:spAutoFit/>
          </a:bodyPr>
          <a:lstStyle/>
          <a:p>
            <a:pPr algn="r">
              <a:buClr>
                <a:schemeClr val="accent1"/>
              </a:buClr>
            </a:pPr>
            <a:r>
              <a:rPr lang="en-US" sz="1200" b="1">
                <a:solidFill>
                  <a:schemeClr val="tx2"/>
                </a:solidFill>
                <a:latin typeface="+mj-lt"/>
              </a:rPr>
              <a:t>Healthy airway</a:t>
            </a:r>
            <a:endParaRPr lang="en-GB" sz="1200" b="1">
              <a:solidFill>
                <a:schemeClr val="tx2"/>
              </a:solidFill>
              <a:latin typeface="+mj-lt"/>
            </a:endParaRPr>
          </a:p>
        </p:txBody>
      </p:sp>
      <p:sp>
        <p:nvSpPr>
          <p:cNvPr id="47" name="TextBox 46">
            <a:extLst>
              <a:ext uri="{FF2B5EF4-FFF2-40B4-BE49-F238E27FC236}">
                <a16:creationId xmlns:a16="http://schemas.microsoft.com/office/drawing/2014/main" id="{FD29BBF4-B159-F423-4C00-0A9AA88F6CA2}"/>
              </a:ext>
            </a:extLst>
          </p:cNvPr>
          <p:cNvSpPr txBox="1"/>
          <p:nvPr/>
        </p:nvSpPr>
        <p:spPr>
          <a:xfrm>
            <a:off x="9596694" y="1512720"/>
            <a:ext cx="2184674" cy="461665"/>
          </a:xfrm>
          <a:prstGeom prst="rect">
            <a:avLst/>
          </a:prstGeom>
          <a:noFill/>
        </p:spPr>
        <p:txBody>
          <a:bodyPr wrap="square" rtlCol="0">
            <a:spAutoFit/>
          </a:bodyPr>
          <a:lstStyle/>
          <a:p>
            <a:pPr>
              <a:buClr>
                <a:schemeClr val="accent1"/>
              </a:buClr>
            </a:pPr>
            <a:r>
              <a:rPr lang="en-US" sz="1200" b="1">
                <a:solidFill>
                  <a:schemeClr val="tx2"/>
                </a:solidFill>
                <a:latin typeface="+mj-lt"/>
              </a:rPr>
              <a:t>Airway of patient with severe asthma</a:t>
            </a:r>
            <a:endParaRPr lang="en-GB" sz="1200" b="1">
              <a:solidFill>
                <a:schemeClr val="tx2"/>
              </a:solidFill>
              <a:latin typeface="+mj-lt"/>
            </a:endParaRPr>
          </a:p>
        </p:txBody>
      </p:sp>
      <p:grpSp>
        <p:nvGrpSpPr>
          <p:cNvPr id="10" name="Group 9">
            <a:extLst>
              <a:ext uri="{FF2B5EF4-FFF2-40B4-BE49-F238E27FC236}">
                <a16:creationId xmlns:a16="http://schemas.microsoft.com/office/drawing/2014/main" id="{82F6EB9A-02BA-BC1A-B0F6-F75604B3167F}"/>
              </a:ext>
            </a:extLst>
          </p:cNvPr>
          <p:cNvGrpSpPr/>
          <p:nvPr/>
        </p:nvGrpSpPr>
        <p:grpSpPr>
          <a:xfrm>
            <a:off x="10894587" y="6381538"/>
            <a:ext cx="1099968" cy="287551"/>
            <a:chOff x="10894587" y="6381538"/>
            <a:chExt cx="1099968" cy="287551"/>
          </a:xfrm>
        </p:grpSpPr>
        <p:grpSp>
          <p:nvGrpSpPr>
            <p:cNvPr id="11" name="Group 10">
              <a:extLst>
                <a:ext uri="{FF2B5EF4-FFF2-40B4-BE49-F238E27FC236}">
                  <a16:creationId xmlns:a16="http://schemas.microsoft.com/office/drawing/2014/main" id="{71A1D563-2D78-9339-3FF1-C39EBE353244}"/>
                </a:ext>
              </a:extLst>
            </p:cNvPr>
            <p:cNvGrpSpPr/>
            <p:nvPr/>
          </p:nvGrpSpPr>
          <p:grpSpPr>
            <a:xfrm>
              <a:off x="10894587" y="6381538"/>
              <a:ext cx="1099968" cy="287551"/>
              <a:chOff x="5334172" y="6525312"/>
              <a:chExt cx="1099968" cy="287551"/>
            </a:xfrm>
          </p:grpSpPr>
          <p:sp>
            <p:nvSpPr>
              <p:cNvPr id="14" name="Rectangle: Rounded Corners 13">
                <a:extLst>
                  <a:ext uri="{FF2B5EF4-FFF2-40B4-BE49-F238E27FC236}">
                    <a16:creationId xmlns:a16="http://schemas.microsoft.com/office/drawing/2014/main" id="{A50123AE-1B74-7898-4B24-0414B5D34F0F}"/>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3">
                <a:hlinkClick r:id="" action="ppaction://hlinkshowjump?jump=previousslide"/>
                <a:extLst>
                  <a:ext uri="{FF2B5EF4-FFF2-40B4-BE49-F238E27FC236}">
                    <a16:creationId xmlns:a16="http://schemas.microsoft.com/office/drawing/2014/main" id="{7B4F596D-B120-90FB-4387-3912D28719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rot="10800000">
                <a:off x="5657217" y="6560801"/>
                <a:ext cx="216000" cy="216000"/>
              </a:xfrm>
              <a:prstGeom prst="rect">
                <a:avLst/>
              </a:prstGeom>
            </p:spPr>
          </p:pic>
          <p:pic>
            <p:nvPicPr>
              <p:cNvPr id="16" name="Graphic 3">
                <a:hlinkClick r:id="" action="ppaction://hlinkshowjump?jump=nextslide"/>
                <a:extLst>
                  <a:ext uri="{FF2B5EF4-FFF2-40B4-BE49-F238E27FC236}">
                    <a16:creationId xmlns:a16="http://schemas.microsoft.com/office/drawing/2014/main" id="{8B6FB667-D417-AAD1-06B6-27A97146FC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rot="10800000" flipH="1">
                <a:off x="5922567" y="6560801"/>
                <a:ext cx="216000" cy="216000"/>
              </a:xfrm>
              <a:prstGeom prst="rect">
                <a:avLst/>
              </a:prstGeom>
            </p:spPr>
          </p:pic>
        </p:grpSp>
        <p:pic>
          <p:nvPicPr>
            <p:cNvPr id="12" name="Graphic 14">
              <a:hlinkClick r:id="rId6" action="ppaction://hlinksldjump"/>
              <a:extLst>
                <a:ext uri="{FF2B5EF4-FFF2-40B4-BE49-F238E27FC236}">
                  <a16:creationId xmlns:a16="http://schemas.microsoft.com/office/drawing/2014/main" id="{4449F3E2-99AB-5D40-0ACC-C827B3922C2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1734234" y="6417528"/>
              <a:ext cx="216000" cy="216000"/>
            </a:xfrm>
            <a:prstGeom prst="rect">
              <a:avLst/>
            </a:prstGeom>
          </p:spPr>
        </p:pic>
        <p:pic>
          <p:nvPicPr>
            <p:cNvPr id="13" name="Graphic 2">
              <a:hlinkClick r:id="rId9" action="ppaction://hlinksldjump"/>
              <a:extLst>
                <a:ext uri="{FF2B5EF4-FFF2-40B4-BE49-F238E27FC236}">
                  <a16:creationId xmlns:a16="http://schemas.microsoft.com/office/drawing/2014/main" id="{D2C5D907-D25E-6189-FA91-44BF1BCC366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0951903" y="6416625"/>
              <a:ext cx="216000" cy="216000"/>
            </a:xfrm>
            <a:prstGeom prst="rect">
              <a:avLst/>
            </a:prstGeom>
          </p:spPr>
        </p:pic>
      </p:grpSp>
    </p:spTree>
    <p:extLst>
      <p:ext uri="{BB962C8B-B14F-4D97-AF65-F5344CB8AC3E}">
        <p14:creationId xmlns:p14="http://schemas.microsoft.com/office/powerpoint/2010/main" val="38417963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a:xfrm>
            <a:off x="548281" y="180000"/>
            <a:ext cx="11148119" cy="720000"/>
          </a:xfrm>
        </p:spPr>
        <p:txBody>
          <a:bodyPr/>
          <a:lstStyle/>
          <a:p>
            <a:r>
              <a:rPr lang="en-GB"/>
              <a:t>Airway hyperresponsiveness contributes to severe </a:t>
            </a:r>
            <a:br>
              <a:rPr lang="en-GB"/>
            </a:br>
            <a:r>
              <a:rPr lang="en-GB"/>
              <a:t>asthma pathogenesis </a:t>
            </a:r>
            <a:endParaRPr lang="en-GB" baseline="30000"/>
          </a:p>
        </p:txBody>
      </p:sp>
      <p:sp>
        <p:nvSpPr>
          <p:cNvPr id="2" name="Footer Placeholder 1">
            <a:extLst>
              <a:ext uri="{FF2B5EF4-FFF2-40B4-BE49-F238E27FC236}">
                <a16:creationId xmlns:a16="http://schemas.microsoft.com/office/drawing/2014/main" id="{7722FB56-1FB2-0C49-884F-1FF3D5872D06}"/>
              </a:ext>
            </a:extLst>
          </p:cNvPr>
          <p:cNvSpPr>
            <a:spLocks noGrp="1"/>
          </p:cNvSpPr>
          <p:nvPr>
            <p:ph type="ftr" sz="quarter" idx="11"/>
          </p:nvPr>
        </p:nvSpPr>
        <p:spPr>
          <a:xfrm>
            <a:off x="548281" y="6061084"/>
            <a:ext cx="10512000" cy="504729"/>
          </a:xfrm>
        </p:spPr>
        <p:txBody>
          <a:bodyPr/>
          <a:lstStyle/>
          <a:p>
            <a:r>
              <a:rPr lang="fr-FR" sz="800" b="1" dirty="0" err="1"/>
              <a:t>Abbreviations</a:t>
            </a:r>
            <a:r>
              <a:rPr lang="fr-FR" sz="800" dirty="0"/>
              <a:t>: </a:t>
            </a:r>
            <a:r>
              <a:rPr lang="en-GB" sz="800" dirty="0"/>
              <a:t>AHR, airway hyperresponsiveness. </a:t>
            </a:r>
          </a:p>
          <a:p>
            <a:r>
              <a:rPr lang="en-GB" sz="800" b="1" dirty="0"/>
              <a:t>References</a:t>
            </a:r>
            <a:r>
              <a:rPr lang="en-GB" sz="800" dirty="0"/>
              <a:t>: 1. </a:t>
            </a:r>
            <a:r>
              <a:rPr lang="fr-FR" sz="800" dirty="0"/>
              <a:t>Chapman DG, et al. Clin </a:t>
            </a:r>
            <a:r>
              <a:rPr lang="fr-FR" sz="800" dirty="0" err="1"/>
              <a:t>Exp</a:t>
            </a:r>
            <a:r>
              <a:rPr lang="fr-FR" sz="800" dirty="0"/>
              <a:t> </a:t>
            </a:r>
            <a:r>
              <a:rPr lang="fr-FR" sz="800" dirty="0" err="1"/>
              <a:t>Allergy</a:t>
            </a:r>
            <a:r>
              <a:rPr lang="fr-FR" sz="800" dirty="0"/>
              <a:t>. 2015;45(4):706</a:t>
            </a:r>
            <a:r>
              <a:rPr lang="en-GB" sz="800" dirty="0"/>
              <a:t>–</a:t>
            </a:r>
            <a:r>
              <a:rPr lang="fr-FR" sz="800" dirty="0"/>
              <a:t>719; 2. </a:t>
            </a:r>
            <a:r>
              <a:rPr lang="fr-FR" sz="800" dirty="0" err="1"/>
              <a:t>Berair</a:t>
            </a:r>
            <a:r>
              <a:rPr lang="fr-FR" sz="800" dirty="0"/>
              <a:t> R, et al. J </a:t>
            </a:r>
            <a:r>
              <a:rPr lang="fr-FR" sz="800" dirty="0" err="1"/>
              <a:t>Allergy</a:t>
            </a:r>
            <a:r>
              <a:rPr lang="fr-FR" sz="800" dirty="0"/>
              <a:t> Cairo. 2013;2013:185971; 3.</a:t>
            </a:r>
            <a:r>
              <a:rPr lang="da-DK" sz="800" dirty="0"/>
              <a:t> </a:t>
            </a:r>
            <a:r>
              <a:rPr lang="da-DK" sz="800" dirty="0" err="1"/>
              <a:t>Brightling</a:t>
            </a:r>
            <a:r>
              <a:rPr lang="da-DK" sz="800" dirty="0"/>
              <a:t> CE, et al. N </a:t>
            </a:r>
            <a:r>
              <a:rPr lang="da-DK" sz="800" dirty="0" err="1"/>
              <a:t>Engl</a:t>
            </a:r>
            <a:r>
              <a:rPr lang="da-DK" sz="800" dirty="0"/>
              <a:t> J Med. 2002;346:1699–1705;</a:t>
            </a:r>
            <a:r>
              <a:rPr lang="fr-FR" sz="800" dirty="0"/>
              <a:t> 4. </a:t>
            </a:r>
            <a:r>
              <a:rPr lang="fr-FR" sz="800" dirty="0" err="1"/>
              <a:t>Sverrild</a:t>
            </a:r>
            <a:r>
              <a:rPr lang="fr-FR" sz="800" dirty="0"/>
              <a:t> A, et al. </a:t>
            </a:r>
            <a:r>
              <a:rPr lang="fr-FR" sz="800" dirty="0" err="1"/>
              <a:t>Respir</a:t>
            </a:r>
            <a:r>
              <a:rPr lang="fr-FR" sz="800" dirty="0"/>
              <a:t> </a:t>
            </a:r>
            <a:r>
              <a:rPr lang="fr-FR" sz="800" dirty="0" err="1"/>
              <a:t>Res</a:t>
            </a:r>
            <a:r>
              <a:rPr lang="fr-FR" sz="800" dirty="0"/>
              <a:t>. 2021;22:28; 5. </a:t>
            </a:r>
            <a:r>
              <a:rPr lang="fr-FR" sz="800" dirty="0" err="1"/>
              <a:t>Sverrild</a:t>
            </a:r>
            <a:r>
              <a:rPr lang="fr-FR" sz="800" dirty="0"/>
              <a:t> A, et al. J </a:t>
            </a:r>
            <a:r>
              <a:rPr lang="fr-FR" sz="800" dirty="0" err="1"/>
              <a:t>Allergy</a:t>
            </a:r>
            <a:r>
              <a:rPr lang="fr-FR" sz="800" dirty="0"/>
              <a:t> Clin </a:t>
            </a:r>
            <a:r>
              <a:rPr lang="fr-FR" sz="800" dirty="0" err="1"/>
              <a:t>Immunol</a:t>
            </a:r>
            <a:r>
              <a:rPr lang="fr-FR" sz="800" dirty="0"/>
              <a:t>. 2010;126:952–958.</a:t>
            </a:r>
          </a:p>
          <a:p>
            <a:endParaRPr lang="fr-FR" sz="800" dirty="0"/>
          </a:p>
          <a:p>
            <a:r>
              <a:rPr lang="en-GB" altLang="zh-CN" sz="800" dirty="0"/>
              <a:t>CN-</a:t>
            </a:r>
            <a:r>
              <a:rPr lang="en-US" altLang="zh-CN" sz="800" dirty="0"/>
              <a:t>142657</a:t>
            </a:r>
            <a:r>
              <a:rPr lang="en-GB" altLang="zh-CN" sz="800" dirty="0"/>
              <a:t> | </a:t>
            </a:r>
            <a:r>
              <a:rPr lang="en-US" altLang="zh-CN" sz="800" dirty="0"/>
              <a:t>DECEMBER</a:t>
            </a:r>
            <a:r>
              <a:rPr lang="en-GB" altLang="zh-CN" sz="800" dirty="0"/>
              <a:t> 2024</a:t>
            </a:r>
          </a:p>
        </p:txBody>
      </p:sp>
      <p:sp>
        <p:nvSpPr>
          <p:cNvPr id="17" name="TextBox 16">
            <a:extLst>
              <a:ext uri="{FF2B5EF4-FFF2-40B4-BE49-F238E27FC236}">
                <a16:creationId xmlns:a16="http://schemas.microsoft.com/office/drawing/2014/main" id="{65E26E2A-480B-3B45-8B71-90D174AB6317}"/>
              </a:ext>
            </a:extLst>
          </p:cNvPr>
          <p:cNvSpPr txBox="1"/>
          <p:nvPr/>
        </p:nvSpPr>
        <p:spPr>
          <a:xfrm>
            <a:off x="9922883" y="2396128"/>
            <a:ext cx="218968" cy="369332"/>
          </a:xfrm>
          <a:prstGeom prst="rect">
            <a:avLst/>
          </a:prstGeom>
          <a:noFill/>
        </p:spPr>
        <p:txBody>
          <a:bodyPr wrap="square" rtlCol="0">
            <a:spAutoFit/>
          </a:bodyPr>
          <a:lstStyle/>
          <a:p>
            <a:endParaRPr lang="en-GB">
              <a:latin typeface="Calibri" panose="020F0502020204030204" pitchFamily="34" charset="0"/>
            </a:endParaRPr>
          </a:p>
        </p:txBody>
      </p:sp>
      <p:sp>
        <p:nvSpPr>
          <p:cNvPr id="5" name="TextBox 4">
            <a:extLst>
              <a:ext uri="{FF2B5EF4-FFF2-40B4-BE49-F238E27FC236}">
                <a16:creationId xmlns:a16="http://schemas.microsoft.com/office/drawing/2014/main" id="{09C692F1-65C8-4C67-5E19-9BD2E417C874}"/>
              </a:ext>
            </a:extLst>
          </p:cNvPr>
          <p:cNvSpPr txBox="1"/>
          <p:nvPr/>
        </p:nvSpPr>
        <p:spPr>
          <a:xfrm>
            <a:off x="436126" y="1575581"/>
            <a:ext cx="5655543" cy="4247317"/>
          </a:xfrm>
          <a:prstGeom prst="rect">
            <a:avLst/>
          </a:prstGeom>
          <a:noFill/>
        </p:spPr>
        <p:txBody>
          <a:bodyPr wrap="square">
            <a:spAutoFit/>
          </a:bodyPr>
          <a:lstStyle/>
          <a:p>
            <a:pPr>
              <a:spcAft>
                <a:spcPts val="600"/>
              </a:spcAft>
            </a:pPr>
            <a:r>
              <a:rPr kumimoji="0" lang="en-US" b="1" i="0" u="none" strike="noStrike" kern="1200" cap="none" spc="0" normalizeH="0" baseline="0">
                <a:ln>
                  <a:noFill/>
                </a:ln>
                <a:solidFill>
                  <a:schemeClr val="tx2"/>
                </a:solidFill>
                <a:effectLst/>
                <a:uLnTx/>
                <a:uFillTx/>
                <a:ea typeface="+mn-ea"/>
                <a:cs typeface="+mn-cs"/>
              </a:rPr>
              <a:t>Airway hyperresponsiveness (AHR):</a:t>
            </a:r>
          </a:p>
          <a:p>
            <a:endParaRPr lang="en-US" b="1">
              <a:solidFill>
                <a:schemeClr val="tx2"/>
              </a:solidFill>
            </a:endParaRPr>
          </a:p>
          <a:p>
            <a:pPr marL="285750" indent="-285750">
              <a:spcAft>
                <a:spcPts val="600"/>
              </a:spcAft>
              <a:buFont typeface="Arial" panose="020B0604020202020204" pitchFamily="34" charset="0"/>
              <a:buChar char="•"/>
            </a:pPr>
            <a:r>
              <a:rPr lang="en-NZ"/>
              <a:t>A </a:t>
            </a:r>
            <a:r>
              <a:rPr lang="en-NZ" b="1">
                <a:solidFill>
                  <a:schemeClr val="bg2"/>
                </a:solidFill>
              </a:rPr>
              <a:t>predisposition of the airways to narrow </a:t>
            </a:r>
            <a:r>
              <a:rPr lang="en-NZ"/>
              <a:t>in response to stimuli that produce little to no effect in healthy individuals</a:t>
            </a:r>
            <a:r>
              <a:rPr lang="en-NZ" baseline="30000"/>
              <a:t>1</a:t>
            </a:r>
          </a:p>
          <a:p>
            <a:pPr marL="285750" indent="-285750">
              <a:spcAft>
                <a:spcPts val="600"/>
              </a:spcAft>
              <a:buFont typeface="Arial" panose="020B0604020202020204" pitchFamily="34" charset="0"/>
              <a:buChar char="•"/>
            </a:pPr>
            <a:r>
              <a:rPr lang="en-GB"/>
              <a:t>AHR is an intricate interplay of airway </a:t>
            </a:r>
            <a:r>
              <a:rPr lang="en-GB" b="1">
                <a:solidFill>
                  <a:schemeClr val="bg2"/>
                </a:solidFill>
              </a:rPr>
              <a:t>inflammation</a:t>
            </a:r>
            <a:r>
              <a:rPr lang="en-GB"/>
              <a:t>, </a:t>
            </a:r>
            <a:r>
              <a:rPr lang="en-GB" b="1">
                <a:solidFill>
                  <a:schemeClr val="bg2"/>
                </a:solidFill>
              </a:rPr>
              <a:t>remodelling</a:t>
            </a:r>
            <a:r>
              <a:rPr lang="en-GB"/>
              <a:t> and </a:t>
            </a:r>
            <a:r>
              <a:rPr lang="en-GB" b="1">
                <a:solidFill>
                  <a:schemeClr val="bg2"/>
                </a:solidFill>
              </a:rPr>
              <a:t>smooth muscle hypercontractility</a:t>
            </a:r>
            <a:r>
              <a:rPr lang="en-GB" baseline="30000"/>
              <a:t>1,2</a:t>
            </a:r>
            <a:endParaRPr lang="en-NZ" baseline="30000"/>
          </a:p>
          <a:p>
            <a:pPr marL="285750" indent="-285750">
              <a:spcAft>
                <a:spcPts val="600"/>
              </a:spcAft>
              <a:buFont typeface="Arial" panose="020B0604020202020204" pitchFamily="34" charset="0"/>
              <a:buChar char="•"/>
            </a:pPr>
            <a:r>
              <a:rPr lang="en-US"/>
              <a:t>AHR </a:t>
            </a:r>
            <a:r>
              <a:rPr lang="en-US">
                <a:solidFill>
                  <a:schemeClr val="tx1"/>
                </a:solidFill>
              </a:rPr>
              <a:t>severity is associated with </a:t>
            </a:r>
            <a:r>
              <a:rPr lang="en-US" b="1">
                <a:solidFill>
                  <a:schemeClr val="bg2"/>
                </a:solidFill>
              </a:rPr>
              <a:t>increased</a:t>
            </a:r>
            <a:r>
              <a:rPr lang="en-US">
                <a:solidFill>
                  <a:schemeClr val="tx1"/>
                </a:solidFill>
              </a:rPr>
              <a:t> asthma symptoms</a:t>
            </a:r>
            <a:r>
              <a:rPr lang="en-US" baseline="30000">
                <a:solidFill>
                  <a:schemeClr val="tx1"/>
                </a:solidFill>
              </a:rPr>
              <a:t>1</a:t>
            </a:r>
          </a:p>
          <a:p>
            <a:pPr marL="285750" indent="-285750">
              <a:spcAft>
                <a:spcPts val="600"/>
              </a:spcAft>
              <a:buClr>
                <a:schemeClr val="tx1"/>
              </a:buClr>
              <a:buFont typeface="Arial" panose="020B0604020202020204" pitchFamily="34" charset="0"/>
              <a:buChar char="•"/>
            </a:pPr>
            <a:r>
              <a:rPr lang="en-GB" b="1">
                <a:solidFill>
                  <a:schemeClr val="bg2"/>
                </a:solidFill>
              </a:rPr>
              <a:t>Mast cell </a:t>
            </a:r>
            <a:r>
              <a:rPr lang="en-GB"/>
              <a:t>infiltration into airway smooth muscle, and secretion of proinflammatory mediators, is key to the cellular/structural changes associated with </a:t>
            </a:r>
            <a:r>
              <a:rPr lang="en-GB" b="1">
                <a:solidFill>
                  <a:schemeClr val="bg2"/>
                </a:solidFill>
              </a:rPr>
              <a:t>AHR</a:t>
            </a:r>
            <a:r>
              <a:rPr lang="en-GB" baseline="30000"/>
              <a:t>3</a:t>
            </a:r>
          </a:p>
          <a:p>
            <a:pPr marL="285750" indent="-285750">
              <a:spcAft>
                <a:spcPts val="600"/>
              </a:spcAft>
              <a:buClr>
                <a:schemeClr val="tx1"/>
              </a:buClr>
              <a:buFont typeface="Arial" panose="020B0604020202020204" pitchFamily="34" charset="0"/>
              <a:buChar char="•"/>
            </a:pPr>
            <a:endParaRPr lang="en-US" baseline="30000"/>
          </a:p>
          <a:p>
            <a:pPr marL="285750" indent="-285750">
              <a:spcAft>
                <a:spcPts val="600"/>
              </a:spcAft>
              <a:buFont typeface="Arial" panose="020B0604020202020204" pitchFamily="34" charset="0"/>
              <a:buChar char="•"/>
            </a:pPr>
            <a:endParaRPr lang="en-NZ" baseline="30000"/>
          </a:p>
        </p:txBody>
      </p:sp>
      <p:sp>
        <p:nvSpPr>
          <p:cNvPr id="6" name="TextBox 5">
            <a:extLst>
              <a:ext uri="{FF2B5EF4-FFF2-40B4-BE49-F238E27FC236}">
                <a16:creationId xmlns:a16="http://schemas.microsoft.com/office/drawing/2014/main" id="{DCB568BD-F1D2-98EC-AE57-17B959669464}"/>
              </a:ext>
            </a:extLst>
          </p:cNvPr>
          <p:cNvSpPr txBox="1"/>
          <p:nvPr/>
        </p:nvSpPr>
        <p:spPr>
          <a:xfrm>
            <a:off x="9922883" y="2396128"/>
            <a:ext cx="218968" cy="369332"/>
          </a:xfrm>
          <a:prstGeom prst="rect">
            <a:avLst/>
          </a:prstGeom>
          <a:noFill/>
        </p:spPr>
        <p:txBody>
          <a:bodyPr wrap="square" rtlCol="0">
            <a:spAutoFit/>
          </a:bodyPr>
          <a:lstStyle/>
          <a:p>
            <a:endParaRPr lang="en-GB">
              <a:latin typeface="Calibri" panose="020F0502020204030204" pitchFamily="34" charset="0"/>
            </a:endParaRPr>
          </a:p>
        </p:txBody>
      </p:sp>
      <p:sp>
        <p:nvSpPr>
          <p:cNvPr id="13" name="Content Placeholder 2">
            <a:extLst>
              <a:ext uri="{FF2B5EF4-FFF2-40B4-BE49-F238E27FC236}">
                <a16:creationId xmlns:a16="http://schemas.microsoft.com/office/drawing/2014/main" id="{342C2C62-1816-7D0A-ABC4-0A20C380257E}"/>
              </a:ext>
            </a:extLst>
          </p:cNvPr>
          <p:cNvSpPr>
            <a:spLocks noGrp="1"/>
          </p:cNvSpPr>
          <p:nvPr>
            <p:ph idx="1"/>
          </p:nvPr>
        </p:nvSpPr>
        <p:spPr>
          <a:xfrm>
            <a:off x="6328161" y="1575581"/>
            <a:ext cx="5368239" cy="4230308"/>
          </a:xfrm>
          <a:prstGeom prst="roundRect">
            <a:avLst>
              <a:gd name="adj" fmla="val 6297"/>
            </a:avLst>
          </a:prstGeom>
          <a:solidFill>
            <a:schemeClr val="bg1">
              <a:lumMod val="95000"/>
            </a:schemeClr>
          </a:solidFill>
          <a:ln w="19050">
            <a:solidFill>
              <a:schemeClr val="tx1"/>
            </a:solidFill>
          </a:ln>
        </p:spPr>
        <p:txBody>
          <a:bodyPr lIns="180000" tIns="144000" rIns="180000"/>
          <a:lstStyle/>
          <a:p>
            <a:pPr marL="0" indent="0">
              <a:spcAft>
                <a:spcPts val="600"/>
              </a:spcAft>
              <a:buNone/>
            </a:pPr>
            <a:r>
              <a:rPr lang="en-NZ" sz="1600" b="1">
                <a:solidFill>
                  <a:schemeClr val="bg2"/>
                </a:solidFill>
                <a:latin typeface="+mn-lt"/>
              </a:rPr>
              <a:t>	</a:t>
            </a:r>
          </a:p>
          <a:p>
            <a:pPr marL="0" indent="0">
              <a:spcAft>
                <a:spcPts val="300"/>
              </a:spcAft>
              <a:buNone/>
            </a:pPr>
            <a:r>
              <a:rPr lang="en-NZ" sz="1400" b="1">
                <a:solidFill>
                  <a:schemeClr val="bg2"/>
                </a:solidFill>
                <a:latin typeface="+mn-lt"/>
              </a:rPr>
              <a:t>Mannitol challenge (indirect)</a:t>
            </a:r>
            <a:r>
              <a:rPr lang="en-NZ" sz="1200" b="1">
                <a:solidFill>
                  <a:schemeClr val="bg2"/>
                </a:solidFill>
                <a:latin typeface="+mn-lt"/>
              </a:rPr>
              <a:t> </a:t>
            </a:r>
            <a:endParaRPr lang="en-NZ" sz="1200" b="1">
              <a:effectLst/>
              <a:latin typeface="+mn-lt"/>
            </a:endParaRPr>
          </a:p>
          <a:p>
            <a:pPr marL="288000" lvl="1" indent="-285750">
              <a:spcAft>
                <a:spcPts val="300"/>
              </a:spcAft>
            </a:pPr>
            <a:r>
              <a:rPr lang="en-NZ" sz="1200"/>
              <a:t>Inhaled mannitol mimics the body’s response to an allergen by increasing </a:t>
            </a:r>
            <a:r>
              <a:rPr lang="en-NZ" sz="1200" b="1"/>
              <a:t>osmolarity</a:t>
            </a:r>
            <a:r>
              <a:rPr lang="en-NZ" sz="1200"/>
              <a:t> in the airways; this triggers </a:t>
            </a:r>
            <a:r>
              <a:rPr lang="en-NZ" sz="1200" b="1"/>
              <a:t>mast cell degranulation</a:t>
            </a:r>
            <a:r>
              <a:rPr lang="en-NZ" sz="1200"/>
              <a:t>, stimulating </a:t>
            </a:r>
            <a:r>
              <a:rPr lang="en-NZ" sz="1200" b="1"/>
              <a:t>bronchoconstriction</a:t>
            </a:r>
            <a:r>
              <a:rPr lang="en-NZ" sz="1200"/>
              <a:t> and a measurable </a:t>
            </a:r>
            <a:r>
              <a:rPr lang="en-NZ" sz="1200" b="1"/>
              <a:t>reduction in lung expiratory volume</a:t>
            </a:r>
            <a:r>
              <a:rPr lang="en-NZ" sz="1200" baseline="30000"/>
              <a:t>4</a:t>
            </a:r>
          </a:p>
          <a:p>
            <a:pPr marL="288000" lvl="1" indent="-285750">
              <a:spcBef>
                <a:spcPts val="0"/>
              </a:spcBef>
              <a:spcAft>
                <a:spcPts val="300"/>
              </a:spcAft>
            </a:pPr>
            <a:r>
              <a:rPr lang="en-NZ" sz="1200">
                <a:effectLst/>
              </a:rPr>
              <a:t>The</a:t>
            </a:r>
            <a:r>
              <a:rPr lang="en-NZ" sz="1200"/>
              <a:t>re is a correlation between </a:t>
            </a:r>
            <a:r>
              <a:rPr lang="en-NZ" sz="1200" b="1"/>
              <a:t>expiratory volume </a:t>
            </a:r>
            <a:r>
              <a:rPr lang="en-NZ" sz="1200"/>
              <a:t>reduction and the degree of </a:t>
            </a:r>
            <a:r>
              <a:rPr lang="en-NZ" sz="1200" b="1"/>
              <a:t>immune cell inflammation </a:t>
            </a:r>
            <a:r>
              <a:rPr lang="en-NZ" sz="1200"/>
              <a:t>in the airways</a:t>
            </a:r>
            <a:r>
              <a:rPr lang="en-NZ" sz="1200" baseline="30000"/>
              <a:t>4,5</a:t>
            </a:r>
            <a:endParaRPr lang="en-NZ" sz="1200"/>
          </a:p>
          <a:p>
            <a:pPr marL="0" indent="0">
              <a:spcAft>
                <a:spcPts val="300"/>
              </a:spcAft>
              <a:buNone/>
            </a:pPr>
            <a:r>
              <a:rPr lang="en-NZ" sz="1400" b="1">
                <a:solidFill>
                  <a:schemeClr val="bg2"/>
                </a:solidFill>
                <a:effectLst/>
                <a:latin typeface="+mn-lt"/>
              </a:rPr>
              <a:t>Methacholine challenge (direct)</a:t>
            </a:r>
            <a:endParaRPr lang="en-NZ" sz="1400" b="1" baseline="30000">
              <a:solidFill>
                <a:schemeClr val="bg2"/>
              </a:solidFill>
              <a:effectLst/>
              <a:latin typeface="+mn-lt"/>
            </a:endParaRPr>
          </a:p>
          <a:p>
            <a:pPr marL="288000" lvl="1" indent="-285750">
              <a:spcAft>
                <a:spcPts val="300"/>
              </a:spcAft>
            </a:pPr>
            <a:r>
              <a:rPr lang="en-NZ" sz="1200">
                <a:effectLst/>
              </a:rPr>
              <a:t>Inhaled methacholine directly induces airway </a:t>
            </a:r>
            <a:r>
              <a:rPr lang="en-NZ" sz="1200" b="1">
                <a:effectLst/>
              </a:rPr>
              <a:t>smooth muscle constriction</a:t>
            </a:r>
            <a:r>
              <a:rPr lang="en-NZ" sz="1200">
                <a:effectLst/>
              </a:rPr>
              <a:t>, </a:t>
            </a:r>
            <a:r>
              <a:rPr lang="en-NZ" sz="1200"/>
              <a:t>leading to a measurable </a:t>
            </a:r>
            <a:r>
              <a:rPr lang="en-NZ" sz="1200" b="1"/>
              <a:t>reduction in lung </a:t>
            </a:r>
            <a:br>
              <a:rPr lang="en-NZ" sz="1200" b="1"/>
            </a:br>
            <a:r>
              <a:rPr lang="en-NZ" sz="1200" b="1"/>
              <a:t>expiratory volume</a:t>
            </a:r>
            <a:r>
              <a:rPr lang="en-NZ" sz="1200" baseline="30000"/>
              <a:t>5</a:t>
            </a:r>
          </a:p>
          <a:p>
            <a:pPr marL="288000" lvl="1" indent="-285750">
              <a:spcBef>
                <a:spcPts val="0"/>
              </a:spcBef>
              <a:spcAft>
                <a:spcPts val="300"/>
              </a:spcAft>
            </a:pPr>
            <a:r>
              <a:rPr lang="en-NZ" sz="1200"/>
              <a:t>While this test is more sensitive than the mannitol test, it has lower specificity, and therefore a </a:t>
            </a:r>
            <a:r>
              <a:rPr lang="en-NZ" sz="1200" b="1"/>
              <a:t>false positive result </a:t>
            </a:r>
            <a:r>
              <a:rPr lang="en-NZ" sz="1200"/>
              <a:t>may be seen regardless of airway inflammation</a:t>
            </a:r>
            <a:r>
              <a:rPr lang="en-NZ" sz="1200" baseline="30000"/>
              <a:t>5</a:t>
            </a:r>
            <a:endParaRPr lang="en-NZ" sz="1200">
              <a:effectLst/>
            </a:endParaRPr>
          </a:p>
        </p:txBody>
      </p:sp>
      <p:sp>
        <p:nvSpPr>
          <p:cNvPr id="3" name="TextBox 2">
            <a:extLst>
              <a:ext uri="{FF2B5EF4-FFF2-40B4-BE49-F238E27FC236}">
                <a16:creationId xmlns:a16="http://schemas.microsoft.com/office/drawing/2014/main" id="{6D35D8CC-AE74-3E29-A9FE-B1B13F37B97C}"/>
              </a:ext>
            </a:extLst>
          </p:cNvPr>
          <p:cNvSpPr txBox="1"/>
          <p:nvPr/>
        </p:nvSpPr>
        <p:spPr>
          <a:xfrm>
            <a:off x="6430709" y="1703845"/>
            <a:ext cx="4926652" cy="584775"/>
          </a:xfrm>
          <a:prstGeom prst="rect">
            <a:avLst/>
          </a:prstGeom>
          <a:noFill/>
        </p:spPr>
        <p:txBody>
          <a:bodyPr wrap="square" rtlCol="0">
            <a:spAutoFit/>
          </a:bodyPr>
          <a:lstStyle/>
          <a:p>
            <a:r>
              <a:rPr lang="en-NZ" sz="1600" b="1"/>
              <a:t>Physiological t</a:t>
            </a:r>
            <a:r>
              <a:rPr lang="en-NZ" sz="1600" b="1">
                <a:latin typeface="+mn-lt"/>
              </a:rPr>
              <a:t>ests to detect AHR (supporting diagnosis of asthma)</a:t>
            </a:r>
            <a:r>
              <a:rPr lang="en-NZ" sz="1600" baseline="30000">
                <a:latin typeface="+mn-lt"/>
              </a:rPr>
              <a:t>4,5</a:t>
            </a:r>
          </a:p>
        </p:txBody>
      </p:sp>
      <p:pic>
        <p:nvPicPr>
          <p:cNvPr id="18" name="Graphic 1">
            <a:hlinkClick r:id="rId3"/>
            <a:extLst>
              <a:ext uri="{FF2B5EF4-FFF2-40B4-BE49-F238E27FC236}">
                <a16:creationId xmlns:a16="http://schemas.microsoft.com/office/drawing/2014/main" id="{4BCA7B3A-94D8-F983-6607-33201E29CB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693045" y="5413574"/>
            <a:ext cx="324000" cy="324000"/>
          </a:xfrm>
          <a:prstGeom prst="rect">
            <a:avLst/>
          </a:prstGeom>
        </p:spPr>
      </p:pic>
      <p:grpSp>
        <p:nvGrpSpPr>
          <p:cNvPr id="12" name="Group 11">
            <a:extLst>
              <a:ext uri="{FF2B5EF4-FFF2-40B4-BE49-F238E27FC236}">
                <a16:creationId xmlns:a16="http://schemas.microsoft.com/office/drawing/2014/main" id="{99A3D33E-F7D6-26A3-B70E-FED08FD130E9}"/>
              </a:ext>
            </a:extLst>
          </p:cNvPr>
          <p:cNvGrpSpPr/>
          <p:nvPr/>
        </p:nvGrpSpPr>
        <p:grpSpPr>
          <a:xfrm>
            <a:off x="10894587" y="6381538"/>
            <a:ext cx="1099968" cy="287551"/>
            <a:chOff x="10894587" y="6381538"/>
            <a:chExt cx="1099968" cy="287551"/>
          </a:xfrm>
        </p:grpSpPr>
        <p:grpSp>
          <p:nvGrpSpPr>
            <p:cNvPr id="14" name="Group 13">
              <a:extLst>
                <a:ext uri="{FF2B5EF4-FFF2-40B4-BE49-F238E27FC236}">
                  <a16:creationId xmlns:a16="http://schemas.microsoft.com/office/drawing/2014/main" id="{CE8989DB-9819-E315-0467-2377D82C9CCA}"/>
                </a:ext>
              </a:extLst>
            </p:cNvPr>
            <p:cNvGrpSpPr/>
            <p:nvPr/>
          </p:nvGrpSpPr>
          <p:grpSpPr>
            <a:xfrm>
              <a:off x="10894587" y="6381538"/>
              <a:ext cx="1099968" cy="287551"/>
              <a:chOff x="5334172" y="6525312"/>
              <a:chExt cx="1099968" cy="287551"/>
            </a:xfrm>
          </p:grpSpPr>
          <p:sp>
            <p:nvSpPr>
              <p:cNvPr id="19" name="Rectangle: Rounded Corners 18">
                <a:extLst>
                  <a:ext uri="{FF2B5EF4-FFF2-40B4-BE49-F238E27FC236}">
                    <a16:creationId xmlns:a16="http://schemas.microsoft.com/office/drawing/2014/main" id="{B17F5C27-FE3C-FD43-719D-65B8A7C17AC4}"/>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Graphic 3">
                <a:hlinkClick r:id="" action="ppaction://hlinkshowjump?jump=previousslide"/>
                <a:extLst>
                  <a:ext uri="{FF2B5EF4-FFF2-40B4-BE49-F238E27FC236}">
                    <a16:creationId xmlns:a16="http://schemas.microsoft.com/office/drawing/2014/main" id="{B00B9DA1-852E-7C07-C1F7-153945CF566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rot="10800000">
                <a:off x="5657217" y="6560801"/>
                <a:ext cx="216000" cy="216000"/>
              </a:xfrm>
              <a:prstGeom prst="rect">
                <a:avLst/>
              </a:prstGeom>
            </p:spPr>
          </p:pic>
          <p:pic>
            <p:nvPicPr>
              <p:cNvPr id="21" name="Graphic 3">
                <a:hlinkClick r:id="" action="ppaction://hlinkshowjump?jump=nextslide"/>
                <a:extLst>
                  <a:ext uri="{FF2B5EF4-FFF2-40B4-BE49-F238E27FC236}">
                    <a16:creationId xmlns:a16="http://schemas.microsoft.com/office/drawing/2014/main" id="{0B50C333-F806-506A-11F7-A3EE0375645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rot="10800000" flipH="1">
                <a:off x="5922567" y="6560801"/>
                <a:ext cx="216000" cy="216000"/>
              </a:xfrm>
              <a:prstGeom prst="rect">
                <a:avLst/>
              </a:prstGeom>
            </p:spPr>
          </p:pic>
        </p:grpSp>
        <p:pic>
          <p:nvPicPr>
            <p:cNvPr id="15" name="Graphic 14">
              <a:hlinkClick r:id="rId8" action="ppaction://hlinksldjump"/>
              <a:extLst>
                <a:ext uri="{FF2B5EF4-FFF2-40B4-BE49-F238E27FC236}">
                  <a16:creationId xmlns:a16="http://schemas.microsoft.com/office/drawing/2014/main" id="{1607D5C4-56CB-E192-4052-CB81505B087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1734234" y="6417528"/>
              <a:ext cx="216000" cy="216000"/>
            </a:xfrm>
            <a:prstGeom prst="rect">
              <a:avLst/>
            </a:prstGeom>
          </p:spPr>
        </p:pic>
        <p:pic>
          <p:nvPicPr>
            <p:cNvPr id="16" name="Graphic 2">
              <a:hlinkClick r:id="rId11" action="ppaction://hlinksldjump"/>
              <a:extLst>
                <a:ext uri="{FF2B5EF4-FFF2-40B4-BE49-F238E27FC236}">
                  <a16:creationId xmlns:a16="http://schemas.microsoft.com/office/drawing/2014/main" id="{1F8981FC-12D7-3D64-D71B-11759F365ED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0951903" y="6416625"/>
              <a:ext cx="216000" cy="216000"/>
            </a:xfrm>
            <a:prstGeom prst="rect">
              <a:avLst/>
            </a:prstGeom>
          </p:spPr>
        </p:pic>
      </p:grpSp>
    </p:spTree>
    <p:extLst>
      <p:ext uri="{BB962C8B-B14F-4D97-AF65-F5344CB8AC3E}">
        <p14:creationId xmlns:p14="http://schemas.microsoft.com/office/powerpoint/2010/main" val="34300575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AFAB6-3E04-A458-C540-667101D2524E}"/>
              </a:ext>
            </a:extLst>
          </p:cNvPr>
          <p:cNvSpPr>
            <a:spLocks noGrp="1"/>
          </p:cNvSpPr>
          <p:nvPr>
            <p:ph type="title"/>
          </p:nvPr>
        </p:nvSpPr>
        <p:spPr>
          <a:xfrm>
            <a:off x="548281" y="180000"/>
            <a:ext cx="9195793" cy="720000"/>
          </a:xfrm>
        </p:spPr>
        <p:txBody>
          <a:bodyPr/>
          <a:lstStyle/>
          <a:p>
            <a:r>
              <a:rPr lang="en-GB"/>
              <a:t>Patients may have multiple drivers of inflammation </a:t>
            </a:r>
            <a:br>
              <a:rPr lang="en-GB"/>
            </a:br>
            <a:r>
              <a:rPr lang="en-GB"/>
              <a:t>and overlapping phenotypes</a:t>
            </a:r>
          </a:p>
        </p:txBody>
      </p:sp>
      <p:sp>
        <p:nvSpPr>
          <p:cNvPr id="4" name="Content Placeholder 7">
            <a:extLst>
              <a:ext uri="{FF2B5EF4-FFF2-40B4-BE49-F238E27FC236}">
                <a16:creationId xmlns:a16="http://schemas.microsoft.com/office/drawing/2014/main" id="{182E4755-7469-6A6F-12D4-D8CD661844FE}"/>
              </a:ext>
            </a:extLst>
          </p:cNvPr>
          <p:cNvSpPr>
            <a:spLocks noGrp="1"/>
          </p:cNvSpPr>
          <p:nvPr>
            <p:ph idx="1"/>
          </p:nvPr>
        </p:nvSpPr>
        <p:spPr>
          <a:xfrm>
            <a:off x="596647" y="1246845"/>
            <a:ext cx="11099753" cy="555239"/>
          </a:xfrm>
        </p:spPr>
        <p:txBody>
          <a:bodyPr/>
          <a:lstStyle/>
          <a:p>
            <a:pPr marL="0" indent="0">
              <a:buNone/>
            </a:pPr>
            <a:r>
              <a:rPr lang="en-GB" sz="1600" b="1">
                <a:solidFill>
                  <a:schemeClr val="tx2"/>
                </a:solidFill>
              </a:rPr>
              <a:t>Patients with severe asthma may display overlapping inflammatory pathways, which may change over time owing to different circumstances, such as changes in medications, treatment adherence, exacerbations, or exposure to allergens</a:t>
            </a:r>
            <a:r>
              <a:rPr lang="en-GB" sz="1600" b="1" baseline="30000">
                <a:solidFill>
                  <a:schemeClr val="tx2"/>
                </a:solidFill>
              </a:rPr>
              <a:t>1–7 </a:t>
            </a:r>
          </a:p>
          <a:p>
            <a:pPr marL="0" indent="0">
              <a:spcBef>
                <a:spcPts val="0"/>
              </a:spcBef>
              <a:buNone/>
            </a:pPr>
            <a:endParaRPr lang="en-GB" sz="1600" b="1"/>
          </a:p>
        </p:txBody>
      </p:sp>
      <p:sp>
        <p:nvSpPr>
          <p:cNvPr id="5" name="TextBox 4">
            <a:extLst>
              <a:ext uri="{FF2B5EF4-FFF2-40B4-BE49-F238E27FC236}">
                <a16:creationId xmlns:a16="http://schemas.microsoft.com/office/drawing/2014/main" id="{FA767D89-3238-CBE4-D774-DED6B12E26B0}"/>
              </a:ext>
            </a:extLst>
          </p:cNvPr>
          <p:cNvSpPr txBox="1"/>
          <p:nvPr/>
        </p:nvSpPr>
        <p:spPr>
          <a:xfrm>
            <a:off x="543824" y="1897179"/>
            <a:ext cx="4984686" cy="461665"/>
          </a:xfrm>
          <a:prstGeom prst="rect">
            <a:avLst/>
          </a:prstGeom>
          <a:noFill/>
        </p:spPr>
        <p:txBody>
          <a:bodyPr wrap="square">
            <a:spAutoFit/>
          </a:bodyPr>
          <a:lstStyle/>
          <a:p>
            <a:r>
              <a:rPr lang="en-GB" sz="1200" b="1">
                <a:latin typeface="+mj-lt"/>
              </a:rPr>
              <a:t>Overlap of baseline positivity of three clinically used biomarkers from the International Severe Asthma Registry (n=1,175)</a:t>
            </a:r>
            <a:r>
              <a:rPr lang="en-GB" sz="1200" b="1" baseline="30000">
                <a:latin typeface="+mj-lt"/>
              </a:rPr>
              <a:t>8</a:t>
            </a:r>
            <a:endParaRPr lang="en-NZ" sz="1200" b="1" baseline="30000">
              <a:latin typeface="+mj-lt"/>
            </a:endParaRPr>
          </a:p>
        </p:txBody>
      </p:sp>
      <p:grpSp>
        <p:nvGrpSpPr>
          <p:cNvPr id="7" name="Group 6">
            <a:extLst>
              <a:ext uri="{FF2B5EF4-FFF2-40B4-BE49-F238E27FC236}">
                <a16:creationId xmlns:a16="http://schemas.microsoft.com/office/drawing/2014/main" id="{23FCF1CA-B925-C268-0E35-32C12E34FE97}"/>
              </a:ext>
            </a:extLst>
          </p:cNvPr>
          <p:cNvGrpSpPr>
            <a:grpSpLocks noChangeAspect="1"/>
          </p:cNvGrpSpPr>
          <p:nvPr/>
        </p:nvGrpSpPr>
        <p:grpSpPr>
          <a:xfrm>
            <a:off x="993334" y="2381049"/>
            <a:ext cx="3204054" cy="2715659"/>
            <a:chOff x="7933908" y="2085847"/>
            <a:chExt cx="3754995" cy="3448155"/>
          </a:xfrm>
        </p:grpSpPr>
        <p:grpSp>
          <p:nvGrpSpPr>
            <p:cNvPr id="9" name="Group 8">
              <a:extLst>
                <a:ext uri="{FF2B5EF4-FFF2-40B4-BE49-F238E27FC236}">
                  <a16:creationId xmlns:a16="http://schemas.microsoft.com/office/drawing/2014/main" id="{3C0E31D9-FA48-6C84-8762-24E434EF4005}"/>
                </a:ext>
              </a:extLst>
            </p:cNvPr>
            <p:cNvGrpSpPr>
              <a:grpSpLocks noChangeAspect="1"/>
            </p:cNvGrpSpPr>
            <p:nvPr/>
          </p:nvGrpSpPr>
          <p:grpSpPr>
            <a:xfrm>
              <a:off x="7933908" y="2085847"/>
              <a:ext cx="3754995" cy="3448155"/>
              <a:chOff x="1929127" y="765544"/>
              <a:chExt cx="5460096" cy="5013927"/>
            </a:xfrm>
          </p:grpSpPr>
          <p:sp>
            <p:nvSpPr>
              <p:cNvPr id="13" name="Oval 12">
                <a:extLst>
                  <a:ext uri="{FF2B5EF4-FFF2-40B4-BE49-F238E27FC236}">
                    <a16:creationId xmlns:a16="http://schemas.microsoft.com/office/drawing/2014/main" id="{7776C9E3-46A9-DDE0-5ADE-D2124DB6246F}"/>
                  </a:ext>
                </a:extLst>
              </p:cNvPr>
              <p:cNvSpPr/>
              <p:nvPr/>
            </p:nvSpPr>
            <p:spPr>
              <a:xfrm>
                <a:off x="3232297" y="765544"/>
                <a:ext cx="3067418" cy="3323344"/>
              </a:xfrm>
              <a:prstGeom prst="ellipse">
                <a:avLst/>
              </a:prstGeom>
              <a:solidFill>
                <a:schemeClr val="accent3">
                  <a:alpha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a:p>
            </p:txBody>
          </p:sp>
          <p:sp>
            <p:nvSpPr>
              <p:cNvPr id="14" name="Oval 13">
                <a:extLst>
                  <a:ext uri="{FF2B5EF4-FFF2-40B4-BE49-F238E27FC236}">
                    <a16:creationId xmlns:a16="http://schemas.microsoft.com/office/drawing/2014/main" id="{F50B062B-73AB-2429-A950-7F8F1EE813ED}"/>
                  </a:ext>
                </a:extLst>
              </p:cNvPr>
              <p:cNvSpPr/>
              <p:nvPr/>
            </p:nvSpPr>
            <p:spPr>
              <a:xfrm>
                <a:off x="1929127" y="2456127"/>
                <a:ext cx="3067418" cy="3323344"/>
              </a:xfrm>
              <a:prstGeom prst="ellipse">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5" name="Oval 14">
                <a:extLst>
                  <a:ext uri="{FF2B5EF4-FFF2-40B4-BE49-F238E27FC236}">
                    <a16:creationId xmlns:a16="http://schemas.microsoft.com/office/drawing/2014/main" id="{090899F0-D5E3-A46A-1FA3-A1306AEF6532}"/>
                  </a:ext>
                </a:extLst>
              </p:cNvPr>
              <p:cNvSpPr/>
              <p:nvPr/>
            </p:nvSpPr>
            <p:spPr>
              <a:xfrm>
                <a:off x="4321805" y="2456127"/>
                <a:ext cx="3067418" cy="3323344"/>
              </a:xfrm>
              <a:prstGeom prst="ellipse">
                <a:avLst/>
              </a:prstGeom>
              <a:solidFill>
                <a:schemeClr val="accent4">
                  <a:alpha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400"/>
              </a:p>
            </p:txBody>
          </p:sp>
          <p:sp>
            <p:nvSpPr>
              <p:cNvPr id="16" name="TextBox 15">
                <a:extLst>
                  <a:ext uri="{FF2B5EF4-FFF2-40B4-BE49-F238E27FC236}">
                    <a16:creationId xmlns:a16="http://schemas.microsoft.com/office/drawing/2014/main" id="{7C4503BC-1804-8957-19F6-696F6F840967}"/>
                  </a:ext>
                </a:extLst>
              </p:cNvPr>
              <p:cNvSpPr txBox="1"/>
              <p:nvPr/>
            </p:nvSpPr>
            <p:spPr>
              <a:xfrm>
                <a:off x="4214280" y="2184702"/>
                <a:ext cx="883323" cy="511424"/>
              </a:xfrm>
              <a:prstGeom prst="rect">
                <a:avLst/>
              </a:prstGeom>
              <a:noFill/>
            </p:spPr>
            <p:txBody>
              <a:bodyPr wrap="square" rtlCol="0">
                <a:spAutoFit/>
              </a:bodyPr>
              <a:lstStyle/>
              <a:p>
                <a:pPr algn="ctr"/>
                <a:r>
                  <a:rPr lang="en-GB" sz="1200" b="1"/>
                  <a:t>8%</a:t>
                </a:r>
              </a:p>
            </p:txBody>
          </p:sp>
          <p:sp>
            <p:nvSpPr>
              <p:cNvPr id="17" name="TextBox 16">
                <a:extLst>
                  <a:ext uri="{FF2B5EF4-FFF2-40B4-BE49-F238E27FC236}">
                    <a16:creationId xmlns:a16="http://schemas.microsoft.com/office/drawing/2014/main" id="{9DB85B8F-D2DD-C371-CA80-3ACCE68CD0D7}"/>
                  </a:ext>
                </a:extLst>
              </p:cNvPr>
              <p:cNvSpPr txBox="1"/>
              <p:nvPr/>
            </p:nvSpPr>
            <p:spPr>
              <a:xfrm>
                <a:off x="5198662" y="3000851"/>
                <a:ext cx="883323" cy="511424"/>
              </a:xfrm>
              <a:prstGeom prst="rect">
                <a:avLst/>
              </a:prstGeom>
              <a:noFill/>
            </p:spPr>
            <p:txBody>
              <a:bodyPr wrap="square" rtlCol="0">
                <a:spAutoFit/>
              </a:bodyPr>
              <a:lstStyle/>
              <a:p>
                <a:pPr algn="ctr"/>
                <a:r>
                  <a:rPr lang="en-GB" sz="1200" b="1"/>
                  <a:t>8%</a:t>
                </a:r>
              </a:p>
            </p:txBody>
          </p:sp>
          <p:sp>
            <p:nvSpPr>
              <p:cNvPr id="18" name="TextBox 17">
                <a:extLst>
                  <a:ext uri="{FF2B5EF4-FFF2-40B4-BE49-F238E27FC236}">
                    <a16:creationId xmlns:a16="http://schemas.microsoft.com/office/drawing/2014/main" id="{7E857B9C-DDE7-8E36-6532-E7B176839E72}"/>
                  </a:ext>
                </a:extLst>
              </p:cNvPr>
              <p:cNvSpPr txBox="1"/>
              <p:nvPr/>
            </p:nvSpPr>
            <p:spPr>
              <a:xfrm>
                <a:off x="3560392" y="3000851"/>
                <a:ext cx="883323" cy="511424"/>
              </a:xfrm>
              <a:prstGeom prst="rect">
                <a:avLst/>
              </a:prstGeom>
              <a:noFill/>
            </p:spPr>
            <p:txBody>
              <a:bodyPr wrap="square" rtlCol="0">
                <a:spAutoFit/>
              </a:bodyPr>
              <a:lstStyle/>
              <a:p>
                <a:pPr algn="ctr"/>
                <a:r>
                  <a:rPr lang="en-GB" sz="1200" b="1"/>
                  <a:t>14%</a:t>
                </a:r>
              </a:p>
            </p:txBody>
          </p:sp>
          <p:sp>
            <p:nvSpPr>
              <p:cNvPr id="19" name="TextBox 18">
                <a:extLst>
                  <a:ext uri="{FF2B5EF4-FFF2-40B4-BE49-F238E27FC236}">
                    <a16:creationId xmlns:a16="http://schemas.microsoft.com/office/drawing/2014/main" id="{7D232127-D870-5315-007A-9778EC577A63}"/>
                  </a:ext>
                </a:extLst>
              </p:cNvPr>
              <p:cNvSpPr txBox="1"/>
              <p:nvPr/>
            </p:nvSpPr>
            <p:spPr>
              <a:xfrm>
                <a:off x="4247274" y="3496989"/>
                <a:ext cx="883323" cy="511424"/>
              </a:xfrm>
              <a:prstGeom prst="rect">
                <a:avLst/>
              </a:prstGeom>
              <a:noFill/>
            </p:spPr>
            <p:txBody>
              <a:bodyPr wrap="square" rtlCol="0">
                <a:spAutoFit/>
              </a:bodyPr>
              <a:lstStyle/>
              <a:p>
                <a:pPr algn="ctr"/>
                <a:r>
                  <a:rPr lang="en-GB" sz="1200" b="1"/>
                  <a:t>27%</a:t>
                </a:r>
              </a:p>
            </p:txBody>
          </p:sp>
          <p:sp>
            <p:nvSpPr>
              <p:cNvPr id="20" name="TextBox 19">
                <a:extLst>
                  <a:ext uri="{FF2B5EF4-FFF2-40B4-BE49-F238E27FC236}">
                    <a16:creationId xmlns:a16="http://schemas.microsoft.com/office/drawing/2014/main" id="{2C5826AB-A148-7956-F9FD-F30CFD1DED0A}"/>
                  </a:ext>
                </a:extLst>
              </p:cNvPr>
              <p:cNvSpPr txBox="1"/>
              <p:nvPr/>
            </p:nvSpPr>
            <p:spPr>
              <a:xfrm>
                <a:off x="4239038" y="4212993"/>
                <a:ext cx="883323" cy="511424"/>
              </a:xfrm>
              <a:prstGeom prst="rect">
                <a:avLst/>
              </a:prstGeom>
              <a:noFill/>
            </p:spPr>
            <p:txBody>
              <a:bodyPr wrap="square" rtlCol="0">
                <a:spAutoFit/>
              </a:bodyPr>
              <a:lstStyle/>
              <a:p>
                <a:pPr algn="ctr"/>
                <a:r>
                  <a:rPr lang="en-GB" sz="1200" b="1"/>
                  <a:t>10%</a:t>
                </a:r>
              </a:p>
            </p:txBody>
          </p:sp>
          <p:sp>
            <p:nvSpPr>
              <p:cNvPr id="21" name="TextBox 20">
                <a:extLst>
                  <a:ext uri="{FF2B5EF4-FFF2-40B4-BE49-F238E27FC236}">
                    <a16:creationId xmlns:a16="http://schemas.microsoft.com/office/drawing/2014/main" id="{6ED7A629-41FB-3C54-4FE0-E01E95DE2192}"/>
                  </a:ext>
                </a:extLst>
              </p:cNvPr>
              <p:cNvSpPr txBox="1"/>
              <p:nvPr/>
            </p:nvSpPr>
            <p:spPr>
              <a:xfrm>
                <a:off x="5639343" y="4209025"/>
                <a:ext cx="883323" cy="511424"/>
              </a:xfrm>
              <a:prstGeom prst="rect">
                <a:avLst/>
              </a:prstGeom>
              <a:noFill/>
            </p:spPr>
            <p:txBody>
              <a:bodyPr wrap="square" rtlCol="0">
                <a:spAutoFit/>
              </a:bodyPr>
              <a:lstStyle/>
              <a:p>
                <a:pPr algn="ctr"/>
                <a:r>
                  <a:rPr lang="en-GB" sz="1200" b="1"/>
                  <a:t>14%</a:t>
                </a:r>
              </a:p>
            </p:txBody>
          </p:sp>
          <p:sp>
            <p:nvSpPr>
              <p:cNvPr id="22" name="TextBox 21">
                <a:extLst>
                  <a:ext uri="{FF2B5EF4-FFF2-40B4-BE49-F238E27FC236}">
                    <a16:creationId xmlns:a16="http://schemas.microsoft.com/office/drawing/2014/main" id="{3FEB582E-75F9-03FE-9F41-E3D1BF27EAF2}"/>
                  </a:ext>
                </a:extLst>
              </p:cNvPr>
              <p:cNvSpPr txBox="1"/>
              <p:nvPr/>
            </p:nvSpPr>
            <p:spPr>
              <a:xfrm>
                <a:off x="2838731" y="4216347"/>
                <a:ext cx="883323" cy="511424"/>
              </a:xfrm>
              <a:prstGeom prst="rect">
                <a:avLst/>
              </a:prstGeom>
              <a:noFill/>
            </p:spPr>
            <p:txBody>
              <a:bodyPr wrap="square" rtlCol="0">
                <a:spAutoFit/>
              </a:bodyPr>
              <a:lstStyle/>
              <a:p>
                <a:pPr algn="ctr"/>
                <a:r>
                  <a:rPr lang="en-GB" sz="1200" b="1"/>
                  <a:t>7%</a:t>
                </a:r>
              </a:p>
            </p:txBody>
          </p:sp>
        </p:grpSp>
        <p:sp>
          <p:nvSpPr>
            <p:cNvPr id="10" name="Rectangle: Rounded Corners 9">
              <a:extLst>
                <a:ext uri="{FF2B5EF4-FFF2-40B4-BE49-F238E27FC236}">
                  <a16:creationId xmlns:a16="http://schemas.microsoft.com/office/drawing/2014/main" id="{1E271359-9D69-CF1B-70EA-397E7D4871A6}"/>
                </a:ext>
              </a:extLst>
            </p:cNvPr>
            <p:cNvSpPr/>
            <p:nvPr/>
          </p:nvSpPr>
          <p:spPr>
            <a:xfrm>
              <a:off x="9258402" y="2325213"/>
              <a:ext cx="1262435" cy="57966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900" b="1">
                  <a:solidFill>
                    <a:schemeClr val="bg1"/>
                  </a:solidFill>
                </a:rPr>
                <a:t>Blood eosinophils positive</a:t>
              </a:r>
            </a:p>
          </p:txBody>
        </p:sp>
        <p:sp>
          <p:nvSpPr>
            <p:cNvPr id="11" name="Rectangle: Rounded Corners 10">
              <a:extLst>
                <a:ext uri="{FF2B5EF4-FFF2-40B4-BE49-F238E27FC236}">
                  <a16:creationId xmlns:a16="http://schemas.microsoft.com/office/drawing/2014/main" id="{7C716F39-7F50-A6A1-6251-4DBAEB17070B}"/>
                </a:ext>
              </a:extLst>
            </p:cNvPr>
            <p:cNvSpPr/>
            <p:nvPr/>
          </p:nvSpPr>
          <p:spPr>
            <a:xfrm>
              <a:off x="10436343" y="4878802"/>
              <a:ext cx="868361" cy="38429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900" b="1">
                  <a:solidFill>
                    <a:schemeClr val="bg1"/>
                  </a:solidFill>
                </a:rPr>
                <a:t>IgE positive</a:t>
              </a:r>
            </a:p>
          </p:txBody>
        </p:sp>
        <p:sp>
          <p:nvSpPr>
            <p:cNvPr id="12" name="Rectangle: Rounded Corners 11">
              <a:extLst>
                <a:ext uri="{FF2B5EF4-FFF2-40B4-BE49-F238E27FC236}">
                  <a16:creationId xmlns:a16="http://schemas.microsoft.com/office/drawing/2014/main" id="{FC38D275-9106-A367-E9A0-D32204431FC5}"/>
                </a:ext>
              </a:extLst>
            </p:cNvPr>
            <p:cNvSpPr/>
            <p:nvPr/>
          </p:nvSpPr>
          <p:spPr>
            <a:xfrm>
              <a:off x="8510030" y="4855563"/>
              <a:ext cx="932664" cy="3901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900" b="1">
                  <a:solidFill>
                    <a:schemeClr val="bg1"/>
                  </a:solidFill>
                </a:rPr>
                <a:t>FeNO positive</a:t>
              </a:r>
            </a:p>
          </p:txBody>
        </p:sp>
      </p:grpSp>
      <p:sp>
        <p:nvSpPr>
          <p:cNvPr id="8" name="TextBox 7">
            <a:extLst>
              <a:ext uri="{FF2B5EF4-FFF2-40B4-BE49-F238E27FC236}">
                <a16:creationId xmlns:a16="http://schemas.microsoft.com/office/drawing/2014/main" id="{73EFAE36-83C1-DC36-9E56-06681C626C93}"/>
              </a:ext>
            </a:extLst>
          </p:cNvPr>
          <p:cNvSpPr txBox="1"/>
          <p:nvPr/>
        </p:nvSpPr>
        <p:spPr>
          <a:xfrm>
            <a:off x="596647" y="2660378"/>
            <a:ext cx="1144701" cy="395533"/>
          </a:xfrm>
          <a:prstGeom prst="rect">
            <a:avLst/>
          </a:prstGeom>
          <a:noFill/>
        </p:spPr>
        <p:txBody>
          <a:bodyPr wrap="square" rtlCol="0">
            <a:spAutoFit/>
          </a:bodyPr>
          <a:lstStyle/>
          <a:p>
            <a:pPr algn="ctr"/>
            <a:r>
              <a:rPr lang="en-GB" sz="1100">
                <a:latin typeface="+mj-lt"/>
              </a:rPr>
              <a:t>Triple biomarker negative: </a:t>
            </a:r>
            <a:r>
              <a:rPr lang="en-GB" sz="1100" b="1">
                <a:latin typeface="+mj-lt"/>
              </a:rPr>
              <a:t>12%</a:t>
            </a:r>
          </a:p>
        </p:txBody>
      </p:sp>
      <p:sp>
        <p:nvSpPr>
          <p:cNvPr id="28" name="TextBox 27">
            <a:extLst>
              <a:ext uri="{FF2B5EF4-FFF2-40B4-BE49-F238E27FC236}">
                <a16:creationId xmlns:a16="http://schemas.microsoft.com/office/drawing/2014/main" id="{50672D70-47ED-5BB9-876F-02C692DF7AEA}"/>
              </a:ext>
            </a:extLst>
          </p:cNvPr>
          <p:cNvSpPr txBox="1"/>
          <p:nvPr/>
        </p:nvSpPr>
        <p:spPr>
          <a:xfrm>
            <a:off x="9951609" y="1962955"/>
            <a:ext cx="184731" cy="369332"/>
          </a:xfrm>
          <a:prstGeom prst="rect">
            <a:avLst/>
          </a:prstGeom>
          <a:noFill/>
        </p:spPr>
        <p:txBody>
          <a:bodyPr wrap="square" rtlCol="0">
            <a:spAutoFit/>
          </a:bodyPr>
          <a:lstStyle/>
          <a:p>
            <a:endParaRPr lang="en-GB">
              <a:latin typeface="Calibri" panose="020F0502020204030204" pitchFamily="34" charset="0"/>
            </a:endParaRPr>
          </a:p>
        </p:txBody>
      </p:sp>
      <p:sp>
        <p:nvSpPr>
          <p:cNvPr id="49" name="TextBox 48">
            <a:extLst>
              <a:ext uri="{FF2B5EF4-FFF2-40B4-BE49-F238E27FC236}">
                <a16:creationId xmlns:a16="http://schemas.microsoft.com/office/drawing/2014/main" id="{04777962-823A-BF2E-DE7A-90038479298C}"/>
              </a:ext>
            </a:extLst>
          </p:cNvPr>
          <p:cNvSpPr txBox="1"/>
          <p:nvPr/>
        </p:nvSpPr>
        <p:spPr>
          <a:xfrm>
            <a:off x="6239817" y="1886658"/>
            <a:ext cx="5710417" cy="461665"/>
          </a:xfrm>
          <a:prstGeom prst="rect">
            <a:avLst/>
          </a:prstGeom>
          <a:noFill/>
        </p:spPr>
        <p:txBody>
          <a:bodyPr wrap="square">
            <a:spAutoFit/>
          </a:bodyPr>
          <a:lstStyle/>
          <a:p>
            <a:pPr marL="0" indent="0">
              <a:buNone/>
            </a:pPr>
            <a:r>
              <a:rPr lang="en-GB" sz="1200" b="1">
                <a:latin typeface="+mj-lt"/>
              </a:rPr>
              <a:t>The UK Severe Asthma Registry assessed patients (n=2,225) attending </a:t>
            </a:r>
            <a:br>
              <a:rPr lang="en-GB" sz="1200" b="1">
                <a:latin typeface="+mj-lt"/>
              </a:rPr>
            </a:br>
            <a:r>
              <a:rPr lang="en-GB" sz="1200" b="1">
                <a:latin typeface="+mj-lt"/>
              </a:rPr>
              <a:t>15 specialist severe asthma centres.</a:t>
            </a:r>
            <a:r>
              <a:rPr lang="en-GB" sz="1200" b="1" baseline="30000">
                <a:latin typeface="+mj-lt"/>
              </a:rPr>
              <a:t>9 </a:t>
            </a:r>
            <a:r>
              <a:rPr lang="en-GB" sz="1200" b="1">
                <a:latin typeface="+mj-lt"/>
              </a:rPr>
              <a:t>In this cohort:</a:t>
            </a:r>
          </a:p>
        </p:txBody>
      </p:sp>
      <p:sp>
        <p:nvSpPr>
          <p:cNvPr id="50" name="Footer Placeholder 1">
            <a:extLst>
              <a:ext uri="{FF2B5EF4-FFF2-40B4-BE49-F238E27FC236}">
                <a16:creationId xmlns:a16="http://schemas.microsoft.com/office/drawing/2014/main" id="{0F1B4CEE-1A9B-9FDC-F3BA-B5B0D77D409A}"/>
              </a:ext>
            </a:extLst>
          </p:cNvPr>
          <p:cNvSpPr>
            <a:spLocks noGrp="1"/>
          </p:cNvSpPr>
          <p:nvPr>
            <p:ph type="ftr" sz="quarter" idx="11"/>
          </p:nvPr>
        </p:nvSpPr>
        <p:spPr>
          <a:xfrm>
            <a:off x="548282" y="5946820"/>
            <a:ext cx="10620000" cy="644780"/>
          </a:xfrm>
        </p:spPr>
        <p:txBody>
          <a:bodyPr/>
          <a:lstStyle/>
          <a:p>
            <a:endParaRPr lang="en-GB" sz="800" b="1" dirty="0"/>
          </a:p>
          <a:p>
            <a:endParaRPr lang="en-GB" sz="800" b="1" dirty="0"/>
          </a:p>
          <a:p>
            <a:r>
              <a:rPr lang="en-GB" sz="800" b="1" dirty="0"/>
              <a:t>Abbreviations</a:t>
            </a:r>
            <a:r>
              <a:rPr lang="en-GB" sz="800" dirty="0"/>
              <a:t>: </a:t>
            </a:r>
            <a:r>
              <a:rPr lang="en-GB" sz="800" dirty="0" err="1"/>
              <a:t>FeNO</a:t>
            </a:r>
            <a:r>
              <a:rPr lang="en-GB" sz="800" dirty="0"/>
              <a:t>, fractional exhaled nitric oxide; </a:t>
            </a:r>
            <a:r>
              <a:rPr lang="en-GB" sz="800" dirty="0" err="1"/>
              <a:t>IgE</a:t>
            </a:r>
            <a:r>
              <a:rPr lang="en-GB" sz="800" dirty="0"/>
              <a:t>, immunoglobulin E; IU, international unit; ppb, parts per billion; Th2, T helper 2 cell; UK, United Kingdom.</a:t>
            </a:r>
          </a:p>
          <a:p>
            <a:r>
              <a:rPr lang="en-GB" sz="800" b="1" dirty="0"/>
              <a:t>References</a:t>
            </a:r>
            <a:r>
              <a:rPr lang="en-GB" sz="800" dirty="0"/>
              <a:t>: 1. </a:t>
            </a:r>
            <a:r>
              <a:rPr lang="en-GB" sz="800" dirty="0" err="1"/>
              <a:t>Busse</a:t>
            </a:r>
            <a:r>
              <a:rPr lang="en-GB" sz="800" dirty="0"/>
              <a:t> WW. </a:t>
            </a:r>
            <a:r>
              <a:rPr lang="en-GB" sz="800" dirty="0" err="1"/>
              <a:t>Allergol</a:t>
            </a:r>
            <a:r>
              <a:rPr lang="en-GB" sz="800" dirty="0"/>
              <a:t> Int. 2019;68:158–166; 2. Tran TN, et al. Ann Allergy Asthma Immunol. 2016;116:37–42; 3. Price D, </a:t>
            </a:r>
            <a:r>
              <a:rPr lang="en-GB" sz="800" dirty="0" err="1"/>
              <a:t>Canonica</a:t>
            </a:r>
            <a:r>
              <a:rPr lang="en-GB" sz="800" dirty="0"/>
              <a:t> GW. World Allergy Organ J. 2020;13:100380; 4. </a:t>
            </a:r>
            <a:r>
              <a:rPr lang="en-GB" sz="800" dirty="0" err="1"/>
              <a:t>Kupczyk</a:t>
            </a:r>
            <a:r>
              <a:rPr lang="en-GB" sz="800" dirty="0"/>
              <a:t> M, et al. Allergy. 2014;69:1198–1204; </a:t>
            </a:r>
            <a:br>
              <a:rPr lang="en-GB" sz="800" dirty="0"/>
            </a:br>
            <a:r>
              <a:rPr lang="en-GB" sz="800" dirty="0"/>
              <a:t>5. </a:t>
            </a:r>
            <a:r>
              <a:rPr lang="fr-FR" sz="800" dirty="0" err="1"/>
              <a:t>Raherison-Semjen</a:t>
            </a:r>
            <a:r>
              <a:rPr lang="fr-FR" sz="800" dirty="0"/>
              <a:t> CR, et al. </a:t>
            </a:r>
            <a:r>
              <a:rPr lang="fr-FR" sz="800" dirty="0" err="1"/>
              <a:t>Respir</a:t>
            </a:r>
            <a:r>
              <a:rPr lang="fr-FR" sz="800" dirty="0"/>
              <a:t> </a:t>
            </a:r>
            <a:r>
              <a:rPr lang="fr-FR" sz="800" dirty="0" err="1"/>
              <a:t>Res</a:t>
            </a:r>
            <a:r>
              <a:rPr lang="fr-FR" sz="800" dirty="0"/>
              <a:t>. 2021;22(1):136; 6. </a:t>
            </a:r>
            <a:r>
              <a:rPr lang="fr-FR" sz="800" dirty="0" err="1"/>
              <a:t>Kisiel</a:t>
            </a:r>
            <a:r>
              <a:rPr lang="fr-FR" sz="800" dirty="0"/>
              <a:t> MA, et al. NPJ Prim Care </a:t>
            </a:r>
            <a:r>
              <a:rPr lang="fr-FR" sz="800" dirty="0" err="1"/>
              <a:t>Respir</a:t>
            </a:r>
            <a:r>
              <a:rPr lang="fr-FR" sz="800" dirty="0"/>
              <a:t> Med. 2020;30:14; 7. </a:t>
            </a:r>
            <a:r>
              <a:rPr lang="en-US" sz="800" dirty="0"/>
              <a:t>Moore WC, et al. Am J Respir Crit Care Med.2010;181(4):315-23; 8.</a:t>
            </a:r>
            <a:r>
              <a:rPr lang="en-GB" sz="800" dirty="0"/>
              <a:t> </a:t>
            </a:r>
            <a:r>
              <a:rPr lang="fr-FR" sz="800" dirty="0"/>
              <a:t>Denton E, et al. J </a:t>
            </a:r>
            <a:r>
              <a:rPr lang="fr-FR" sz="800" dirty="0" err="1"/>
              <a:t>Allergy</a:t>
            </a:r>
            <a:r>
              <a:rPr lang="fr-FR" sz="800" dirty="0"/>
              <a:t> Clin </a:t>
            </a:r>
            <a:r>
              <a:rPr lang="fr-FR" sz="800" dirty="0" err="1"/>
              <a:t>Immunol</a:t>
            </a:r>
            <a:r>
              <a:rPr lang="fr-FR" sz="800" dirty="0"/>
              <a:t> </a:t>
            </a:r>
            <a:r>
              <a:rPr lang="fr-FR" sz="800" dirty="0" err="1"/>
              <a:t>Pract</a:t>
            </a:r>
            <a:r>
              <a:rPr lang="fr-FR" sz="800" dirty="0"/>
              <a:t>. 2021;9:2680–2688; 9. </a:t>
            </a:r>
            <a:r>
              <a:rPr lang="en-GB" sz="800" dirty="0"/>
              <a:t>Jackson DJ, et al. Thorax. 2021;76:220–227.</a:t>
            </a:r>
          </a:p>
          <a:p>
            <a:endParaRPr lang="en-GB" sz="800" dirty="0"/>
          </a:p>
          <a:p>
            <a:r>
              <a:rPr lang="en-GB" altLang="zh-CN" sz="800" dirty="0"/>
              <a:t>CN-</a:t>
            </a:r>
            <a:r>
              <a:rPr lang="en-US" altLang="zh-CN" sz="800" dirty="0"/>
              <a:t>142657</a:t>
            </a:r>
            <a:r>
              <a:rPr lang="en-GB" altLang="zh-CN" sz="800" dirty="0"/>
              <a:t> | </a:t>
            </a:r>
            <a:r>
              <a:rPr lang="en-US" altLang="zh-CN" sz="800" dirty="0"/>
              <a:t>DECEMBER</a:t>
            </a:r>
            <a:r>
              <a:rPr lang="en-GB" altLang="zh-CN" sz="800" dirty="0"/>
              <a:t> 2024</a:t>
            </a:r>
          </a:p>
        </p:txBody>
      </p:sp>
      <p:sp>
        <p:nvSpPr>
          <p:cNvPr id="56" name="Rectangle 55">
            <a:extLst>
              <a:ext uri="{FF2B5EF4-FFF2-40B4-BE49-F238E27FC236}">
                <a16:creationId xmlns:a16="http://schemas.microsoft.com/office/drawing/2014/main" id="{77FBD172-0AB5-99BF-95CC-BD7E77922597}"/>
              </a:ext>
            </a:extLst>
          </p:cNvPr>
          <p:cNvSpPr/>
          <p:nvPr/>
        </p:nvSpPr>
        <p:spPr>
          <a:xfrm>
            <a:off x="-119" y="5375164"/>
            <a:ext cx="12192000" cy="416401"/>
          </a:xfrm>
          <a:prstGeom prst="rect">
            <a:avLst/>
          </a:prstGeom>
          <a:solidFill>
            <a:schemeClr val="bg2"/>
          </a:solidFill>
          <a:ln w="19050">
            <a:solidFill>
              <a:schemeClr val="bg2"/>
            </a:solidFill>
          </a:ln>
        </p:spPr>
        <p:txBody>
          <a:bodyPr wrap="square" lIns="252000" rIns="0" anchor="ctr">
            <a:noAutofit/>
          </a:bodyPr>
          <a:lstStyle/>
          <a:p>
            <a:pPr marL="0" marR="0" lvl="0" indent="0" algn="ctr" defTabSz="914377" rtl="0" eaLnBrk="1" fontAlgn="auto" latinLnBrk="0" hangingPunct="1">
              <a:lnSpc>
                <a:spcPct val="100000"/>
              </a:lnSpc>
              <a:spcBef>
                <a:spcPts val="0"/>
              </a:spcBef>
              <a:spcAft>
                <a:spcPts val="0"/>
              </a:spcAft>
              <a:buClr>
                <a:srgbClr val="12839E"/>
              </a:buClr>
              <a:buSzTx/>
              <a:buFontTx/>
              <a:buNone/>
              <a:tabLst/>
              <a:defRPr/>
            </a:pPr>
            <a:r>
              <a:rPr kumimoji="0" lang="en-US" sz="1200" b="1" i="0" u="none" strike="noStrike" kern="0" cap="none" spc="0" normalizeH="0" baseline="0">
                <a:ln>
                  <a:noFill/>
                </a:ln>
                <a:solidFill>
                  <a:prstClr val="white"/>
                </a:solidFill>
                <a:effectLst/>
                <a:uLnTx/>
                <a:uFillTx/>
                <a:ea typeface="+mn-ea"/>
                <a:cs typeface="Arial" pitchFamily="34" charset="0"/>
              </a:rPr>
              <a:t>New approaches are needed to address the complexity of severe asthma, as suboptimal disease control continues to impact patient outcomes and quality of life</a:t>
            </a:r>
            <a:r>
              <a:rPr kumimoji="0" lang="en-US" sz="1200" b="1" i="0" u="none" strike="noStrike" kern="0" cap="none" spc="0" normalizeH="0" baseline="30000">
                <a:ln>
                  <a:noFill/>
                </a:ln>
                <a:solidFill>
                  <a:prstClr val="white"/>
                </a:solidFill>
                <a:effectLst/>
                <a:uLnTx/>
                <a:uFillTx/>
                <a:ea typeface="+mn-ea"/>
                <a:cs typeface="Arial" pitchFamily="34" charset="0"/>
              </a:rPr>
              <a:t>1</a:t>
            </a:r>
            <a:endParaRPr kumimoji="0" lang="en-US" sz="1200" b="0" i="0" u="none" strike="noStrike" kern="0" cap="none" spc="0" normalizeH="0" baseline="30000">
              <a:ln>
                <a:noFill/>
              </a:ln>
              <a:solidFill>
                <a:prstClr val="white"/>
              </a:solidFill>
              <a:effectLst/>
              <a:uLnTx/>
              <a:uFillTx/>
              <a:ea typeface="+mn-ea"/>
              <a:cs typeface="Arial" pitchFamily="34" charset="0"/>
            </a:endParaRPr>
          </a:p>
        </p:txBody>
      </p:sp>
      <p:grpSp>
        <p:nvGrpSpPr>
          <p:cNvPr id="26" name="Group 25">
            <a:extLst>
              <a:ext uri="{FF2B5EF4-FFF2-40B4-BE49-F238E27FC236}">
                <a16:creationId xmlns:a16="http://schemas.microsoft.com/office/drawing/2014/main" id="{DAD9436B-C0A9-417A-B9C8-23E89CD3278D}"/>
              </a:ext>
            </a:extLst>
          </p:cNvPr>
          <p:cNvGrpSpPr/>
          <p:nvPr/>
        </p:nvGrpSpPr>
        <p:grpSpPr>
          <a:xfrm>
            <a:off x="5715933" y="2580217"/>
            <a:ext cx="6024032" cy="2511273"/>
            <a:chOff x="5715933" y="2580217"/>
            <a:chExt cx="6024032" cy="2511273"/>
          </a:xfrm>
        </p:grpSpPr>
        <p:grpSp>
          <p:nvGrpSpPr>
            <p:cNvPr id="29" name="Group 28">
              <a:extLst>
                <a:ext uri="{FF2B5EF4-FFF2-40B4-BE49-F238E27FC236}">
                  <a16:creationId xmlns:a16="http://schemas.microsoft.com/office/drawing/2014/main" id="{B0CEA58A-E739-D04C-9347-3231E92C326F}"/>
                </a:ext>
              </a:extLst>
            </p:cNvPr>
            <p:cNvGrpSpPr/>
            <p:nvPr/>
          </p:nvGrpSpPr>
          <p:grpSpPr>
            <a:xfrm>
              <a:off x="6029548" y="2580217"/>
              <a:ext cx="5710416" cy="756873"/>
              <a:chOff x="360463" y="1416372"/>
              <a:chExt cx="6049318" cy="754265"/>
            </a:xfrm>
          </p:grpSpPr>
          <p:sp>
            <p:nvSpPr>
              <p:cNvPr id="30" name="Rectangle: Rounded Corners 29">
                <a:extLst>
                  <a:ext uri="{FF2B5EF4-FFF2-40B4-BE49-F238E27FC236}">
                    <a16:creationId xmlns:a16="http://schemas.microsoft.com/office/drawing/2014/main" id="{70BA273F-6E5C-73D1-6020-B52FEDF79E37}"/>
                  </a:ext>
                </a:extLst>
              </p:cNvPr>
              <p:cNvSpPr/>
              <p:nvPr/>
            </p:nvSpPr>
            <p:spPr>
              <a:xfrm>
                <a:off x="1353699" y="1421804"/>
                <a:ext cx="5056082" cy="720000"/>
              </a:xfrm>
              <a:prstGeom prst="roundRect">
                <a:avLst/>
              </a:prstGeom>
              <a:solidFill>
                <a:schemeClr val="bg1">
                  <a:lumMod val="95000"/>
                </a:schemeClr>
              </a:solidFill>
              <a:ln w="1905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spcBef>
                    <a:spcPts val="300"/>
                  </a:spcBef>
                  <a:spcAft>
                    <a:spcPts val="300"/>
                  </a:spcAft>
                  <a:defRPr/>
                </a:pPr>
                <a:r>
                  <a:rPr kumimoji="0" lang="en-US" sz="1400" i="0" u="none" strike="noStrike" kern="1200" cap="none" spc="0" normalizeH="0" baseline="0">
                    <a:ln>
                      <a:noFill/>
                    </a:ln>
                    <a:solidFill>
                      <a:schemeClr val="tx1"/>
                    </a:solidFill>
                    <a:effectLst/>
                    <a:uLnTx/>
                    <a:uFillTx/>
                    <a:ea typeface="+mn-ea"/>
                    <a:cs typeface="+mn-cs"/>
                  </a:rPr>
                  <a:t>Median blood eosinophils was  </a:t>
                </a:r>
                <a:r>
                  <a:rPr kumimoji="0" lang="en-US" sz="1400" b="1" i="0" u="none" strike="noStrike" kern="1200" cap="none" spc="0" normalizeH="0" baseline="0">
                    <a:ln>
                      <a:noFill/>
                    </a:ln>
                    <a:solidFill>
                      <a:schemeClr val="bg2"/>
                    </a:solidFill>
                    <a:effectLst/>
                    <a:uLnTx/>
                    <a:uFillTx/>
                    <a:ea typeface="+mn-ea"/>
                    <a:cs typeface="+mn-cs"/>
                  </a:rPr>
                  <a:t>0.33 cells/10</a:t>
                </a:r>
                <a:r>
                  <a:rPr kumimoji="0" lang="en-US" sz="1400" b="1" i="0" u="none" strike="noStrike" kern="1200" cap="none" spc="0" normalizeH="0" baseline="30000">
                    <a:ln>
                      <a:noFill/>
                    </a:ln>
                    <a:solidFill>
                      <a:schemeClr val="bg2"/>
                    </a:solidFill>
                    <a:effectLst/>
                    <a:uLnTx/>
                    <a:uFillTx/>
                    <a:ea typeface="+mn-ea"/>
                    <a:cs typeface="+mn-cs"/>
                  </a:rPr>
                  <a:t>9</a:t>
                </a:r>
                <a:r>
                  <a:rPr kumimoji="0" lang="en-US" sz="1400" b="1" i="0" u="none" strike="noStrike" kern="1200" cap="none" spc="0" normalizeH="0" baseline="0">
                    <a:ln>
                      <a:noFill/>
                    </a:ln>
                    <a:solidFill>
                      <a:schemeClr val="bg2"/>
                    </a:solidFill>
                    <a:effectLst/>
                    <a:uLnTx/>
                    <a:uFillTx/>
                    <a:ea typeface="+mn-ea"/>
                    <a:cs typeface="+mn-cs"/>
                  </a:rPr>
                  <a:t>L</a:t>
                </a:r>
              </a:p>
            </p:txBody>
          </p:sp>
          <p:sp>
            <p:nvSpPr>
              <p:cNvPr id="33" name="Hexagon 32">
                <a:extLst>
                  <a:ext uri="{FF2B5EF4-FFF2-40B4-BE49-F238E27FC236}">
                    <a16:creationId xmlns:a16="http://schemas.microsoft.com/office/drawing/2014/main" id="{3D96ABC4-638F-A7DA-BE5A-E454FB8D4E9E}"/>
                  </a:ext>
                </a:extLst>
              </p:cNvPr>
              <p:cNvSpPr/>
              <p:nvPr/>
            </p:nvSpPr>
            <p:spPr>
              <a:xfrm>
                <a:off x="360463" y="1416372"/>
                <a:ext cx="863823" cy="754265"/>
              </a:xfrm>
              <a:prstGeom prst="hexagon">
                <a:avLst/>
              </a:prstGeom>
              <a:ln w="1905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25000">
                  <a:ln>
                    <a:noFill/>
                  </a:ln>
                  <a:solidFill>
                    <a:schemeClr val="tx1"/>
                  </a:solidFill>
                  <a:effectLst/>
                  <a:uLnTx/>
                  <a:uFillTx/>
                  <a:ea typeface="+mn-ea"/>
                  <a:cs typeface="+mn-cs"/>
                </a:endParaRPr>
              </a:p>
            </p:txBody>
          </p:sp>
          <p:cxnSp>
            <p:nvCxnSpPr>
              <p:cNvPr id="32" name="Straight Connector 31">
                <a:extLst>
                  <a:ext uri="{FF2B5EF4-FFF2-40B4-BE49-F238E27FC236}">
                    <a16:creationId xmlns:a16="http://schemas.microsoft.com/office/drawing/2014/main" id="{2FD6F019-3B13-694B-9F55-E91824BD8F23}"/>
                  </a:ext>
                </a:extLst>
              </p:cNvPr>
              <p:cNvCxnSpPr>
                <a:cxnSpLocks/>
              </p:cNvCxnSpPr>
              <p:nvPr/>
            </p:nvCxnSpPr>
            <p:spPr>
              <a:xfrm>
                <a:off x="1207357" y="1799040"/>
                <a:ext cx="127666" cy="0"/>
              </a:xfrm>
              <a:prstGeom prst="line">
                <a:avLst/>
              </a:prstGeom>
              <a:ln w="19050">
                <a:solidFill>
                  <a:schemeClr val="tx1"/>
                </a:solidFill>
              </a:ln>
            </p:spPr>
            <p:style>
              <a:lnRef idx="2">
                <a:schemeClr val="accent2"/>
              </a:lnRef>
              <a:fillRef idx="1">
                <a:schemeClr val="lt1"/>
              </a:fillRef>
              <a:effectRef idx="0">
                <a:schemeClr val="accent2"/>
              </a:effectRef>
              <a:fontRef idx="minor">
                <a:schemeClr val="dk1"/>
              </a:fontRef>
            </p:style>
          </p:cxnSp>
        </p:grpSp>
        <p:grpSp>
          <p:nvGrpSpPr>
            <p:cNvPr id="35" name="Group 34">
              <a:extLst>
                <a:ext uri="{FF2B5EF4-FFF2-40B4-BE49-F238E27FC236}">
                  <a16:creationId xmlns:a16="http://schemas.microsoft.com/office/drawing/2014/main" id="{6A6840D6-D04F-511F-5118-1A4175248513}"/>
                </a:ext>
              </a:extLst>
            </p:cNvPr>
            <p:cNvGrpSpPr/>
            <p:nvPr/>
          </p:nvGrpSpPr>
          <p:grpSpPr>
            <a:xfrm>
              <a:off x="6030180" y="4276335"/>
              <a:ext cx="5709785" cy="815155"/>
              <a:chOff x="360463" y="3334262"/>
              <a:chExt cx="6048650" cy="812346"/>
            </a:xfrm>
          </p:grpSpPr>
          <p:sp>
            <p:nvSpPr>
              <p:cNvPr id="36" name="Rectangle: Rounded Corners 35">
                <a:extLst>
                  <a:ext uri="{FF2B5EF4-FFF2-40B4-BE49-F238E27FC236}">
                    <a16:creationId xmlns:a16="http://schemas.microsoft.com/office/drawing/2014/main" id="{478F67BA-1310-5EDF-3EC6-4AB357CE95F8}"/>
                  </a:ext>
                </a:extLst>
              </p:cNvPr>
              <p:cNvSpPr/>
              <p:nvPr/>
            </p:nvSpPr>
            <p:spPr>
              <a:xfrm>
                <a:off x="1353698" y="3351391"/>
                <a:ext cx="5055415" cy="795217"/>
              </a:xfrm>
              <a:prstGeom prst="roundRect">
                <a:avLst/>
              </a:prstGeom>
              <a:solidFill>
                <a:schemeClr val="bg1">
                  <a:lumMod val="95000"/>
                </a:schemeClr>
              </a:solidFill>
              <a:ln w="1905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spcBef>
                    <a:spcPts val="300"/>
                  </a:spcBef>
                  <a:spcAft>
                    <a:spcPts val="300"/>
                  </a:spcAft>
                  <a:defRPr/>
                </a:pPr>
                <a:r>
                  <a:rPr kumimoji="0" lang="en-US" sz="1400" i="0" u="none" strike="noStrike" kern="1200" cap="none" spc="0" normalizeH="0" baseline="0">
                    <a:ln>
                      <a:noFill/>
                    </a:ln>
                    <a:solidFill>
                      <a:schemeClr val="tx1"/>
                    </a:solidFill>
                    <a:effectLst/>
                    <a:uLnTx/>
                    <a:uFillTx/>
                    <a:ea typeface="+mn-ea"/>
                    <a:cs typeface="+mn-cs"/>
                  </a:rPr>
                  <a:t>Median IgE level of </a:t>
                </a:r>
                <a:r>
                  <a:rPr kumimoji="0" lang="en-US" sz="1400" b="1" i="0" u="none" strike="noStrike" kern="1200" cap="none" spc="0" normalizeH="0" baseline="0">
                    <a:ln>
                      <a:noFill/>
                    </a:ln>
                    <a:solidFill>
                      <a:schemeClr val="bg2"/>
                    </a:solidFill>
                    <a:effectLst/>
                    <a:uLnTx/>
                    <a:uFillTx/>
                    <a:ea typeface="+mn-ea"/>
                    <a:cs typeface="+mn-cs"/>
                  </a:rPr>
                  <a:t>181 IU/mL</a:t>
                </a:r>
              </a:p>
            </p:txBody>
          </p:sp>
          <p:sp>
            <p:nvSpPr>
              <p:cNvPr id="39" name="Hexagon 38">
                <a:extLst>
                  <a:ext uri="{FF2B5EF4-FFF2-40B4-BE49-F238E27FC236}">
                    <a16:creationId xmlns:a16="http://schemas.microsoft.com/office/drawing/2014/main" id="{21998A36-3273-D6F6-DF3F-D7B3DDAC113D}"/>
                  </a:ext>
                </a:extLst>
              </p:cNvPr>
              <p:cNvSpPr/>
              <p:nvPr/>
            </p:nvSpPr>
            <p:spPr>
              <a:xfrm>
                <a:off x="360463" y="3334262"/>
                <a:ext cx="863823" cy="754265"/>
              </a:xfrm>
              <a:prstGeom prst="hexagon">
                <a:avLst/>
              </a:prstGeom>
              <a:ln w="19050">
                <a:solidFill>
                  <a:schemeClr val="tx1"/>
                </a:solidFill>
              </a:ln>
            </p:spPr>
            <p:style>
              <a:lnRef idx="2">
                <a:schemeClr val="accent2"/>
              </a:lnRef>
              <a:fillRef idx="1">
                <a:schemeClr val="lt1"/>
              </a:fillRef>
              <a:effectRef idx="0">
                <a:schemeClr val="accent2"/>
              </a:effectRef>
              <a:fontRef idx="minor">
                <a:schemeClr val="dk1"/>
              </a:fontRef>
            </p:style>
            <p:txBody>
              <a:bodyPr lIns="0" tIns="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a:ln>
                    <a:noFill/>
                  </a:ln>
                  <a:solidFill>
                    <a:schemeClr val="tx1"/>
                  </a:solidFill>
                  <a:effectLst/>
                  <a:uLnTx/>
                  <a:uFillTx/>
                  <a:latin typeface="+mj-lt"/>
                  <a:ea typeface="+mn-ea"/>
                  <a:cs typeface="+mn-cs"/>
                </a:endParaRPr>
              </a:p>
            </p:txBody>
          </p:sp>
          <p:cxnSp>
            <p:nvCxnSpPr>
              <p:cNvPr id="38" name="Straight Connector 37">
                <a:extLst>
                  <a:ext uri="{FF2B5EF4-FFF2-40B4-BE49-F238E27FC236}">
                    <a16:creationId xmlns:a16="http://schemas.microsoft.com/office/drawing/2014/main" id="{F4F71FBF-D5D5-3199-2AD4-67B771B02DD7}"/>
                  </a:ext>
                </a:extLst>
              </p:cNvPr>
              <p:cNvCxnSpPr>
                <a:cxnSpLocks/>
              </p:cNvCxnSpPr>
              <p:nvPr/>
            </p:nvCxnSpPr>
            <p:spPr>
              <a:xfrm>
                <a:off x="1207357" y="3713297"/>
                <a:ext cx="127666" cy="0"/>
              </a:xfrm>
              <a:prstGeom prst="line">
                <a:avLst/>
              </a:prstGeom>
              <a:ln w="19050">
                <a:solidFill>
                  <a:schemeClr val="tx1"/>
                </a:solidFill>
              </a:ln>
            </p:spPr>
            <p:style>
              <a:lnRef idx="2">
                <a:schemeClr val="accent2"/>
              </a:lnRef>
              <a:fillRef idx="1">
                <a:schemeClr val="lt1"/>
              </a:fillRef>
              <a:effectRef idx="0">
                <a:schemeClr val="accent2"/>
              </a:effectRef>
              <a:fontRef idx="minor">
                <a:schemeClr val="dk1"/>
              </a:fontRef>
            </p:style>
          </p:cxnSp>
        </p:grpSp>
        <p:grpSp>
          <p:nvGrpSpPr>
            <p:cNvPr id="41" name="Group 40">
              <a:extLst>
                <a:ext uri="{FF2B5EF4-FFF2-40B4-BE49-F238E27FC236}">
                  <a16:creationId xmlns:a16="http://schemas.microsoft.com/office/drawing/2014/main" id="{5A8CF8E4-BAB2-F84B-27FB-C4B87BBAD576}"/>
                </a:ext>
              </a:extLst>
            </p:cNvPr>
            <p:cNvGrpSpPr/>
            <p:nvPr/>
          </p:nvGrpSpPr>
          <p:grpSpPr>
            <a:xfrm>
              <a:off x="6029548" y="3426018"/>
              <a:ext cx="5710416" cy="756873"/>
              <a:chOff x="360463" y="2347150"/>
              <a:chExt cx="6049317" cy="754265"/>
            </a:xfrm>
          </p:grpSpPr>
          <p:sp>
            <p:nvSpPr>
              <p:cNvPr id="42" name="Rectangle: Rounded Corners 41">
                <a:extLst>
                  <a:ext uri="{FF2B5EF4-FFF2-40B4-BE49-F238E27FC236}">
                    <a16:creationId xmlns:a16="http://schemas.microsoft.com/office/drawing/2014/main" id="{29E76070-6E0A-3397-337D-B88510DC9F44}"/>
                  </a:ext>
                </a:extLst>
              </p:cNvPr>
              <p:cNvSpPr/>
              <p:nvPr/>
            </p:nvSpPr>
            <p:spPr>
              <a:xfrm>
                <a:off x="1353699" y="2364282"/>
                <a:ext cx="5056081" cy="720000"/>
              </a:xfrm>
              <a:prstGeom prst="roundRect">
                <a:avLst/>
              </a:prstGeom>
              <a:solidFill>
                <a:schemeClr val="bg1">
                  <a:lumMod val="95000"/>
                </a:schemeClr>
              </a:solidFill>
              <a:ln w="1905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spcBef>
                    <a:spcPts val="300"/>
                  </a:spcBef>
                  <a:spcAft>
                    <a:spcPts val="300"/>
                  </a:spcAft>
                  <a:defRPr/>
                </a:pPr>
                <a:r>
                  <a:rPr kumimoji="0" lang="en-US" sz="1400" i="0" u="none" strike="noStrike" kern="1200" cap="none" spc="0" normalizeH="0" baseline="0">
                    <a:ln>
                      <a:noFill/>
                    </a:ln>
                    <a:solidFill>
                      <a:schemeClr val="tx1"/>
                    </a:solidFill>
                    <a:effectLst/>
                    <a:uLnTx/>
                    <a:uFillTx/>
                    <a:ea typeface="+mn-ea"/>
                    <a:cs typeface="+mn-cs"/>
                  </a:rPr>
                  <a:t>Median FeNO was </a:t>
                </a:r>
                <a:r>
                  <a:rPr kumimoji="0" lang="en-US" sz="1400" b="1" i="0" u="none" strike="noStrike" kern="1200" cap="none" spc="0" normalizeH="0" baseline="0">
                    <a:ln>
                      <a:noFill/>
                    </a:ln>
                    <a:solidFill>
                      <a:schemeClr val="bg2"/>
                    </a:solidFill>
                    <a:effectLst/>
                    <a:uLnTx/>
                    <a:uFillTx/>
                    <a:ea typeface="+mn-ea"/>
                    <a:cs typeface="+mn-cs"/>
                  </a:rPr>
                  <a:t>39 ppb</a:t>
                </a:r>
              </a:p>
            </p:txBody>
          </p:sp>
          <p:grpSp>
            <p:nvGrpSpPr>
              <p:cNvPr id="43" name="Group 42">
                <a:extLst>
                  <a:ext uri="{FF2B5EF4-FFF2-40B4-BE49-F238E27FC236}">
                    <a16:creationId xmlns:a16="http://schemas.microsoft.com/office/drawing/2014/main" id="{6327069A-6098-7574-B2C7-2B7D6B8A6184}"/>
                  </a:ext>
                </a:extLst>
              </p:cNvPr>
              <p:cNvGrpSpPr/>
              <p:nvPr/>
            </p:nvGrpSpPr>
            <p:grpSpPr>
              <a:xfrm>
                <a:off x="360463" y="2347150"/>
                <a:ext cx="974559" cy="754265"/>
                <a:chOff x="360463" y="2347150"/>
                <a:chExt cx="974559" cy="754265"/>
              </a:xfrm>
            </p:grpSpPr>
            <p:sp>
              <p:nvSpPr>
                <p:cNvPr id="46" name="Hexagon 45">
                  <a:extLst>
                    <a:ext uri="{FF2B5EF4-FFF2-40B4-BE49-F238E27FC236}">
                      <a16:creationId xmlns:a16="http://schemas.microsoft.com/office/drawing/2014/main" id="{51524B64-0E4B-E7FA-6367-4788FABAC778}"/>
                    </a:ext>
                  </a:extLst>
                </p:cNvPr>
                <p:cNvSpPr/>
                <p:nvPr/>
              </p:nvSpPr>
              <p:spPr>
                <a:xfrm>
                  <a:off x="360463" y="2347150"/>
                  <a:ext cx="863823" cy="754265"/>
                </a:xfrm>
                <a:prstGeom prst="hexagon">
                  <a:avLst/>
                </a:prstGeom>
                <a:ln w="1905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25000">
                    <a:ln>
                      <a:noFill/>
                    </a:ln>
                    <a:solidFill>
                      <a:schemeClr val="tx1"/>
                    </a:solidFill>
                    <a:effectLst/>
                    <a:uLnTx/>
                    <a:uFillTx/>
                    <a:ea typeface="+mn-ea"/>
                    <a:cs typeface="+mn-cs"/>
                  </a:endParaRPr>
                </a:p>
              </p:txBody>
            </p:sp>
            <p:cxnSp>
              <p:nvCxnSpPr>
                <p:cNvPr id="45" name="Straight Connector 44">
                  <a:extLst>
                    <a:ext uri="{FF2B5EF4-FFF2-40B4-BE49-F238E27FC236}">
                      <a16:creationId xmlns:a16="http://schemas.microsoft.com/office/drawing/2014/main" id="{A67BC7EA-31AA-9E35-13A5-AE59D8B26D21}"/>
                    </a:ext>
                  </a:extLst>
                </p:cNvPr>
                <p:cNvCxnSpPr>
                  <a:cxnSpLocks/>
                </p:cNvCxnSpPr>
                <p:nvPr/>
              </p:nvCxnSpPr>
              <p:spPr>
                <a:xfrm>
                  <a:off x="1207356" y="2726336"/>
                  <a:ext cx="127666" cy="0"/>
                </a:xfrm>
                <a:prstGeom prst="line">
                  <a:avLst/>
                </a:prstGeom>
                <a:ln w="19050">
                  <a:solidFill>
                    <a:schemeClr val="tx1"/>
                  </a:solidFill>
                </a:ln>
              </p:spPr>
              <p:style>
                <a:lnRef idx="2">
                  <a:schemeClr val="accent2"/>
                </a:lnRef>
                <a:fillRef idx="1">
                  <a:schemeClr val="lt1"/>
                </a:fillRef>
                <a:effectRef idx="0">
                  <a:schemeClr val="accent2"/>
                </a:effectRef>
                <a:fontRef idx="minor">
                  <a:schemeClr val="dk1"/>
                </a:fontRef>
              </p:style>
            </p:cxnSp>
          </p:grpSp>
        </p:grpSp>
        <p:pic>
          <p:nvPicPr>
            <p:cNvPr id="3" name="Graphic 2">
              <a:extLst>
                <a:ext uri="{FF2B5EF4-FFF2-40B4-BE49-F238E27FC236}">
                  <a16:creationId xmlns:a16="http://schemas.microsoft.com/office/drawing/2014/main" id="{78713E7A-D1F4-4434-BEE9-5CA8F70CD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42608" y="3438602"/>
              <a:ext cx="720000" cy="720000"/>
            </a:xfrm>
            <a:prstGeom prst="rect">
              <a:avLst/>
            </a:prstGeom>
          </p:spPr>
        </p:pic>
        <p:pic>
          <p:nvPicPr>
            <p:cNvPr id="44" name="Graphic 43">
              <a:extLst>
                <a:ext uri="{FF2B5EF4-FFF2-40B4-BE49-F238E27FC236}">
                  <a16:creationId xmlns:a16="http://schemas.microsoft.com/office/drawing/2014/main" id="{4031FEA6-4EF5-47A6-8987-60391238B0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29548" y="4309372"/>
              <a:ext cx="720000" cy="720000"/>
            </a:xfrm>
            <a:prstGeom prst="rect">
              <a:avLst/>
            </a:prstGeom>
          </p:spPr>
        </p:pic>
        <p:sp>
          <p:nvSpPr>
            <p:cNvPr id="23" name="AutoShape 2" descr="Blood Test Vector SVG Icon (4) - SVG Repo">
              <a:extLst>
                <a:ext uri="{FF2B5EF4-FFF2-40B4-BE49-F238E27FC236}">
                  <a16:creationId xmlns:a16="http://schemas.microsoft.com/office/drawing/2014/main" id="{AE99E5FA-6DF0-4BEC-8C6E-BB133E9F84B9}"/>
                </a:ext>
              </a:extLst>
            </p:cNvPr>
            <p:cNvSpPr>
              <a:spLocks noChangeAspect="1" noChangeArrowheads="1"/>
            </p:cNvSpPr>
            <p:nvPr/>
          </p:nvSpPr>
          <p:spPr bwMode="auto">
            <a:xfrm>
              <a:off x="5715933" y="299178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5" name="Picture 24">
              <a:extLst>
                <a:ext uri="{FF2B5EF4-FFF2-40B4-BE49-F238E27FC236}">
                  <a16:creationId xmlns:a16="http://schemas.microsoft.com/office/drawing/2014/main" id="{1D631769-3FF2-4134-9CE4-E3EA2883C8DC}"/>
                </a:ext>
              </a:extLst>
            </p:cNvPr>
            <p:cNvPicPr>
              <a:picLocks noChangeAspect="1"/>
            </p:cNvPicPr>
            <p:nvPr/>
          </p:nvPicPr>
          <p:blipFill>
            <a:blip r:embed="rId6"/>
            <a:stretch>
              <a:fillRect/>
            </a:stretch>
          </p:blipFill>
          <p:spPr>
            <a:xfrm rot="1639084">
              <a:off x="6335669" y="2679549"/>
              <a:ext cx="226301" cy="558207"/>
            </a:xfrm>
            <a:prstGeom prst="rect">
              <a:avLst/>
            </a:prstGeom>
          </p:spPr>
        </p:pic>
      </p:grpSp>
      <p:pic>
        <p:nvPicPr>
          <p:cNvPr id="40" name="Graphic 1">
            <a:hlinkClick r:id="rId7"/>
            <a:extLst>
              <a:ext uri="{FF2B5EF4-FFF2-40B4-BE49-F238E27FC236}">
                <a16:creationId xmlns:a16="http://schemas.microsoft.com/office/drawing/2014/main" id="{328B4799-A734-1600-1041-CB9D5B7757C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1646788" y="1339085"/>
            <a:ext cx="324000" cy="324000"/>
          </a:xfrm>
          <a:prstGeom prst="rect">
            <a:avLst/>
          </a:prstGeom>
        </p:spPr>
      </p:pic>
      <p:grpSp>
        <p:nvGrpSpPr>
          <p:cNvPr id="47" name="Group 46">
            <a:extLst>
              <a:ext uri="{FF2B5EF4-FFF2-40B4-BE49-F238E27FC236}">
                <a16:creationId xmlns:a16="http://schemas.microsoft.com/office/drawing/2014/main" id="{AAD2C7C7-D822-ED4C-3A29-F001EFFD247F}"/>
              </a:ext>
            </a:extLst>
          </p:cNvPr>
          <p:cNvGrpSpPr/>
          <p:nvPr/>
        </p:nvGrpSpPr>
        <p:grpSpPr>
          <a:xfrm>
            <a:off x="10894587" y="6381538"/>
            <a:ext cx="1099968" cy="287551"/>
            <a:chOff x="10894587" y="6381538"/>
            <a:chExt cx="1099968" cy="287551"/>
          </a:xfrm>
        </p:grpSpPr>
        <p:grpSp>
          <p:nvGrpSpPr>
            <p:cNvPr id="48" name="Group 47">
              <a:extLst>
                <a:ext uri="{FF2B5EF4-FFF2-40B4-BE49-F238E27FC236}">
                  <a16:creationId xmlns:a16="http://schemas.microsoft.com/office/drawing/2014/main" id="{4B1F7050-1493-3EA6-55DA-3F397DBE735D}"/>
                </a:ext>
              </a:extLst>
            </p:cNvPr>
            <p:cNvGrpSpPr/>
            <p:nvPr/>
          </p:nvGrpSpPr>
          <p:grpSpPr>
            <a:xfrm>
              <a:off x="10894587" y="6381538"/>
              <a:ext cx="1099968" cy="287551"/>
              <a:chOff x="5334172" y="6525312"/>
              <a:chExt cx="1099968" cy="287551"/>
            </a:xfrm>
          </p:grpSpPr>
          <p:sp>
            <p:nvSpPr>
              <p:cNvPr id="53" name="Rectangle: Rounded Corners 52">
                <a:extLst>
                  <a:ext uri="{FF2B5EF4-FFF2-40B4-BE49-F238E27FC236}">
                    <a16:creationId xmlns:a16="http://schemas.microsoft.com/office/drawing/2014/main" id="{22F8AC96-C3CA-5E08-9443-65CF37CEBD6B}"/>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4" name="Graphic 3">
                <a:hlinkClick r:id="" action="ppaction://hlinkshowjump?jump=previousslide"/>
                <a:extLst>
                  <a:ext uri="{FF2B5EF4-FFF2-40B4-BE49-F238E27FC236}">
                    <a16:creationId xmlns:a16="http://schemas.microsoft.com/office/drawing/2014/main" id="{6144864D-E1DA-4436-FC5F-6A2757781C9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rot="10800000">
                <a:off x="5657217" y="6560801"/>
                <a:ext cx="216000" cy="216000"/>
              </a:xfrm>
              <a:prstGeom prst="rect">
                <a:avLst/>
              </a:prstGeom>
            </p:spPr>
          </p:pic>
          <p:pic>
            <p:nvPicPr>
              <p:cNvPr id="55" name="Graphic 3">
                <a:hlinkClick r:id="" action="ppaction://hlinkshowjump?jump=nextslide"/>
                <a:extLst>
                  <a:ext uri="{FF2B5EF4-FFF2-40B4-BE49-F238E27FC236}">
                    <a16:creationId xmlns:a16="http://schemas.microsoft.com/office/drawing/2014/main" id="{094D319B-7166-A229-B035-506286010BD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rot="10800000" flipH="1">
                <a:off x="5922567" y="6560801"/>
                <a:ext cx="216000" cy="216000"/>
              </a:xfrm>
              <a:prstGeom prst="rect">
                <a:avLst/>
              </a:prstGeom>
            </p:spPr>
          </p:pic>
        </p:grpSp>
        <p:pic>
          <p:nvPicPr>
            <p:cNvPr id="51" name="Graphic 14">
              <a:hlinkClick r:id="rId12" action="ppaction://hlinksldjump"/>
              <a:extLst>
                <a:ext uri="{FF2B5EF4-FFF2-40B4-BE49-F238E27FC236}">
                  <a16:creationId xmlns:a16="http://schemas.microsoft.com/office/drawing/2014/main" id="{9F580F45-125C-6928-B414-5A51A1F19DC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1734234" y="6417528"/>
              <a:ext cx="216000" cy="216000"/>
            </a:xfrm>
            <a:prstGeom prst="rect">
              <a:avLst/>
            </a:prstGeom>
          </p:spPr>
        </p:pic>
        <p:pic>
          <p:nvPicPr>
            <p:cNvPr id="52" name="Graphic 2">
              <a:hlinkClick r:id="rId15" action="ppaction://hlinksldjump"/>
              <a:extLst>
                <a:ext uri="{FF2B5EF4-FFF2-40B4-BE49-F238E27FC236}">
                  <a16:creationId xmlns:a16="http://schemas.microsoft.com/office/drawing/2014/main" id="{92D97DF6-7625-5F28-A9D0-F9EBD104CC3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10951903" y="6416625"/>
              <a:ext cx="216000" cy="216000"/>
            </a:xfrm>
            <a:prstGeom prst="rect">
              <a:avLst/>
            </a:prstGeom>
          </p:spPr>
        </p:pic>
      </p:grpSp>
      <p:sp>
        <p:nvSpPr>
          <p:cNvPr id="24" name="TextBox 23">
            <a:extLst>
              <a:ext uri="{FF2B5EF4-FFF2-40B4-BE49-F238E27FC236}">
                <a16:creationId xmlns:a16="http://schemas.microsoft.com/office/drawing/2014/main" id="{03A4F7E5-B496-754D-07F1-5D458E0956A9}"/>
              </a:ext>
            </a:extLst>
          </p:cNvPr>
          <p:cNvSpPr txBox="1"/>
          <p:nvPr/>
        </p:nvSpPr>
        <p:spPr>
          <a:xfrm>
            <a:off x="543824" y="5130303"/>
            <a:ext cx="6107228" cy="215444"/>
          </a:xfrm>
          <a:prstGeom prst="rect">
            <a:avLst/>
          </a:prstGeom>
          <a:noFill/>
        </p:spPr>
        <p:txBody>
          <a:bodyPr wrap="square">
            <a:spAutoFit/>
          </a:bodyPr>
          <a:lstStyle/>
          <a:p>
            <a:r>
              <a:rPr lang="fr-FR" sz="800"/>
              <a:t>Figure </a:t>
            </a:r>
            <a:r>
              <a:rPr lang="fr-FR" sz="800" err="1"/>
              <a:t>adapted</a:t>
            </a:r>
            <a:r>
              <a:rPr lang="fr-FR" sz="800"/>
              <a:t> </a:t>
            </a:r>
            <a:r>
              <a:rPr lang="fr-FR" sz="800" err="1"/>
              <a:t>from</a:t>
            </a:r>
            <a:r>
              <a:rPr lang="fr-FR" sz="800"/>
              <a:t> Denton E, et al. J </a:t>
            </a:r>
            <a:r>
              <a:rPr lang="fr-FR" sz="800" err="1"/>
              <a:t>Allergy</a:t>
            </a:r>
            <a:r>
              <a:rPr lang="fr-FR" sz="800"/>
              <a:t> Clin </a:t>
            </a:r>
            <a:r>
              <a:rPr lang="fr-FR" sz="800" err="1"/>
              <a:t>Immunol</a:t>
            </a:r>
            <a:r>
              <a:rPr lang="fr-FR" sz="800"/>
              <a:t> </a:t>
            </a:r>
            <a:r>
              <a:rPr lang="fr-FR" sz="800" err="1"/>
              <a:t>Pract</a:t>
            </a:r>
            <a:r>
              <a:rPr lang="fr-FR" sz="800"/>
              <a:t>. 2021;9:2680–2688</a:t>
            </a:r>
            <a:endParaRPr lang="en-GB" sz="800"/>
          </a:p>
        </p:txBody>
      </p:sp>
    </p:spTree>
    <p:extLst>
      <p:ext uri="{BB962C8B-B14F-4D97-AF65-F5344CB8AC3E}">
        <p14:creationId xmlns:p14="http://schemas.microsoft.com/office/powerpoint/2010/main" val="36949461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B2FE917-19FF-8145-BEB4-BC455A9E8D58}"/>
              </a:ext>
            </a:extLst>
          </p:cNvPr>
          <p:cNvSpPr>
            <a:spLocks noGrp="1"/>
          </p:cNvSpPr>
          <p:nvPr>
            <p:ph idx="1"/>
          </p:nvPr>
        </p:nvSpPr>
        <p:spPr/>
        <p:txBody>
          <a:bodyPr vert="horz" lIns="0" tIns="0" rIns="0" bIns="0" rtlCol="0" anchor="t">
            <a:noAutofit/>
          </a:bodyPr>
          <a:lstStyle/>
          <a:p>
            <a:pPr marL="0" indent="0">
              <a:buNone/>
            </a:pPr>
            <a:r>
              <a:rPr lang="en-GB" sz="1800" b="1" dirty="0">
                <a:solidFill>
                  <a:schemeClr val="tx2"/>
                </a:solidFill>
              </a:rPr>
              <a:t>Asthma-associated inflammation is complex and heterogenous,</a:t>
            </a:r>
            <a:r>
              <a:rPr lang="en-GB" sz="1800" b="1" baseline="30000" dirty="0">
                <a:solidFill>
                  <a:schemeClr val="tx2"/>
                </a:solidFill>
              </a:rPr>
              <a:t>1–4</a:t>
            </a:r>
            <a:r>
              <a:rPr lang="en-GB" sz="1800" b="1" dirty="0">
                <a:solidFill>
                  <a:schemeClr val="tx2"/>
                </a:solidFill>
              </a:rPr>
              <a:t> with numerous cell types and immune </a:t>
            </a:r>
            <a:br>
              <a:rPr lang="en-GB" sz="1800" b="1" dirty="0">
                <a:solidFill>
                  <a:schemeClr val="tx2"/>
                </a:solidFill>
              </a:rPr>
            </a:br>
            <a:r>
              <a:rPr lang="en-GB" sz="1800" b="1" dirty="0">
                <a:solidFill>
                  <a:schemeClr val="tx2"/>
                </a:solidFill>
              </a:rPr>
              <a:t>pathways involved</a:t>
            </a:r>
            <a:r>
              <a:rPr lang="en-GB" sz="1800" b="1" baseline="30000" dirty="0">
                <a:solidFill>
                  <a:schemeClr val="tx2"/>
                </a:solidFill>
              </a:rPr>
              <a:t>1,5,6</a:t>
            </a:r>
            <a:endParaRPr lang="en-GB" sz="1800" b="1" dirty="0">
              <a:solidFill>
                <a:schemeClr val="tx2"/>
              </a:solidFill>
            </a:endParaRPr>
          </a:p>
          <a:p>
            <a:pPr marL="287655" indent="-287655"/>
            <a:r>
              <a:rPr lang="en-GB" sz="1800" dirty="0"/>
              <a:t>Asthma phenotyping integrates clinical and biological disease characteristics,</a:t>
            </a:r>
            <a:r>
              <a:rPr lang="en-GB" sz="1800" baseline="30000" dirty="0"/>
              <a:t>7 </a:t>
            </a:r>
            <a:r>
              <a:rPr lang="en-GB" sz="1800" dirty="0"/>
              <a:t> including triggers of inflammation, clinical signs and pathological features</a:t>
            </a:r>
            <a:r>
              <a:rPr lang="en-GB" sz="1800" baseline="30000" dirty="0"/>
              <a:t>8</a:t>
            </a:r>
          </a:p>
          <a:p>
            <a:pPr marL="287655" indent="-287655"/>
            <a:r>
              <a:rPr lang="en-GB" sz="1800" dirty="0">
                <a:latin typeface="Calibri"/>
                <a:ea typeface="Roboto"/>
                <a:cs typeface="Calibri"/>
              </a:rPr>
              <a:t>There are three prominent phenotypes of severe asthma, which may overlap considerably: </a:t>
            </a:r>
            <a:endParaRPr lang="en-GB" sz="1800" dirty="0"/>
          </a:p>
        </p:txBody>
      </p:sp>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p:txBody>
          <a:bodyPr/>
          <a:lstStyle/>
          <a:p>
            <a:r>
              <a:rPr lang="en-GB"/>
              <a:t>Multiple inflammatory pathways underpin the complexity and heterogeneity of inflammation in severe asthma</a:t>
            </a:r>
            <a:endParaRPr lang="en-GB" baseline="30000"/>
          </a:p>
        </p:txBody>
      </p:sp>
      <p:sp>
        <p:nvSpPr>
          <p:cNvPr id="2" name="Footer Placeholder 1">
            <a:extLst>
              <a:ext uri="{FF2B5EF4-FFF2-40B4-BE49-F238E27FC236}">
                <a16:creationId xmlns:a16="http://schemas.microsoft.com/office/drawing/2014/main" id="{7722FB56-1FB2-0C49-884F-1FF3D5872D06}"/>
              </a:ext>
            </a:extLst>
          </p:cNvPr>
          <p:cNvSpPr>
            <a:spLocks noGrp="1"/>
          </p:cNvSpPr>
          <p:nvPr>
            <p:ph type="ftr" sz="quarter" idx="11"/>
          </p:nvPr>
        </p:nvSpPr>
        <p:spPr>
          <a:xfrm>
            <a:off x="548282" y="6234487"/>
            <a:ext cx="10512000" cy="357113"/>
          </a:xfrm>
        </p:spPr>
        <p:txBody>
          <a:bodyPr/>
          <a:lstStyle/>
          <a:p>
            <a:r>
              <a:rPr lang="en-GB" sz="800" b="1" dirty="0"/>
              <a:t>Abbreviations</a:t>
            </a:r>
            <a:r>
              <a:rPr lang="en-GB" sz="800" dirty="0"/>
              <a:t>: AHR, </a:t>
            </a:r>
            <a:r>
              <a:rPr lang="en-GB" sz="800" dirty="0">
                <a:solidFill>
                  <a:schemeClr val="tx1"/>
                </a:solidFill>
              </a:rPr>
              <a:t>airway hyperresponsiveness;</a:t>
            </a:r>
            <a:r>
              <a:rPr lang="en-GB" sz="800" dirty="0"/>
              <a:t> </a:t>
            </a:r>
            <a:r>
              <a:rPr lang="en-GB" sz="800" dirty="0" err="1"/>
              <a:t>FeNO</a:t>
            </a:r>
            <a:r>
              <a:rPr lang="en-GB" sz="800" dirty="0"/>
              <a:t>, fractional exhaled nitric oxide; </a:t>
            </a:r>
            <a:r>
              <a:rPr lang="en-GB" sz="800" dirty="0" err="1"/>
              <a:t>IgE</a:t>
            </a:r>
            <a:r>
              <a:rPr lang="en-GB" sz="800" dirty="0"/>
              <a:t>, immunoglobulin E. </a:t>
            </a:r>
            <a:br>
              <a:rPr lang="en-GB" sz="800" dirty="0"/>
            </a:br>
            <a:r>
              <a:rPr lang="en-GB" sz="800" b="1" dirty="0"/>
              <a:t>References</a:t>
            </a:r>
            <a:r>
              <a:rPr lang="en-GB" sz="800" dirty="0"/>
              <a:t>: 1. </a:t>
            </a:r>
            <a:r>
              <a:rPr lang="en-GB" sz="800" dirty="0" err="1"/>
              <a:t>Busse</a:t>
            </a:r>
            <a:r>
              <a:rPr lang="en-GB" sz="800" dirty="0"/>
              <a:t> WW. </a:t>
            </a:r>
            <a:r>
              <a:rPr lang="en-GB" sz="800" dirty="0" err="1"/>
              <a:t>Allergol</a:t>
            </a:r>
            <a:r>
              <a:rPr lang="en-GB" sz="800" dirty="0"/>
              <a:t> Int. 2019;68:158–166; 2. Tran TN, et al. Ann Allergy Asthma Immunol. 2016;116:37–42; 3. Carr TF, Bleecker E. World Allergy Organ J. 2016 Nov 29;9(1):41; 4. </a:t>
            </a:r>
            <a:r>
              <a:rPr lang="en-GB" sz="800" dirty="0" err="1"/>
              <a:t>Kupczyk</a:t>
            </a:r>
            <a:r>
              <a:rPr lang="en-GB" sz="800" dirty="0"/>
              <a:t> M, et al. Allergy. 2014;69:1198–1204; 5. Barnes PJ. Pathophysiology of asthma. In: European Respiratory Society Monograph. 2003;84–113; 6. Gauvreau GM, et al. Expert </a:t>
            </a:r>
            <a:r>
              <a:rPr lang="en-GB" sz="800" dirty="0" err="1"/>
              <a:t>Opin</a:t>
            </a:r>
            <a:r>
              <a:rPr lang="en-GB" sz="800" dirty="0"/>
              <a:t> </a:t>
            </a:r>
            <a:r>
              <a:rPr lang="en-GB" sz="800" dirty="0" err="1"/>
              <a:t>Ther</a:t>
            </a:r>
            <a:r>
              <a:rPr lang="en-GB" sz="800" dirty="0"/>
              <a:t> Targets. 2020;24:777–792; 7. </a:t>
            </a:r>
            <a:r>
              <a:rPr lang="fr-FR" sz="800" dirty="0"/>
              <a:t>Chung KF et al. </a:t>
            </a:r>
            <a:r>
              <a:rPr lang="fr-FR" sz="800" dirty="0" err="1"/>
              <a:t>Eur</a:t>
            </a:r>
            <a:r>
              <a:rPr lang="fr-FR" sz="800" dirty="0"/>
              <a:t> </a:t>
            </a:r>
            <a:r>
              <a:rPr lang="fr-FR" sz="800" dirty="0" err="1"/>
              <a:t>Respir</a:t>
            </a:r>
            <a:r>
              <a:rPr lang="fr-FR" sz="800" dirty="0"/>
              <a:t> J. 2014;43(2):343–373. 8. </a:t>
            </a:r>
            <a:r>
              <a:rPr lang="fr-FR" sz="800" dirty="0" err="1"/>
              <a:t>Ijaz</a:t>
            </a:r>
            <a:r>
              <a:rPr lang="fr-FR" sz="800" dirty="0"/>
              <a:t> HM, et al. </a:t>
            </a:r>
            <a:r>
              <a:rPr lang="fr-FR" sz="800" dirty="0" err="1"/>
              <a:t>Cureus</a:t>
            </a:r>
            <a:r>
              <a:rPr lang="fr-FR" sz="800" dirty="0"/>
              <a:t>. 2018;11(3):e4194; 9. </a:t>
            </a:r>
            <a:r>
              <a:rPr lang="en-GB" sz="800" dirty="0" err="1"/>
              <a:t>Porsbjerg</a:t>
            </a:r>
            <a:r>
              <a:rPr lang="en-GB" sz="800" dirty="0"/>
              <a:t> CM, et al. </a:t>
            </a:r>
            <a:r>
              <a:rPr lang="en-GB" sz="800" dirty="0" err="1"/>
              <a:t>Eur</a:t>
            </a:r>
            <a:r>
              <a:rPr lang="en-GB" sz="800" dirty="0"/>
              <a:t> Respir J. 2020;56:2000260; 10. </a:t>
            </a:r>
            <a:r>
              <a:rPr lang="en-GB" sz="800" dirty="0" err="1"/>
              <a:t>Hudey</a:t>
            </a:r>
            <a:r>
              <a:rPr lang="en-GB" sz="800" dirty="0"/>
              <a:t> SN, et al. Curr </a:t>
            </a:r>
            <a:r>
              <a:rPr lang="en-GB" sz="800" dirty="0" err="1"/>
              <a:t>Opin</a:t>
            </a:r>
            <a:r>
              <a:rPr lang="en-GB" sz="800" dirty="0"/>
              <a:t> Immunol. 2020;66:123–128. </a:t>
            </a:r>
          </a:p>
          <a:p>
            <a:endParaRPr lang="en-GB" sz="800" dirty="0"/>
          </a:p>
          <a:p>
            <a:r>
              <a:rPr lang="en-GB" altLang="zh-CN" sz="800" dirty="0"/>
              <a:t>CN-</a:t>
            </a:r>
            <a:r>
              <a:rPr lang="en-US" altLang="zh-CN" sz="800" dirty="0"/>
              <a:t>142657</a:t>
            </a:r>
            <a:r>
              <a:rPr lang="en-GB" altLang="zh-CN" sz="800" dirty="0"/>
              <a:t> | </a:t>
            </a:r>
            <a:r>
              <a:rPr lang="en-US" altLang="zh-CN" sz="800" dirty="0"/>
              <a:t>DECEMBER</a:t>
            </a:r>
            <a:r>
              <a:rPr lang="en-GB" altLang="zh-CN" sz="800" dirty="0"/>
              <a:t> 2024</a:t>
            </a:r>
          </a:p>
        </p:txBody>
      </p:sp>
      <p:sp>
        <p:nvSpPr>
          <p:cNvPr id="17" name="TextBox 16">
            <a:extLst>
              <a:ext uri="{FF2B5EF4-FFF2-40B4-BE49-F238E27FC236}">
                <a16:creationId xmlns:a16="http://schemas.microsoft.com/office/drawing/2014/main" id="{65E26E2A-480B-3B45-8B71-90D174AB6317}"/>
              </a:ext>
            </a:extLst>
          </p:cNvPr>
          <p:cNvSpPr txBox="1"/>
          <p:nvPr/>
        </p:nvSpPr>
        <p:spPr>
          <a:xfrm>
            <a:off x="9951609" y="2396128"/>
            <a:ext cx="184731" cy="369332"/>
          </a:xfrm>
          <a:prstGeom prst="rect">
            <a:avLst/>
          </a:prstGeom>
          <a:noFill/>
        </p:spPr>
        <p:txBody>
          <a:bodyPr wrap="none" rtlCol="0">
            <a:spAutoFit/>
          </a:bodyPr>
          <a:lstStyle/>
          <a:p>
            <a:endParaRPr lang="en-GB">
              <a:latin typeface="Calibri" panose="020F0502020204030204" pitchFamily="34" charset="0"/>
            </a:endParaRPr>
          </a:p>
        </p:txBody>
      </p:sp>
      <p:sp>
        <p:nvSpPr>
          <p:cNvPr id="3" name="Rectangle: Rounded Corners 2">
            <a:extLst>
              <a:ext uri="{FF2B5EF4-FFF2-40B4-BE49-F238E27FC236}">
                <a16:creationId xmlns:a16="http://schemas.microsoft.com/office/drawing/2014/main" id="{6C9E6763-7418-B008-833E-7F1125C1C639}"/>
              </a:ext>
            </a:extLst>
          </p:cNvPr>
          <p:cNvSpPr>
            <a:spLocks/>
          </p:cNvSpPr>
          <p:nvPr/>
        </p:nvSpPr>
        <p:spPr>
          <a:xfrm>
            <a:off x="548282" y="3772175"/>
            <a:ext cx="3614744" cy="2015062"/>
          </a:xfrm>
          <a:prstGeom prst="roundRect">
            <a:avLst/>
          </a:prstGeom>
          <a:solidFill>
            <a:schemeClr val="bg1">
              <a:lumMod val="9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en-GB" sz="1600" b="1">
                <a:solidFill>
                  <a:schemeClr val="bg2"/>
                </a:solidFill>
                <a:latin typeface="+mj-lt"/>
              </a:rPr>
              <a:t>Allergic </a:t>
            </a:r>
            <a:br>
              <a:rPr lang="en-GB" sz="1600" b="1">
                <a:solidFill>
                  <a:schemeClr val="bg2"/>
                </a:solidFill>
                <a:latin typeface="+mj-lt"/>
              </a:rPr>
            </a:br>
            <a:r>
              <a:rPr lang="en-GB" sz="1600" b="1">
                <a:solidFill>
                  <a:schemeClr val="bg2"/>
                </a:solidFill>
                <a:latin typeface="+mj-lt"/>
              </a:rPr>
              <a:t>eosinophilic asthma</a:t>
            </a:r>
            <a:r>
              <a:rPr lang="en-GB" sz="1600" baseline="30000">
                <a:solidFill>
                  <a:schemeClr val="tx1"/>
                </a:solidFill>
                <a:latin typeface="+mj-lt"/>
              </a:rPr>
              <a:t>1,2,6,9</a:t>
            </a:r>
            <a:br>
              <a:rPr lang="en-GB" sz="1400" b="1" baseline="30000">
                <a:solidFill>
                  <a:schemeClr val="bg2"/>
                </a:solidFill>
              </a:rPr>
            </a:br>
            <a:endParaRPr lang="en-GB" sz="1400" b="1" baseline="30000">
              <a:solidFill>
                <a:schemeClr val="bg2"/>
              </a:solidFill>
            </a:endParaRPr>
          </a:p>
          <a:p>
            <a:pPr marL="285750" indent="-285750">
              <a:buFont typeface="Arial" panose="020B0604020202020204" pitchFamily="34" charset="0"/>
              <a:buChar char="•"/>
            </a:pPr>
            <a:r>
              <a:rPr lang="en-GB" sz="1400" b="1">
                <a:solidFill>
                  <a:schemeClr val="bg2"/>
                </a:solidFill>
              </a:rPr>
              <a:t>Triggers: </a:t>
            </a:r>
            <a:r>
              <a:rPr lang="en-GB" sz="1400">
                <a:solidFill>
                  <a:schemeClr val="tx1"/>
                </a:solidFill>
              </a:rPr>
              <a:t>Seasonal and perennial aeroallergens</a:t>
            </a:r>
          </a:p>
          <a:p>
            <a:pPr marL="285750" indent="-285750">
              <a:buFont typeface="Arial" panose="020B0604020202020204" pitchFamily="34" charset="0"/>
              <a:buChar char="•"/>
            </a:pPr>
            <a:r>
              <a:rPr lang="en-GB" sz="1400" b="1">
                <a:solidFill>
                  <a:schemeClr val="bg2"/>
                </a:solidFill>
              </a:rPr>
              <a:t>Characterised by: </a:t>
            </a:r>
            <a:r>
              <a:rPr lang="en-GB" sz="1400">
                <a:solidFill>
                  <a:schemeClr val="tx1"/>
                </a:solidFill>
              </a:rPr>
              <a:t>High serum IgE, high eosinophils and high FeNO biomarker levels</a:t>
            </a:r>
          </a:p>
        </p:txBody>
      </p:sp>
      <p:sp>
        <p:nvSpPr>
          <p:cNvPr id="4" name="Rectangle: Rounded Corners 3">
            <a:extLst>
              <a:ext uri="{FF2B5EF4-FFF2-40B4-BE49-F238E27FC236}">
                <a16:creationId xmlns:a16="http://schemas.microsoft.com/office/drawing/2014/main" id="{DE3ADEA8-5558-D146-EB56-A874EB101CC1}"/>
              </a:ext>
            </a:extLst>
          </p:cNvPr>
          <p:cNvSpPr/>
          <p:nvPr/>
        </p:nvSpPr>
        <p:spPr>
          <a:xfrm>
            <a:off x="4288628" y="3827646"/>
            <a:ext cx="3614744" cy="1959591"/>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en-GB" sz="1600" b="1">
                <a:solidFill>
                  <a:schemeClr val="tx2"/>
                </a:solidFill>
                <a:latin typeface="+mj-lt"/>
              </a:rPr>
              <a:t>Non-allergic </a:t>
            </a:r>
            <a:br>
              <a:rPr lang="en-GB" sz="1600" b="1">
                <a:solidFill>
                  <a:schemeClr val="tx2"/>
                </a:solidFill>
                <a:latin typeface="+mj-lt"/>
              </a:rPr>
            </a:br>
            <a:r>
              <a:rPr lang="en-GB" sz="1600" b="1">
                <a:solidFill>
                  <a:schemeClr val="tx2"/>
                </a:solidFill>
                <a:latin typeface="+mj-lt"/>
              </a:rPr>
              <a:t>eosinophilic asthma</a:t>
            </a:r>
            <a:r>
              <a:rPr lang="en-GB" sz="1600" baseline="30000">
                <a:solidFill>
                  <a:schemeClr val="tx1"/>
                </a:solidFill>
                <a:latin typeface="+mj-lt"/>
              </a:rPr>
              <a:t>1,2,6,9</a:t>
            </a:r>
            <a:br>
              <a:rPr lang="en-GB" sz="1400" b="1" baseline="30000">
                <a:solidFill>
                  <a:schemeClr val="tx2"/>
                </a:solidFill>
              </a:rPr>
            </a:br>
            <a:endParaRPr lang="en-GB" sz="1400" b="1" baseline="30000">
              <a:solidFill>
                <a:schemeClr val="tx2"/>
              </a:solidFill>
            </a:endParaRPr>
          </a:p>
          <a:p>
            <a:pPr marL="285750" indent="-285750">
              <a:buFont typeface="Arial" panose="020B0604020202020204" pitchFamily="34" charset="0"/>
              <a:buChar char="•"/>
            </a:pPr>
            <a:r>
              <a:rPr lang="en-GB" sz="1400" b="1">
                <a:solidFill>
                  <a:schemeClr val="tx2"/>
                </a:solidFill>
              </a:rPr>
              <a:t>Triggers: </a:t>
            </a:r>
            <a:r>
              <a:rPr lang="en-GB" sz="1400">
                <a:solidFill>
                  <a:schemeClr val="tx1"/>
                </a:solidFill>
              </a:rPr>
              <a:t>Pathogens, pollutants and smoke</a:t>
            </a:r>
          </a:p>
          <a:p>
            <a:pPr marL="285750" indent="-285750">
              <a:buFont typeface="Arial" panose="020B0604020202020204" pitchFamily="34" charset="0"/>
              <a:buChar char="•"/>
            </a:pPr>
            <a:r>
              <a:rPr lang="en-GB" sz="1400" b="1">
                <a:solidFill>
                  <a:schemeClr val="tx2"/>
                </a:solidFill>
              </a:rPr>
              <a:t>Characterised by: </a:t>
            </a:r>
            <a:r>
              <a:rPr lang="en-GB" sz="1400">
                <a:solidFill>
                  <a:schemeClr val="tx1"/>
                </a:solidFill>
              </a:rPr>
              <a:t>High blood eosinophils and high FeNO biomarker levels</a:t>
            </a:r>
            <a:endParaRPr lang="en-GB" sz="1400" b="0" i="0" u="none" strike="noStrike" baseline="0">
              <a:solidFill>
                <a:schemeClr val="tx1"/>
              </a:solidFill>
              <a:latin typeface="AdvOT5fa4e291"/>
            </a:endParaRPr>
          </a:p>
        </p:txBody>
      </p:sp>
      <p:sp>
        <p:nvSpPr>
          <p:cNvPr id="5" name="Rectangle: Rounded Corners 4">
            <a:extLst>
              <a:ext uri="{FF2B5EF4-FFF2-40B4-BE49-F238E27FC236}">
                <a16:creationId xmlns:a16="http://schemas.microsoft.com/office/drawing/2014/main" id="{587AD2E4-CD83-B1D7-4074-37FE63772E6C}"/>
              </a:ext>
            </a:extLst>
          </p:cNvPr>
          <p:cNvSpPr/>
          <p:nvPr/>
        </p:nvSpPr>
        <p:spPr>
          <a:xfrm>
            <a:off x="8081892" y="3827646"/>
            <a:ext cx="3614508" cy="1959591"/>
          </a:xfrm>
          <a:prstGeom prst="roundRect">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r>
              <a:rPr lang="en-GB" sz="1600" b="1">
                <a:solidFill>
                  <a:schemeClr val="accent2"/>
                </a:solidFill>
                <a:latin typeface="+mj-lt"/>
              </a:rPr>
              <a:t>Beyond </a:t>
            </a:r>
            <a:br>
              <a:rPr lang="en-GB" sz="1600" b="1">
                <a:solidFill>
                  <a:schemeClr val="accent2"/>
                </a:solidFill>
                <a:latin typeface="+mj-lt"/>
              </a:rPr>
            </a:br>
            <a:r>
              <a:rPr lang="en-GB" sz="1600" b="1">
                <a:solidFill>
                  <a:schemeClr val="accent2"/>
                </a:solidFill>
                <a:latin typeface="+mj-lt"/>
              </a:rPr>
              <a:t>T2 asthma</a:t>
            </a:r>
            <a:r>
              <a:rPr lang="en-GB" sz="1600" baseline="30000">
                <a:solidFill>
                  <a:schemeClr val="tx1"/>
                </a:solidFill>
                <a:latin typeface="+mj-lt"/>
              </a:rPr>
              <a:t>4,6,10</a:t>
            </a:r>
            <a:br>
              <a:rPr lang="en-GB" sz="1400" b="1" baseline="30000">
                <a:solidFill>
                  <a:schemeClr val="accent1"/>
                </a:solidFill>
              </a:rPr>
            </a:br>
            <a:endParaRPr lang="en-GB" sz="1400" b="1" baseline="30000">
              <a:solidFill>
                <a:schemeClr val="accent1"/>
              </a:solidFill>
            </a:endParaRPr>
          </a:p>
          <a:p>
            <a:pPr marL="285750" indent="-285750">
              <a:buFont typeface="Arial" panose="020B0604020202020204" pitchFamily="34" charset="0"/>
              <a:buChar char="•"/>
            </a:pPr>
            <a:r>
              <a:rPr lang="en-GB" sz="1400" b="1">
                <a:solidFill>
                  <a:schemeClr val="accent2"/>
                </a:solidFill>
              </a:rPr>
              <a:t>Triggers: </a:t>
            </a:r>
            <a:r>
              <a:rPr lang="en-GB" sz="1400">
                <a:solidFill>
                  <a:schemeClr val="tx1"/>
                </a:solidFill>
              </a:rPr>
              <a:t>Pathogens, pollutants and smoke</a:t>
            </a:r>
          </a:p>
          <a:p>
            <a:pPr marL="285750" indent="-285750">
              <a:buFont typeface="Arial" panose="020B0604020202020204" pitchFamily="34" charset="0"/>
              <a:buChar char="•"/>
            </a:pPr>
            <a:r>
              <a:rPr lang="en-GB" sz="1400" b="1">
                <a:solidFill>
                  <a:schemeClr val="accent2"/>
                </a:solidFill>
              </a:rPr>
              <a:t>Characterised by: </a:t>
            </a:r>
            <a:r>
              <a:rPr lang="en-GB" sz="1400">
                <a:solidFill>
                  <a:schemeClr val="tx1"/>
                </a:solidFill>
              </a:rPr>
              <a:t>Physiological effects, such as AHR and mucus production, that go beyond only T2-high or T2-low asthma</a:t>
            </a:r>
            <a:endParaRPr lang="en-GB" sz="1400">
              <a:solidFill>
                <a:schemeClr val="tx1"/>
              </a:solidFill>
              <a:cs typeface="Calibri"/>
            </a:endParaRPr>
          </a:p>
          <a:p>
            <a:pPr marL="285750" indent="-285750">
              <a:buFont typeface="Arial" panose="020B0604020202020204" pitchFamily="34" charset="0"/>
              <a:buChar char="•"/>
            </a:pPr>
            <a:endParaRPr lang="en-NZ" sz="1400">
              <a:solidFill>
                <a:schemeClr val="tx1"/>
              </a:solidFill>
            </a:endParaRPr>
          </a:p>
        </p:txBody>
      </p:sp>
      <p:sp>
        <p:nvSpPr>
          <p:cNvPr id="10" name="Right Brace 9">
            <a:extLst>
              <a:ext uri="{FF2B5EF4-FFF2-40B4-BE49-F238E27FC236}">
                <a16:creationId xmlns:a16="http://schemas.microsoft.com/office/drawing/2014/main" id="{A43104F1-3794-471B-A1C5-0072E389DC7A}"/>
              </a:ext>
            </a:extLst>
          </p:cNvPr>
          <p:cNvSpPr/>
          <p:nvPr/>
        </p:nvSpPr>
        <p:spPr>
          <a:xfrm rot="16200000">
            <a:off x="4031727" y="-30127"/>
            <a:ext cx="414663" cy="7381549"/>
          </a:xfrm>
          <a:prstGeom prst="rightBrace">
            <a:avLst>
              <a:gd name="adj1" fmla="val 119442"/>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E0A5ABE3-F398-4591-AE9E-BF998F6E591F}"/>
              </a:ext>
            </a:extLst>
          </p:cNvPr>
          <p:cNvSpPr txBox="1"/>
          <p:nvPr/>
        </p:nvSpPr>
        <p:spPr>
          <a:xfrm>
            <a:off x="2827216" y="3143074"/>
            <a:ext cx="2823683" cy="261610"/>
          </a:xfrm>
          <a:prstGeom prst="rect">
            <a:avLst/>
          </a:prstGeom>
          <a:noFill/>
        </p:spPr>
        <p:txBody>
          <a:bodyPr wrap="square" rtlCol="0">
            <a:spAutoFit/>
          </a:bodyPr>
          <a:lstStyle/>
          <a:p>
            <a:pPr algn="ctr"/>
            <a:r>
              <a:rPr lang="en-GB" sz="1100" b="1">
                <a:latin typeface="+mj-lt"/>
              </a:rPr>
              <a:t>Type 2 (T2) inflammation</a:t>
            </a:r>
          </a:p>
        </p:txBody>
      </p:sp>
      <p:sp>
        <p:nvSpPr>
          <p:cNvPr id="12" name="Right Brace 11">
            <a:extLst>
              <a:ext uri="{FF2B5EF4-FFF2-40B4-BE49-F238E27FC236}">
                <a16:creationId xmlns:a16="http://schemas.microsoft.com/office/drawing/2014/main" id="{7EBDF080-D7A4-47F7-8061-8C1966C040A6}"/>
              </a:ext>
            </a:extLst>
          </p:cNvPr>
          <p:cNvSpPr/>
          <p:nvPr/>
        </p:nvSpPr>
        <p:spPr>
          <a:xfrm rot="16200000">
            <a:off x="9681816" y="1853394"/>
            <a:ext cx="414663" cy="3614508"/>
          </a:xfrm>
          <a:prstGeom prst="rightBrace">
            <a:avLst>
              <a:gd name="adj1" fmla="val 119442"/>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3" name="TextBox 12">
            <a:extLst>
              <a:ext uri="{FF2B5EF4-FFF2-40B4-BE49-F238E27FC236}">
                <a16:creationId xmlns:a16="http://schemas.microsoft.com/office/drawing/2014/main" id="{1BA2EA4B-2680-4020-9B5A-AC6961631377}"/>
              </a:ext>
            </a:extLst>
          </p:cNvPr>
          <p:cNvSpPr txBox="1"/>
          <p:nvPr/>
        </p:nvSpPr>
        <p:spPr>
          <a:xfrm>
            <a:off x="8477304" y="3135805"/>
            <a:ext cx="2823683" cy="261610"/>
          </a:xfrm>
          <a:prstGeom prst="rect">
            <a:avLst/>
          </a:prstGeom>
          <a:noFill/>
        </p:spPr>
        <p:txBody>
          <a:bodyPr wrap="square" rtlCol="0">
            <a:spAutoFit/>
          </a:bodyPr>
          <a:lstStyle/>
          <a:p>
            <a:pPr algn="ctr"/>
            <a:r>
              <a:rPr lang="en-GB" sz="1100" b="1">
                <a:latin typeface="+mj-lt"/>
              </a:rPr>
              <a:t>Non Type 2 (T2) inflammation</a:t>
            </a:r>
          </a:p>
        </p:txBody>
      </p:sp>
      <p:grpSp>
        <p:nvGrpSpPr>
          <p:cNvPr id="18" name="Group 17">
            <a:extLst>
              <a:ext uri="{FF2B5EF4-FFF2-40B4-BE49-F238E27FC236}">
                <a16:creationId xmlns:a16="http://schemas.microsoft.com/office/drawing/2014/main" id="{185CDF9C-C3DF-BC67-3254-86C4E9FB89AC}"/>
              </a:ext>
            </a:extLst>
          </p:cNvPr>
          <p:cNvGrpSpPr/>
          <p:nvPr/>
        </p:nvGrpSpPr>
        <p:grpSpPr>
          <a:xfrm>
            <a:off x="10894587" y="6381538"/>
            <a:ext cx="1099968" cy="287551"/>
            <a:chOff x="10894587" y="6381538"/>
            <a:chExt cx="1099968" cy="287551"/>
          </a:xfrm>
        </p:grpSpPr>
        <p:grpSp>
          <p:nvGrpSpPr>
            <p:cNvPr id="19" name="Group 18">
              <a:extLst>
                <a:ext uri="{FF2B5EF4-FFF2-40B4-BE49-F238E27FC236}">
                  <a16:creationId xmlns:a16="http://schemas.microsoft.com/office/drawing/2014/main" id="{A621B8CC-08F8-7B92-A8D5-10ED902E2995}"/>
                </a:ext>
              </a:extLst>
            </p:cNvPr>
            <p:cNvGrpSpPr/>
            <p:nvPr/>
          </p:nvGrpSpPr>
          <p:grpSpPr>
            <a:xfrm>
              <a:off x="10894587" y="6381538"/>
              <a:ext cx="1099968" cy="287551"/>
              <a:chOff x="5334172" y="6525312"/>
              <a:chExt cx="1099968" cy="287551"/>
            </a:xfrm>
          </p:grpSpPr>
          <p:sp>
            <p:nvSpPr>
              <p:cNvPr id="22" name="Rectangle: Rounded Corners 21">
                <a:extLst>
                  <a:ext uri="{FF2B5EF4-FFF2-40B4-BE49-F238E27FC236}">
                    <a16:creationId xmlns:a16="http://schemas.microsoft.com/office/drawing/2014/main" id="{EACF3467-59DD-86F7-2C49-220016F1366E}"/>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3">
                <a:hlinkClick r:id="" action="ppaction://hlinkshowjump?jump=previousslide"/>
                <a:extLst>
                  <a:ext uri="{FF2B5EF4-FFF2-40B4-BE49-F238E27FC236}">
                    <a16:creationId xmlns:a16="http://schemas.microsoft.com/office/drawing/2014/main" id="{D3BF81E4-BA8C-78F7-5584-7428D5C838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10800000">
                <a:off x="5657217" y="6560801"/>
                <a:ext cx="216000" cy="216000"/>
              </a:xfrm>
              <a:prstGeom prst="rect">
                <a:avLst/>
              </a:prstGeom>
            </p:spPr>
          </p:pic>
          <p:pic>
            <p:nvPicPr>
              <p:cNvPr id="24" name="Graphic 3">
                <a:hlinkClick r:id="" action="ppaction://hlinkshowjump?jump=nextslide"/>
                <a:extLst>
                  <a:ext uri="{FF2B5EF4-FFF2-40B4-BE49-F238E27FC236}">
                    <a16:creationId xmlns:a16="http://schemas.microsoft.com/office/drawing/2014/main" id="{BCCAAB11-71BC-4ED9-E15E-D8ACE9511C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10800000" flipH="1">
                <a:off x="5922567" y="6560801"/>
                <a:ext cx="216000" cy="216000"/>
              </a:xfrm>
              <a:prstGeom prst="rect">
                <a:avLst/>
              </a:prstGeom>
            </p:spPr>
          </p:pic>
        </p:grpSp>
        <p:pic>
          <p:nvPicPr>
            <p:cNvPr id="20" name="Graphic 14">
              <a:hlinkClick r:id="rId5" action="ppaction://hlinksldjump"/>
              <a:extLst>
                <a:ext uri="{FF2B5EF4-FFF2-40B4-BE49-F238E27FC236}">
                  <a16:creationId xmlns:a16="http://schemas.microsoft.com/office/drawing/2014/main" id="{25ED7B76-1EAD-38C5-9503-2DAC05DF405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1734234" y="6417528"/>
              <a:ext cx="216000" cy="216000"/>
            </a:xfrm>
            <a:prstGeom prst="rect">
              <a:avLst/>
            </a:prstGeom>
          </p:spPr>
        </p:pic>
        <p:pic>
          <p:nvPicPr>
            <p:cNvPr id="21" name="Graphic 2">
              <a:hlinkClick r:id="rId8" action="ppaction://hlinksldjump"/>
              <a:extLst>
                <a:ext uri="{FF2B5EF4-FFF2-40B4-BE49-F238E27FC236}">
                  <a16:creationId xmlns:a16="http://schemas.microsoft.com/office/drawing/2014/main" id="{AA721709-E54D-3613-3AB4-9384B8063A9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0951903" y="6416625"/>
              <a:ext cx="216000" cy="216000"/>
            </a:xfrm>
            <a:prstGeom prst="rect">
              <a:avLst/>
            </a:prstGeom>
          </p:spPr>
        </p:pic>
      </p:grpSp>
    </p:spTree>
    <p:extLst>
      <p:ext uri="{BB962C8B-B14F-4D97-AF65-F5344CB8AC3E}">
        <p14:creationId xmlns:p14="http://schemas.microsoft.com/office/powerpoint/2010/main" val="35948879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2">
            <a:extLst>
              <a:ext uri="{FF2B5EF4-FFF2-40B4-BE49-F238E27FC236}">
                <a16:creationId xmlns:a16="http://schemas.microsoft.com/office/drawing/2014/main" id="{1E825F3C-A05A-F9C5-1546-87EC2AF0BC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556"/>
          <a:stretch/>
        </p:blipFill>
        <p:spPr bwMode="auto">
          <a:xfrm>
            <a:off x="0" y="1951931"/>
            <a:ext cx="1254141" cy="282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82D52F0-D519-E38E-EF48-1EBCC071F971}"/>
              </a:ext>
            </a:extLst>
          </p:cNvPr>
          <p:cNvPicPr>
            <a:picLocks noChangeAspect="1"/>
          </p:cNvPicPr>
          <p:nvPr/>
        </p:nvPicPr>
        <p:blipFill>
          <a:blip r:embed="rId4"/>
          <a:stretch>
            <a:fillRect/>
          </a:stretch>
        </p:blipFill>
        <p:spPr>
          <a:xfrm>
            <a:off x="1108427" y="1249014"/>
            <a:ext cx="9321592" cy="3444539"/>
          </a:xfrm>
          <a:prstGeom prst="rect">
            <a:avLst/>
          </a:prstGeom>
        </p:spPr>
      </p:pic>
      <p:pic>
        <p:nvPicPr>
          <p:cNvPr id="60" name="Picture 59">
            <a:extLst>
              <a:ext uri="{FF2B5EF4-FFF2-40B4-BE49-F238E27FC236}">
                <a16:creationId xmlns:a16="http://schemas.microsoft.com/office/drawing/2014/main" id="{FA79FF24-2831-88FA-F027-13D2FFFFD5E2}"/>
              </a:ext>
            </a:extLst>
          </p:cNvPr>
          <p:cNvPicPr>
            <a:picLocks noChangeAspect="1"/>
          </p:cNvPicPr>
          <p:nvPr/>
        </p:nvPicPr>
        <p:blipFill>
          <a:blip r:embed="rId5"/>
          <a:stretch>
            <a:fillRect/>
          </a:stretch>
        </p:blipFill>
        <p:spPr>
          <a:xfrm>
            <a:off x="2511903" y="4739941"/>
            <a:ext cx="8061297" cy="426747"/>
          </a:xfrm>
          <a:prstGeom prst="rect">
            <a:avLst/>
          </a:prstGeom>
        </p:spPr>
      </p:pic>
      <p:grpSp>
        <p:nvGrpSpPr>
          <p:cNvPr id="61" name="Group 60">
            <a:extLst>
              <a:ext uri="{FF2B5EF4-FFF2-40B4-BE49-F238E27FC236}">
                <a16:creationId xmlns:a16="http://schemas.microsoft.com/office/drawing/2014/main" id="{36B9BE2B-332A-C6F7-E188-00F53EE2966E}"/>
              </a:ext>
            </a:extLst>
          </p:cNvPr>
          <p:cNvGrpSpPr/>
          <p:nvPr/>
        </p:nvGrpSpPr>
        <p:grpSpPr>
          <a:xfrm>
            <a:off x="1429449" y="3311834"/>
            <a:ext cx="990108" cy="1228226"/>
            <a:chOff x="1340815" y="3354727"/>
            <a:chExt cx="990088" cy="1228201"/>
          </a:xfrm>
        </p:grpSpPr>
        <p:sp>
          <p:nvSpPr>
            <p:cNvPr id="2497" name="Freeform 2436">
              <a:extLst>
                <a:ext uri="{FF2B5EF4-FFF2-40B4-BE49-F238E27FC236}">
                  <a16:creationId xmlns:a16="http://schemas.microsoft.com/office/drawing/2014/main" id="{1EEB372B-D232-53FE-781A-8958E2436234}"/>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8" name="Freeform 2438">
              <a:extLst>
                <a:ext uri="{FF2B5EF4-FFF2-40B4-BE49-F238E27FC236}">
                  <a16:creationId xmlns:a16="http://schemas.microsoft.com/office/drawing/2014/main" id="{2B565085-0676-924A-B74E-A72DE874DBDA}"/>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63" name="Group 62">
            <a:extLst>
              <a:ext uri="{FF2B5EF4-FFF2-40B4-BE49-F238E27FC236}">
                <a16:creationId xmlns:a16="http://schemas.microsoft.com/office/drawing/2014/main" id="{89483CD2-663B-C1FC-5FF4-FE87CAAC5146}"/>
              </a:ext>
            </a:extLst>
          </p:cNvPr>
          <p:cNvGrpSpPr/>
          <p:nvPr/>
        </p:nvGrpSpPr>
        <p:grpSpPr>
          <a:xfrm rot="16200000">
            <a:off x="1429450" y="1949595"/>
            <a:ext cx="990108" cy="1228226"/>
            <a:chOff x="1340815" y="3354727"/>
            <a:chExt cx="990088" cy="1228201"/>
          </a:xfrm>
        </p:grpSpPr>
        <p:sp>
          <p:nvSpPr>
            <p:cNvPr id="2495" name="Freeform 2491">
              <a:extLst>
                <a:ext uri="{FF2B5EF4-FFF2-40B4-BE49-F238E27FC236}">
                  <a16:creationId xmlns:a16="http://schemas.microsoft.com/office/drawing/2014/main" id="{F2BD4B2B-4985-C746-B328-CFB19726DDA6}"/>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6" name="Freeform 2499">
              <a:extLst>
                <a:ext uri="{FF2B5EF4-FFF2-40B4-BE49-F238E27FC236}">
                  <a16:creationId xmlns:a16="http://schemas.microsoft.com/office/drawing/2014/main" id="{23F1DF92-00B6-67EB-50EF-D92CA3427562}"/>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29" name="TextBox 128">
            <a:extLst>
              <a:ext uri="{FF2B5EF4-FFF2-40B4-BE49-F238E27FC236}">
                <a16:creationId xmlns:a16="http://schemas.microsoft.com/office/drawing/2014/main" id="{EAB83B4C-30C8-2D9D-8467-F1893E5E65EB}"/>
              </a:ext>
            </a:extLst>
          </p:cNvPr>
          <p:cNvSpPr txBox="1"/>
          <p:nvPr/>
        </p:nvSpPr>
        <p:spPr>
          <a:xfrm>
            <a:off x="2352788" y="1531477"/>
            <a:ext cx="605947" cy="16158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Epithelium</a:t>
            </a:r>
          </a:p>
        </p:txBody>
      </p:sp>
      <p:sp>
        <p:nvSpPr>
          <p:cNvPr id="130" name="TextBox 129">
            <a:extLst>
              <a:ext uri="{FF2B5EF4-FFF2-40B4-BE49-F238E27FC236}">
                <a16:creationId xmlns:a16="http://schemas.microsoft.com/office/drawing/2014/main" id="{BEB7D6AB-86FA-06F5-F1AC-FB1B877A87B7}"/>
              </a:ext>
            </a:extLst>
          </p:cNvPr>
          <p:cNvSpPr txBox="1"/>
          <p:nvPr/>
        </p:nvSpPr>
        <p:spPr>
          <a:xfrm>
            <a:off x="3240103" y="1149911"/>
            <a:ext cx="4488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Allergens</a:t>
            </a:r>
          </a:p>
        </p:txBody>
      </p:sp>
      <p:sp>
        <p:nvSpPr>
          <p:cNvPr id="131" name="TextBox 130">
            <a:extLst>
              <a:ext uri="{FF2B5EF4-FFF2-40B4-BE49-F238E27FC236}">
                <a16:creationId xmlns:a16="http://schemas.microsoft.com/office/drawing/2014/main" id="{F8911E8A-B2E7-6EC4-26E6-6270572B4745}"/>
              </a:ext>
            </a:extLst>
          </p:cNvPr>
          <p:cNvSpPr txBox="1"/>
          <p:nvPr/>
        </p:nvSpPr>
        <p:spPr>
          <a:xfrm>
            <a:off x="3879365" y="1149911"/>
            <a:ext cx="46969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Cytokines</a:t>
            </a:r>
          </a:p>
        </p:txBody>
      </p:sp>
      <p:sp>
        <p:nvSpPr>
          <p:cNvPr id="132" name="TextBox 131">
            <a:extLst>
              <a:ext uri="{FF2B5EF4-FFF2-40B4-BE49-F238E27FC236}">
                <a16:creationId xmlns:a16="http://schemas.microsoft.com/office/drawing/2014/main" id="{BE056434-2477-FF93-45C9-0E9BF7B49BBF}"/>
              </a:ext>
            </a:extLst>
          </p:cNvPr>
          <p:cNvSpPr txBox="1"/>
          <p:nvPr/>
        </p:nvSpPr>
        <p:spPr>
          <a:xfrm>
            <a:off x="4545877" y="1149911"/>
            <a:ext cx="2612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Fungi</a:t>
            </a:r>
          </a:p>
        </p:txBody>
      </p:sp>
      <p:sp>
        <p:nvSpPr>
          <p:cNvPr id="133" name="TextBox 132">
            <a:extLst>
              <a:ext uri="{FF2B5EF4-FFF2-40B4-BE49-F238E27FC236}">
                <a16:creationId xmlns:a16="http://schemas.microsoft.com/office/drawing/2014/main" id="{54E0F28F-1789-E27F-CB62-8E81ACF13E56}"/>
              </a:ext>
            </a:extLst>
          </p:cNvPr>
          <p:cNvSpPr txBox="1"/>
          <p:nvPr/>
        </p:nvSpPr>
        <p:spPr>
          <a:xfrm>
            <a:off x="2353065" y="2383753"/>
            <a:ext cx="229235"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34" name="TextBox 133">
            <a:extLst>
              <a:ext uri="{FF2B5EF4-FFF2-40B4-BE49-F238E27FC236}">
                <a16:creationId xmlns:a16="http://schemas.microsoft.com/office/drawing/2014/main" id="{7790D845-C1F4-9DC1-64EA-1531AA47C8D2}"/>
              </a:ext>
            </a:extLst>
          </p:cNvPr>
          <p:cNvSpPr txBox="1"/>
          <p:nvPr/>
        </p:nvSpPr>
        <p:spPr>
          <a:xfrm>
            <a:off x="3259300" y="2219072"/>
            <a:ext cx="190762" cy="23083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p:txBody>
      </p:sp>
      <p:sp>
        <p:nvSpPr>
          <p:cNvPr id="135" name="TextBox 134">
            <a:extLst>
              <a:ext uri="{FF2B5EF4-FFF2-40B4-BE49-F238E27FC236}">
                <a16:creationId xmlns:a16="http://schemas.microsoft.com/office/drawing/2014/main" id="{C10D4BB3-1D43-FACB-0A4B-0FB1430E7E8C}"/>
              </a:ext>
            </a:extLst>
          </p:cNvPr>
          <p:cNvSpPr txBox="1"/>
          <p:nvPr/>
        </p:nvSpPr>
        <p:spPr>
          <a:xfrm>
            <a:off x="2901642" y="2649934"/>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36" name="TextBox 135">
            <a:extLst>
              <a:ext uri="{FF2B5EF4-FFF2-40B4-BE49-F238E27FC236}">
                <a16:creationId xmlns:a16="http://schemas.microsoft.com/office/drawing/2014/main" id="{EEBFABFB-BA05-4348-8093-268782D4279F}"/>
              </a:ext>
            </a:extLst>
          </p:cNvPr>
          <p:cNvSpPr txBox="1"/>
          <p:nvPr/>
        </p:nvSpPr>
        <p:spPr>
          <a:xfrm>
            <a:off x="4490892"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IL-25</a:t>
            </a:r>
          </a:p>
        </p:txBody>
      </p:sp>
      <p:sp>
        <p:nvSpPr>
          <p:cNvPr id="138" name="TextBox 137">
            <a:extLst>
              <a:ext uri="{FF2B5EF4-FFF2-40B4-BE49-F238E27FC236}">
                <a16:creationId xmlns:a16="http://schemas.microsoft.com/office/drawing/2014/main" id="{9B33153D-FAB2-C724-353C-D95F6AE4DF1E}"/>
              </a:ext>
            </a:extLst>
          </p:cNvPr>
          <p:cNvSpPr txBox="1"/>
          <p:nvPr/>
        </p:nvSpPr>
        <p:spPr>
          <a:xfrm>
            <a:off x="4152617" y="2757251"/>
            <a:ext cx="3991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Basophil</a:t>
            </a:r>
          </a:p>
        </p:txBody>
      </p:sp>
      <p:sp>
        <p:nvSpPr>
          <p:cNvPr id="139" name="TextBox 138">
            <a:extLst>
              <a:ext uri="{FF2B5EF4-FFF2-40B4-BE49-F238E27FC236}">
                <a16:creationId xmlns:a16="http://schemas.microsoft.com/office/drawing/2014/main" id="{38440A5D-6BC2-6397-B464-D80409700EA9}"/>
              </a:ext>
            </a:extLst>
          </p:cNvPr>
          <p:cNvSpPr txBox="1"/>
          <p:nvPr/>
        </p:nvSpPr>
        <p:spPr>
          <a:xfrm>
            <a:off x="5272911" y="2697503"/>
            <a:ext cx="61717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Dendritic cell</a:t>
            </a:r>
          </a:p>
        </p:txBody>
      </p:sp>
      <p:sp>
        <p:nvSpPr>
          <p:cNvPr id="140" name="TextBox 139">
            <a:extLst>
              <a:ext uri="{FF2B5EF4-FFF2-40B4-BE49-F238E27FC236}">
                <a16:creationId xmlns:a16="http://schemas.microsoft.com/office/drawing/2014/main" id="{7DB8BA8A-3DDA-AC78-E3A1-9637FF9A6A3C}"/>
              </a:ext>
            </a:extLst>
          </p:cNvPr>
          <p:cNvSpPr txBox="1"/>
          <p:nvPr/>
        </p:nvSpPr>
        <p:spPr>
          <a:xfrm>
            <a:off x="5190770" y="2860070"/>
            <a:ext cx="266103"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Naïve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T cell</a:t>
            </a:r>
          </a:p>
        </p:txBody>
      </p:sp>
      <p:sp>
        <p:nvSpPr>
          <p:cNvPr id="141" name="TextBox 140">
            <a:extLst>
              <a:ext uri="{FF2B5EF4-FFF2-40B4-BE49-F238E27FC236}">
                <a16:creationId xmlns:a16="http://schemas.microsoft.com/office/drawing/2014/main" id="{30976C78-C5B3-597B-F785-BF89AE86373A}"/>
              </a:ext>
            </a:extLst>
          </p:cNvPr>
          <p:cNvSpPr txBox="1"/>
          <p:nvPr/>
        </p:nvSpPr>
        <p:spPr>
          <a:xfrm>
            <a:off x="5834612" y="3987181"/>
            <a:ext cx="53220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Eosinophils</a:t>
            </a:r>
          </a:p>
        </p:txBody>
      </p:sp>
      <p:sp>
        <p:nvSpPr>
          <p:cNvPr id="142" name="TextBox 141">
            <a:extLst>
              <a:ext uri="{FF2B5EF4-FFF2-40B4-BE49-F238E27FC236}">
                <a16:creationId xmlns:a16="http://schemas.microsoft.com/office/drawing/2014/main" id="{88954A83-7C4D-EDAC-A4B6-99A024DD8408}"/>
              </a:ext>
            </a:extLst>
          </p:cNvPr>
          <p:cNvSpPr txBox="1"/>
          <p:nvPr/>
        </p:nvSpPr>
        <p:spPr>
          <a:xfrm>
            <a:off x="3012769" y="4119989"/>
            <a:ext cx="2933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 cells</a:t>
            </a:r>
          </a:p>
        </p:txBody>
      </p:sp>
      <p:sp>
        <p:nvSpPr>
          <p:cNvPr id="144" name="TextBox 143">
            <a:extLst>
              <a:ext uri="{FF2B5EF4-FFF2-40B4-BE49-F238E27FC236}">
                <a16:creationId xmlns:a16="http://schemas.microsoft.com/office/drawing/2014/main" id="{400AEB78-494A-0D9D-15B1-CDCAF7AB7CCD}"/>
              </a:ext>
            </a:extLst>
          </p:cNvPr>
          <p:cNvSpPr txBox="1"/>
          <p:nvPr/>
        </p:nvSpPr>
        <p:spPr>
          <a:xfrm>
            <a:off x="3127071" y="3665954"/>
            <a:ext cx="1394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IgE</a:t>
            </a:r>
          </a:p>
        </p:txBody>
      </p:sp>
      <p:sp>
        <p:nvSpPr>
          <p:cNvPr id="145" name="TextBox 144">
            <a:extLst>
              <a:ext uri="{FF2B5EF4-FFF2-40B4-BE49-F238E27FC236}">
                <a16:creationId xmlns:a16="http://schemas.microsoft.com/office/drawing/2014/main" id="{D668B483-3C03-FD1C-ABC6-008C1CFFCAD2}"/>
              </a:ext>
            </a:extLst>
          </p:cNvPr>
          <p:cNvSpPr txBox="1"/>
          <p:nvPr/>
        </p:nvSpPr>
        <p:spPr>
          <a:xfrm>
            <a:off x="2307905" y="3291297"/>
            <a:ext cx="62197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Histamine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Leukotrienes</a:t>
            </a:r>
          </a:p>
        </p:txBody>
      </p:sp>
      <p:sp>
        <p:nvSpPr>
          <p:cNvPr id="146" name="TextBox 145">
            <a:extLst>
              <a:ext uri="{FF2B5EF4-FFF2-40B4-BE49-F238E27FC236}">
                <a16:creationId xmlns:a16="http://schemas.microsoft.com/office/drawing/2014/main" id="{36B84444-7D81-89DB-DD9D-B004991F0472}"/>
              </a:ext>
            </a:extLst>
          </p:cNvPr>
          <p:cNvSpPr txBox="1"/>
          <p:nvPr/>
        </p:nvSpPr>
        <p:spPr>
          <a:xfrm>
            <a:off x="3820740" y="3094390"/>
            <a:ext cx="184350" cy="11541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p:txBody>
      </p:sp>
      <p:sp>
        <p:nvSpPr>
          <p:cNvPr id="147" name="TextBox 146">
            <a:extLst>
              <a:ext uri="{FF2B5EF4-FFF2-40B4-BE49-F238E27FC236}">
                <a16:creationId xmlns:a16="http://schemas.microsoft.com/office/drawing/2014/main" id="{E9A3007D-A74B-0A0F-F1B5-EF3571A88B08}"/>
              </a:ext>
            </a:extLst>
          </p:cNvPr>
          <p:cNvSpPr txBox="1"/>
          <p:nvPr/>
        </p:nvSpPr>
        <p:spPr>
          <a:xfrm rot="19568916">
            <a:off x="4148277" y="3800744"/>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8" name="TextBox 147">
            <a:extLst>
              <a:ext uri="{FF2B5EF4-FFF2-40B4-BE49-F238E27FC236}">
                <a16:creationId xmlns:a16="http://schemas.microsoft.com/office/drawing/2014/main" id="{04B7C501-9AFC-4C91-85A5-B2932AEBE345}"/>
              </a:ext>
            </a:extLst>
          </p:cNvPr>
          <p:cNvSpPr txBox="1"/>
          <p:nvPr/>
        </p:nvSpPr>
        <p:spPr>
          <a:xfrm rot="18326695">
            <a:off x="3739837" y="3393029"/>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9" name="TextBox 148">
            <a:extLst>
              <a:ext uri="{FF2B5EF4-FFF2-40B4-BE49-F238E27FC236}">
                <a16:creationId xmlns:a16="http://schemas.microsoft.com/office/drawing/2014/main" id="{D911F860-5691-B0CE-BB72-EF0646E6BF7A}"/>
              </a:ext>
            </a:extLst>
          </p:cNvPr>
          <p:cNvSpPr txBox="1"/>
          <p:nvPr/>
        </p:nvSpPr>
        <p:spPr>
          <a:xfrm>
            <a:off x="4397698" y="4118600"/>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endParaRPr kumimoji="0" lang="en-US" sz="8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endParaRPr>
          </a:p>
        </p:txBody>
      </p:sp>
      <p:sp>
        <p:nvSpPr>
          <p:cNvPr id="150" name="TextBox 149">
            <a:extLst>
              <a:ext uri="{FF2B5EF4-FFF2-40B4-BE49-F238E27FC236}">
                <a16:creationId xmlns:a16="http://schemas.microsoft.com/office/drawing/2014/main" id="{75ED537C-0097-A31E-F5C6-58DF3218A922}"/>
              </a:ext>
            </a:extLst>
          </p:cNvPr>
          <p:cNvSpPr txBox="1"/>
          <p:nvPr/>
        </p:nvSpPr>
        <p:spPr>
          <a:xfrm>
            <a:off x="4643458" y="3318538"/>
            <a:ext cx="20518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cells</a:t>
            </a:r>
          </a:p>
        </p:txBody>
      </p:sp>
      <p:sp>
        <p:nvSpPr>
          <p:cNvPr id="151" name="TextBox 150">
            <a:extLst>
              <a:ext uri="{FF2B5EF4-FFF2-40B4-BE49-F238E27FC236}">
                <a16:creationId xmlns:a16="http://schemas.microsoft.com/office/drawing/2014/main" id="{C358ACB1-1AB8-F32B-31A5-A6FB3093AF58}"/>
              </a:ext>
            </a:extLst>
          </p:cNvPr>
          <p:cNvSpPr txBox="1"/>
          <p:nvPr/>
        </p:nvSpPr>
        <p:spPr>
          <a:xfrm rot="2099857">
            <a:off x="5445883" y="350753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IL-5</a:t>
            </a:r>
          </a:p>
        </p:txBody>
      </p:sp>
      <p:sp>
        <p:nvSpPr>
          <p:cNvPr id="152" name="TextBox 151">
            <a:extLst>
              <a:ext uri="{FF2B5EF4-FFF2-40B4-BE49-F238E27FC236}">
                <a16:creationId xmlns:a16="http://schemas.microsoft.com/office/drawing/2014/main" id="{1A362EFF-D3B6-12DF-8318-650FB26E4275}"/>
              </a:ext>
            </a:extLst>
          </p:cNvPr>
          <p:cNvSpPr txBox="1"/>
          <p:nvPr/>
        </p:nvSpPr>
        <p:spPr>
          <a:xfrm rot="19585287">
            <a:off x="5592192" y="297338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3" name="TextBox 152">
            <a:extLst>
              <a:ext uri="{FF2B5EF4-FFF2-40B4-BE49-F238E27FC236}">
                <a16:creationId xmlns:a16="http://schemas.microsoft.com/office/drawing/2014/main" id="{00A62D6E-50F3-4034-29B6-F124818F3202}"/>
              </a:ext>
            </a:extLst>
          </p:cNvPr>
          <p:cNvSpPr txBox="1"/>
          <p:nvPr/>
        </p:nvSpPr>
        <p:spPr>
          <a:xfrm rot="1721568">
            <a:off x="5229446" y="4266257"/>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4" name="TextBox 153">
            <a:extLst>
              <a:ext uri="{FF2B5EF4-FFF2-40B4-BE49-F238E27FC236}">
                <a16:creationId xmlns:a16="http://schemas.microsoft.com/office/drawing/2014/main" id="{C2FE5A82-7E21-C1CF-D87E-BA92CC3F01BB}"/>
              </a:ext>
            </a:extLst>
          </p:cNvPr>
          <p:cNvSpPr txBox="1"/>
          <p:nvPr/>
        </p:nvSpPr>
        <p:spPr>
          <a:xfrm rot="19476609">
            <a:off x="6618670" y="350980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IL-5</a:t>
            </a:r>
          </a:p>
        </p:txBody>
      </p:sp>
      <p:sp>
        <p:nvSpPr>
          <p:cNvPr id="155" name="TextBox 154">
            <a:extLst>
              <a:ext uri="{FF2B5EF4-FFF2-40B4-BE49-F238E27FC236}">
                <a16:creationId xmlns:a16="http://schemas.microsoft.com/office/drawing/2014/main" id="{9643C610-F222-F945-67C7-EADE65930604}"/>
              </a:ext>
            </a:extLst>
          </p:cNvPr>
          <p:cNvSpPr txBox="1"/>
          <p:nvPr/>
        </p:nvSpPr>
        <p:spPr>
          <a:xfrm rot="2077529">
            <a:off x="6376152" y="2953478"/>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6" name="TextBox 155">
            <a:extLst>
              <a:ext uri="{FF2B5EF4-FFF2-40B4-BE49-F238E27FC236}">
                <a16:creationId xmlns:a16="http://schemas.microsoft.com/office/drawing/2014/main" id="{6DF598F2-CC1F-BC51-7053-039BE078BC62}"/>
              </a:ext>
            </a:extLst>
          </p:cNvPr>
          <p:cNvSpPr txBox="1"/>
          <p:nvPr/>
        </p:nvSpPr>
        <p:spPr>
          <a:xfrm rot="19935994">
            <a:off x="6695353" y="426686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7" name="TextBox 156">
            <a:extLst>
              <a:ext uri="{FF2B5EF4-FFF2-40B4-BE49-F238E27FC236}">
                <a16:creationId xmlns:a16="http://schemas.microsoft.com/office/drawing/2014/main" id="{AD7521A3-C761-7FED-D22F-9CE5BEDBBDDB}"/>
              </a:ext>
            </a:extLst>
          </p:cNvPr>
          <p:cNvSpPr txBox="1"/>
          <p:nvPr/>
        </p:nvSpPr>
        <p:spPr>
          <a:xfrm>
            <a:off x="7047204" y="305939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158" name="TextBox 157">
            <a:extLst>
              <a:ext uri="{FF2B5EF4-FFF2-40B4-BE49-F238E27FC236}">
                <a16:creationId xmlns:a16="http://schemas.microsoft.com/office/drawing/2014/main" id="{DBEC77BB-542C-C107-044B-2E94568786ED}"/>
              </a:ext>
            </a:extLst>
          </p:cNvPr>
          <p:cNvSpPr txBox="1"/>
          <p:nvPr/>
        </p:nvSpPr>
        <p:spPr>
          <a:xfrm>
            <a:off x="6752640"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IL-25</a:t>
            </a:r>
          </a:p>
        </p:txBody>
      </p:sp>
      <p:sp>
        <p:nvSpPr>
          <p:cNvPr id="159" name="TextBox 158">
            <a:extLst>
              <a:ext uri="{FF2B5EF4-FFF2-40B4-BE49-F238E27FC236}">
                <a16:creationId xmlns:a16="http://schemas.microsoft.com/office/drawing/2014/main" id="{2C13EB76-B508-31A9-5A26-22E5C303711C}"/>
              </a:ext>
            </a:extLst>
          </p:cNvPr>
          <p:cNvSpPr txBox="1"/>
          <p:nvPr/>
        </p:nvSpPr>
        <p:spPr>
          <a:xfrm>
            <a:off x="8274547" y="2256850"/>
            <a:ext cx="321169" cy="226591"/>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35FAC">
                    <a:lumMod val="75000"/>
                  </a:srgbClr>
                </a:solidFill>
                <a:effectLst/>
                <a:uLnTx/>
                <a:uFillTx/>
                <a:latin typeface="Calibri"/>
                <a:ea typeface="+mn-ea"/>
                <a:cs typeface="Calibri"/>
              </a:rPr>
              <a:t>TSLP</a:t>
            </a:r>
          </a:p>
        </p:txBody>
      </p:sp>
      <p:sp>
        <p:nvSpPr>
          <p:cNvPr id="160" name="TextBox 159">
            <a:extLst>
              <a:ext uri="{FF2B5EF4-FFF2-40B4-BE49-F238E27FC236}">
                <a16:creationId xmlns:a16="http://schemas.microsoft.com/office/drawing/2014/main" id="{5F250967-8694-BE88-DE44-42F946532567}"/>
              </a:ext>
            </a:extLst>
          </p:cNvPr>
          <p:cNvSpPr txBox="1"/>
          <p:nvPr/>
        </p:nvSpPr>
        <p:spPr>
          <a:xfrm>
            <a:off x="8832419" y="4129627"/>
            <a:ext cx="278923"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sp>
        <p:nvSpPr>
          <p:cNvPr id="161" name="TextBox 160">
            <a:extLst>
              <a:ext uri="{FF2B5EF4-FFF2-40B4-BE49-F238E27FC236}">
                <a16:creationId xmlns:a16="http://schemas.microsoft.com/office/drawing/2014/main" id="{86A5E76A-7E60-8958-6A1D-C9ED5201C4EB}"/>
              </a:ext>
            </a:extLst>
          </p:cNvPr>
          <p:cNvSpPr txBox="1"/>
          <p:nvPr/>
        </p:nvSpPr>
        <p:spPr>
          <a:xfrm>
            <a:off x="7048944" y="4260513"/>
            <a:ext cx="724572"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Smooth muscle</a:t>
            </a:r>
          </a:p>
        </p:txBody>
      </p:sp>
      <p:sp>
        <p:nvSpPr>
          <p:cNvPr id="162" name="TextBox 161">
            <a:extLst>
              <a:ext uri="{FF2B5EF4-FFF2-40B4-BE49-F238E27FC236}">
                <a16:creationId xmlns:a16="http://schemas.microsoft.com/office/drawing/2014/main" id="{2C54313A-50C3-8CE0-4EFA-F23635432A82}"/>
              </a:ext>
            </a:extLst>
          </p:cNvPr>
          <p:cNvSpPr txBox="1"/>
          <p:nvPr/>
        </p:nvSpPr>
        <p:spPr>
          <a:xfrm>
            <a:off x="8085055" y="2949020"/>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64" name="TextBox 163">
            <a:extLst>
              <a:ext uri="{FF2B5EF4-FFF2-40B4-BE49-F238E27FC236}">
                <a16:creationId xmlns:a16="http://schemas.microsoft.com/office/drawing/2014/main" id="{854BBB09-2639-DC71-3C1B-DB92A42AAF15}"/>
              </a:ext>
            </a:extLst>
          </p:cNvPr>
          <p:cNvSpPr txBox="1"/>
          <p:nvPr/>
        </p:nvSpPr>
        <p:spPr>
          <a:xfrm>
            <a:off x="9610310" y="4129627"/>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IL-6</a:t>
            </a:r>
          </a:p>
        </p:txBody>
      </p:sp>
      <p:sp>
        <p:nvSpPr>
          <p:cNvPr id="165" name="TextBox 164">
            <a:extLst>
              <a:ext uri="{FF2B5EF4-FFF2-40B4-BE49-F238E27FC236}">
                <a16:creationId xmlns:a16="http://schemas.microsoft.com/office/drawing/2014/main" id="{3CBED91A-B912-93F3-BA79-F08D54B3390D}"/>
              </a:ext>
            </a:extLst>
          </p:cNvPr>
          <p:cNvSpPr txBox="1"/>
          <p:nvPr/>
        </p:nvSpPr>
        <p:spPr>
          <a:xfrm>
            <a:off x="9267706" y="3337769"/>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Fibroblast</a:t>
            </a:r>
          </a:p>
        </p:txBody>
      </p:sp>
      <p:sp>
        <p:nvSpPr>
          <p:cNvPr id="166" name="TextBox 165">
            <a:extLst>
              <a:ext uri="{FF2B5EF4-FFF2-40B4-BE49-F238E27FC236}">
                <a16:creationId xmlns:a16="http://schemas.microsoft.com/office/drawing/2014/main" id="{FB1E327C-0197-FA35-937D-3CA4D101C7D1}"/>
              </a:ext>
            </a:extLst>
          </p:cNvPr>
          <p:cNvSpPr txBox="1"/>
          <p:nvPr/>
        </p:nvSpPr>
        <p:spPr>
          <a:xfrm>
            <a:off x="9093828" y="2542446"/>
            <a:ext cx="4039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Collagen</a:t>
            </a:r>
          </a:p>
        </p:txBody>
      </p:sp>
      <p:sp>
        <p:nvSpPr>
          <p:cNvPr id="167" name="TextBox 166">
            <a:extLst>
              <a:ext uri="{FF2B5EF4-FFF2-40B4-BE49-F238E27FC236}">
                <a16:creationId xmlns:a16="http://schemas.microsoft.com/office/drawing/2014/main" id="{F95B1750-C26F-2E5A-B0E9-0FE18AC53D01}"/>
              </a:ext>
            </a:extLst>
          </p:cNvPr>
          <p:cNvSpPr txBox="1"/>
          <p:nvPr/>
        </p:nvSpPr>
        <p:spPr>
          <a:xfrm>
            <a:off x="9576028" y="2181074"/>
            <a:ext cx="51457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Goblet cell</a:t>
            </a:r>
          </a:p>
        </p:txBody>
      </p:sp>
      <p:sp>
        <p:nvSpPr>
          <p:cNvPr id="168" name="TextBox 167">
            <a:extLst>
              <a:ext uri="{FF2B5EF4-FFF2-40B4-BE49-F238E27FC236}">
                <a16:creationId xmlns:a16="http://schemas.microsoft.com/office/drawing/2014/main" id="{2C4BCB92-4A53-CBFB-F841-B70F998EA530}"/>
              </a:ext>
            </a:extLst>
          </p:cNvPr>
          <p:cNvSpPr txBox="1"/>
          <p:nvPr/>
        </p:nvSpPr>
        <p:spPr>
          <a:xfrm>
            <a:off x="7945735" y="3407020"/>
            <a:ext cx="248471" cy="15389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grpSp>
        <p:nvGrpSpPr>
          <p:cNvPr id="169" name="Graphic 2442">
            <a:extLst>
              <a:ext uri="{FF2B5EF4-FFF2-40B4-BE49-F238E27FC236}">
                <a16:creationId xmlns:a16="http://schemas.microsoft.com/office/drawing/2014/main" id="{64BA3ED3-9446-0537-C3E7-C1D0E7C62347}"/>
              </a:ext>
            </a:extLst>
          </p:cNvPr>
          <p:cNvGrpSpPr/>
          <p:nvPr/>
        </p:nvGrpSpPr>
        <p:grpSpPr>
          <a:xfrm rot="401577">
            <a:off x="3880668" y="3315678"/>
            <a:ext cx="257941" cy="478206"/>
            <a:chOff x="7388833" y="5476246"/>
            <a:chExt cx="373677" cy="630032"/>
          </a:xfrm>
          <a:solidFill>
            <a:srgbClr val="A21383"/>
          </a:solidFill>
        </p:grpSpPr>
        <p:sp>
          <p:nvSpPr>
            <p:cNvPr id="2493" name="Freeform 2445">
              <a:extLst>
                <a:ext uri="{FF2B5EF4-FFF2-40B4-BE49-F238E27FC236}">
                  <a16:creationId xmlns:a16="http://schemas.microsoft.com/office/drawing/2014/main" id="{DAD6A2E2-FEFF-BA1C-FC71-342A11688F75}"/>
                </a:ext>
              </a:extLst>
            </p:cNvPr>
            <p:cNvSpPr/>
            <p:nvPr/>
          </p:nvSpPr>
          <p:spPr>
            <a:xfrm>
              <a:off x="7411227" y="5476246"/>
              <a:ext cx="351283" cy="592220"/>
            </a:xfrm>
            <a:custGeom>
              <a:avLst/>
              <a:gdLst>
                <a:gd name="connsiteX0" fmla="*/ 351285 w 351284"/>
                <a:gd name="connsiteY0" fmla="*/ 0 h 592224"/>
                <a:gd name="connsiteX1" fmla="*/ 0 w 351284"/>
                <a:gd name="connsiteY1" fmla="*/ 592224 h 592224"/>
              </a:gdLst>
              <a:ahLst/>
              <a:cxnLst>
                <a:cxn ang="0">
                  <a:pos x="connsiteX0" y="connsiteY0"/>
                </a:cxn>
                <a:cxn ang="0">
                  <a:pos x="connsiteX1" y="connsiteY1"/>
                </a:cxn>
              </a:cxnLst>
              <a:rect l="l" t="t" r="r" b="b"/>
              <a:pathLst>
                <a:path w="351284" h="592224">
                  <a:moveTo>
                    <a:pt x="351285" y="0"/>
                  </a:moveTo>
                  <a:lnTo>
                    <a:pt x="0" y="592224"/>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4" name="Freeform 2446">
              <a:extLst>
                <a:ext uri="{FF2B5EF4-FFF2-40B4-BE49-F238E27FC236}">
                  <a16:creationId xmlns:a16="http://schemas.microsoft.com/office/drawing/2014/main" id="{87CC8198-2681-1490-8319-61BC2973F085}"/>
                </a:ext>
              </a:extLst>
            </p:cNvPr>
            <p:cNvSpPr/>
            <p:nvPr/>
          </p:nvSpPr>
          <p:spPr>
            <a:xfrm>
              <a:off x="7388833" y="6045244"/>
              <a:ext cx="53261" cy="61034"/>
            </a:xfrm>
            <a:custGeom>
              <a:avLst/>
              <a:gdLst>
                <a:gd name="connsiteX0" fmla="*/ 735 w 53261"/>
                <a:gd name="connsiteY0" fmla="*/ 0 h 61034"/>
                <a:gd name="connsiteX1" fmla="*/ 0 w 53261"/>
                <a:gd name="connsiteY1" fmla="*/ 61034 h 61034"/>
                <a:gd name="connsiteX2" fmla="*/ 53262 w 53261"/>
                <a:gd name="connsiteY2" fmla="*/ 31160 h 61034"/>
                <a:gd name="connsiteX3" fmla="*/ 735 w 53261"/>
                <a:gd name="connsiteY3" fmla="*/ 0 h 61034"/>
              </a:gdLst>
              <a:ahLst/>
              <a:cxnLst>
                <a:cxn ang="0">
                  <a:pos x="connsiteX0" y="connsiteY0"/>
                </a:cxn>
                <a:cxn ang="0">
                  <a:pos x="connsiteX1" y="connsiteY1"/>
                </a:cxn>
                <a:cxn ang="0">
                  <a:pos x="connsiteX2" y="connsiteY2"/>
                </a:cxn>
                <a:cxn ang="0">
                  <a:pos x="connsiteX3" y="connsiteY3"/>
                </a:cxn>
              </a:cxnLst>
              <a:rect l="l" t="t" r="r" b="b"/>
              <a:pathLst>
                <a:path w="53261" h="61034">
                  <a:moveTo>
                    <a:pt x="735" y="0"/>
                  </a:moveTo>
                  <a:lnTo>
                    <a:pt x="0" y="61034"/>
                  </a:lnTo>
                  <a:lnTo>
                    <a:pt x="53262" y="31160"/>
                  </a:lnTo>
                  <a:lnTo>
                    <a:pt x="735"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0" name="Group 169">
            <a:extLst>
              <a:ext uri="{FF2B5EF4-FFF2-40B4-BE49-F238E27FC236}">
                <a16:creationId xmlns:a16="http://schemas.microsoft.com/office/drawing/2014/main" id="{CEB2A609-E194-E0FF-B2A5-1092FD8353A7}"/>
              </a:ext>
            </a:extLst>
          </p:cNvPr>
          <p:cNvGrpSpPr/>
          <p:nvPr/>
        </p:nvGrpSpPr>
        <p:grpSpPr>
          <a:xfrm>
            <a:off x="3958667" y="3665104"/>
            <a:ext cx="880704" cy="577321"/>
            <a:chOff x="3869982" y="3713634"/>
            <a:chExt cx="880686" cy="577309"/>
          </a:xfrm>
        </p:grpSpPr>
        <p:sp>
          <p:nvSpPr>
            <p:cNvPr id="2490" name="Freeform 2448">
              <a:extLst>
                <a:ext uri="{FF2B5EF4-FFF2-40B4-BE49-F238E27FC236}">
                  <a16:creationId xmlns:a16="http://schemas.microsoft.com/office/drawing/2014/main" id="{7D135CD5-3A11-85C7-A8B2-7D2B09D8B463}"/>
                </a:ext>
              </a:extLst>
            </p:cNvPr>
            <p:cNvSpPr/>
            <p:nvPr/>
          </p:nvSpPr>
          <p:spPr>
            <a:xfrm>
              <a:off x="3906774" y="3713634"/>
              <a:ext cx="843894" cy="553210"/>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1" name="Freeform 2449">
              <a:extLst>
                <a:ext uri="{FF2B5EF4-FFF2-40B4-BE49-F238E27FC236}">
                  <a16:creationId xmlns:a16="http://schemas.microsoft.com/office/drawing/2014/main" id="{63BF1CFA-C4F7-7460-E921-0CE7B7F11F4D}"/>
                </a:ext>
              </a:extLst>
            </p:cNvPr>
            <p:cNvSpPr/>
            <p:nvPr/>
          </p:nvSpPr>
          <p:spPr>
            <a:xfrm>
              <a:off x="3869982" y="4236370"/>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1" name="Graphic 2442">
            <a:extLst>
              <a:ext uri="{FF2B5EF4-FFF2-40B4-BE49-F238E27FC236}">
                <a16:creationId xmlns:a16="http://schemas.microsoft.com/office/drawing/2014/main" id="{B9BE2857-561E-9417-4A5D-13E54C5AB7E1}"/>
              </a:ext>
            </a:extLst>
          </p:cNvPr>
          <p:cNvGrpSpPr/>
          <p:nvPr/>
        </p:nvGrpSpPr>
        <p:grpSpPr>
          <a:xfrm>
            <a:off x="4325109" y="4042216"/>
            <a:ext cx="61137" cy="392465"/>
            <a:chOff x="7893108" y="6127558"/>
            <a:chExt cx="61036" cy="391820"/>
          </a:xfrm>
          <a:solidFill>
            <a:srgbClr val="A21383"/>
          </a:solidFill>
        </p:grpSpPr>
        <p:sp>
          <p:nvSpPr>
            <p:cNvPr id="2487" name="Freeform 2451">
              <a:extLst>
                <a:ext uri="{FF2B5EF4-FFF2-40B4-BE49-F238E27FC236}">
                  <a16:creationId xmlns:a16="http://schemas.microsoft.com/office/drawing/2014/main" id="{9A9911A8-5604-1521-F3A7-79F1D8D6271F}"/>
                </a:ext>
              </a:extLst>
            </p:cNvPr>
            <p:cNvSpPr/>
            <p:nvPr/>
          </p:nvSpPr>
          <p:spPr>
            <a:xfrm>
              <a:off x="7923553" y="6127558"/>
              <a:ext cx="6122" cy="347904"/>
            </a:xfrm>
            <a:custGeom>
              <a:avLst/>
              <a:gdLst>
                <a:gd name="connsiteX0" fmla="*/ 0 w 6122"/>
                <a:gd name="connsiteY0" fmla="*/ 0 h 347902"/>
                <a:gd name="connsiteX1" fmla="*/ 0 w 6122"/>
                <a:gd name="connsiteY1" fmla="*/ 347903 h 347902"/>
              </a:gdLst>
              <a:ahLst/>
              <a:cxnLst>
                <a:cxn ang="0">
                  <a:pos x="connsiteX0" y="connsiteY0"/>
                </a:cxn>
                <a:cxn ang="0">
                  <a:pos x="connsiteX1" y="connsiteY1"/>
                </a:cxn>
              </a:cxnLst>
              <a:rect l="l" t="t" r="r" b="b"/>
              <a:pathLst>
                <a:path w="6122" h="347902">
                  <a:moveTo>
                    <a:pt x="0" y="0"/>
                  </a:moveTo>
                  <a:lnTo>
                    <a:pt x="0" y="347903"/>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8" name="Freeform 2452">
              <a:extLst>
                <a:ext uri="{FF2B5EF4-FFF2-40B4-BE49-F238E27FC236}">
                  <a16:creationId xmlns:a16="http://schemas.microsoft.com/office/drawing/2014/main" id="{3E209F00-BF18-9F13-FE23-0A75B103D310}"/>
                </a:ext>
              </a:extLst>
            </p:cNvPr>
            <p:cNvSpPr/>
            <p:nvPr/>
          </p:nvSpPr>
          <p:spPr>
            <a:xfrm>
              <a:off x="7893108" y="6466486"/>
              <a:ext cx="61036" cy="52892"/>
            </a:xfrm>
            <a:custGeom>
              <a:avLst/>
              <a:gdLst>
                <a:gd name="connsiteX0" fmla="*/ 0 w 61036"/>
                <a:gd name="connsiteY0" fmla="*/ 0 h 52892"/>
                <a:gd name="connsiteX1" fmla="*/ 30488 w 61036"/>
                <a:gd name="connsiteY1" fmla="*/ 52892 h 52892"/>
                <a:gd name="connsiteX2" fmla="*/ 61037 w 61036"/>
                <a:gd name="connsiteY2" fmla="*/ 0 h 52892"/>
                <a:gd name="connsiteX3" fmla="*/ 0 w 61036"/>
                <a:gd name="connsiteY3" fmla="*/ 0 h 52892"/>
              </a:gdLst>
              <a:ahLst/>
              <a:cxnLst>
                <a:cxn ang="0">
                  <a:pos x="connsiteX0" y="connsiteY0"/>
                </a:cxn>
                <a:cxn ang="0">
                  <a:pos x="connsiteX1" y="connsiteY1"/>
                </a:cxn>
                <a:cxn ang="0">
                  <a:pos x="connsiteX2" y="connsiteY2"/>
                </a:cxn>
                <a:cxn ang="0">
                  <a:pos x="connsiteX3" y="connsiteY3"/>
                </a:cxn>
              </a:cxnLst>
              <a:rect l="l" t="t" r="r" b="b"/>
              <a:pathLst>
                <a:path w="61036" h="52892">
                  <a:moveTo>
                    <a:pt x="0" y="0"/>
                  </a:moveTo>
                  <a:lnTo>
                    <a:pt x="30488" y="52892"/>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72" name="Freeform 2453">
            <a:extLst>
              <a:ext uri="{FF2B5EF4-FFF2-40B4-BE49-F238E27FC236}">
                <a16:creationId xmlns:a16="http://schemas.microsoft.com/office/drawing/2014/main" id="{BD4BE16C-A1B5-4173-0B0E-6B30DACCFEAA}"/>
              </a:ext>
            </a:extLst>
          </p:cNvPr>
          <p:cNvSpPr/>
          <p:nvPr/>
        </p:nvSpPr>
        <p:spPr>
          <a:xfrm>
            <a:off x="4355605" y="3312947"/>
            <a:ext cx="6132" cy="364972"/>
          </a:xfrm>
          <a:custGeom>
            <a:avLst/>
            <a:gdLst>
              <a:gd name="connsiteX0" fmla="*/ 0 w 6122"/>
              <a:gd name="connsiteY0" fmla="*/ 0 h 364370"/>
              <a:gd name="connsiteX1" fmla="*/ 0 w 6122"/>
              <a:gd name="connsiteY1" fmla="*/ 364370 h 364370"/>
            </a:gdLst>
            <a:ahLst/>
            <a:cxnLst>
              <a:cxn ang="0">
                <a:pos x="connsiteX0" y="connsiteY0"/>
              </a:cxn>
              <a:cxn ang="0">
                <a:pos x="connsiteX1" y="connsiteY1"/>
              </a:cxn>
            </a:cxnLst>
            <a:rect l="l" t="t" r="r" b="b"/>
            <a:pathLst>
              <a:path w="6122" h="364370">
                <a:moveTo>
                  <a:pt x="0" y="0"/>
                </a:moveTo>
                <a:lnTo>
                  <a:pt x="0" y="36437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nvGrpSpPr>
          <p:cNvPr id="173" name="Graphic 2442">
            <a:extLst>
              <a:ext uri="{FF2B5EF4-FFF2-40B4-BE49-F238E27FC236}">
                <a16:creationId xmlns:a16="http://schemas.microsoft.com/office/drawing/2014/main" id="{B1AABD42-D4D2-C91E-DE13-10E9969BF9B7}"/>
              </a:ext>
            </a:extLst>
          </p:cNvPr>
          <p:cNvGrpSpPr/>
          <p:nvPr/>
        </p:nvGrpSpPr>
        <p:grpSpPr>
          <a:xfrm>
            <a:off x="5344098" y="3549028"/>
            <a:ext cx="307834" cy="204233"/>
            <a:chOff x="8910534" y="5635163"/>
            <a:chExt cx="307329" cy="203897"/>
          </a:xfrm>
          <a:solidFill>
            <a:srgbClr val="A21383"/>
          </a:solidFill>
        </p:grpSpPr>
        <p:sp>
          <p:nvSpPr>
            <p:cNvPr id="2485" name="Freeform 2461">
              <a:extLst>
                <a:ext uri="{FF2B5EF4-FFF2-40B4-BE49-F238E27FC236}">
                  <a16:creationId xmlns:a16="http://schemas.microsoft.com/office/drawing/2014/main" id="{FCE7EE6F-FAEA-4494-A727-790C07A2D30E}"/>
                </a:ext>
              </a:extLst>
            </p:cNvPr>
            <p:cNvSpPr/>
            <p:nvPr/>
          </p:nvSpPr>
          <p:spPr>
            <a:xfrm>
              <a:off x="8910534" y="5635163"/>
              <a:ext cx="270781" cy="179614"/>
            </a:xfrm>
            <a:custGeom>
              <a:avLst/>
              <a:gdLst>
                <a:gd name="connsiteX0" fmla="*/ 270779 w 270779"/>
                <a:gd name="connsiteY0" fmla="*/ 179614 h 179613"/>
                <a:gd name="connsiteX1" fmla="*/ 0 w 270779"/>
                <a:gd name="connsiteY1" fmla="*/ 0 h 179613"/>
              </a:gdLst>
              <a:ahLst/>
              <a:cxnLst>
                <a:cxn ang="0">
                  <a:pos x="connsiteX0" y="connsiteY0"/>
                </a:cxn>
                <a:cxn ang="0">
                  <a:pos x="connsiteX1" y="connsiteY1"/>
                </a:cxn>
              </a:cxnLst>
              <a:rect l="l" t="t" r="r" b="b"/>
              <a:pathLst>
                <a:path w="270779" h="179613">
                  <a:moveTo>
                    <a:pt x="270779" y="179614"/>
                  </a:moveTo>
                  <a:lnTo>
                    <a:pt x="0"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6" name="Freeform 2462">
              <a:extLst>
                <a:ext uri="{FF2B5EF4-FFF2-40B4-BE49-F238E27FC236}">
                  <a16:creationId xmlns:a16="http://schemas.microsoft.com/office/drawing/2014/main" id="{0202CBB5-53AB-4669-8BB1-0B1EDF8652C0}"/>
                </a:ext>
              </a:extLst>
            </p:cNvPr>
            <p:cNvSpPr/>
            <p:nvPr/>
          </p:nvSpPr>
          <p:spPr>
            <a:xfrm>
              <a:off x="9156949" y="5784393"/>
              <a:ext cx="60914" cy="54667"/>
            </a:xfrm>
            <a:custGeom>
              <a:avLst/>
              <a:gdLst>
                <a:gd name="connsiteX0" fmla="*/ 33733 w 60914"/>
                <a:gd name="connsiteY0" fmla="*/ 0 h 54667"/>
                <a:gd name="connsiteX1" fmla="*/ 60915 w 60914"/>
                <a:gd name="connsiteY1" fmla="*/ 54668 h 54667"/>
                <a:gd name="connsiteX2" fmla="*/ 0 w 60914"/>
                <a:gd name="connsiteY2" fmla="*/ 50872 h 54667"/>
                <a:gd name="connsiteX3" fmla="*/ 33733 w 60914"/>
                <a:gd name="connsiteY3" fmla="*/ 0 h 54667"/>
              </a:gdLst>
              <a:ahLst/>
              <a:cxnLst>
                <a:cxn ang="0">
                  <a:pos x="connsiteX0" y="connsiteY0"/>
                </a:cxn>
                <a:cxn ang="0">
                  <a:pos x="connsiteX1" y="connsiteY1"/>
                </a:cxn>
                <a:cxn ang="0">
                  <a:pos x="connsiteX2" y="connsiteY2"/>
                </a:cxn>
                <a:cxn ang="0">
                  <a:pos x="connsiteX3" y="connsiteY3"/>
                </a:cxn>
              </a:cxnLst>
              <a:rect l="l" t="t" r="r" b="b"/>
              <a:pathLst>
                <a:path w="60914" h="54667">
                  <a:moveTo>
                    <a:pt x="33733" y="0"/>
                  </a:moveTo>
                  <a:lnTo>
                    <a:pt x="60915" y="54668"/>
                  </a:lnTo>
                  <a:lnTo>
                    <a:pt x="0" y="50872"/>
                  </a:lnTo>
                  <a:lnTo>
                    <a:pt x="33733"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4" name="Graphic 2442">
            <a:extLst>
              <a:ext uri="{FF2B5EF4-FFF2-40B4-BE49-F238E27FC236}">
                <a16:creationId xmlns:a16="http://schemas.microsoft.com/office/drawing/2014/main" id="{733A77EC-BE23-6CCA-5F97-F28FA344784C}"/>
              </a:ext>
            </a:extLst>
          </p:cNvPr>
          <p:cNvGrpSpPr/>
          <p:nvPr/>
        </p:nvGrpSpPr>
        <p:grpSpPr>
          <a:xfrm>
            <a:off x="5066742" y="3139242"/>
            <a:ext cx="88671" cy="165411"/>
            <a:chOff x="8633512" y="5226050"/>
            <a:chExt cx="88524" cy="165139"/>
          </a:xfrm>
          <a:solidFill>
            <a:srgbClr val="A21383"/>
          </a:solidFill>
        </p:grpSpPr>
        <p:sp>
          <p:nvSpPr>
            <p:cNvPr id="2483" name="Freeform 2464">
              <a:extLst>
                <a:ext uri="{FF2B5EF4-FFF2-40B4-BE49-F238E27FC236}">
                  <a16:creationId xmlns:a16="http://schemas.microsoft.com/office/drawing/2014/main" id="{0E9C77F4-E566-9E35-FEF5-7C5CBDD503E1}"/>
                </a:ext>
              </a:extLst>
            </p:cNvPr>
            <p:cNvSpPr/>
            <p:nvPr/>
          </p:nvSpPr>
          <p:spPr>
            <a:xfrm>
              <a:off x="8677725" y="5226050"/>
              <a:ext cx="6122" cy="126844"/>
            </a:xfrm>
            <a:custGeom>
              <a:avLst/>
              <a:gdLst>
                <a:gd name="connsiteX0" fmla="*/ 0 w 6122"/>
                <a:gd name="connsiteY0" fmla="*/ 126844 h 126843"/>
                <a:gd name="connsiteX1" fmla="*/ 0 w 6122"/>
                <a:gd name="connsiteY1" fmla="*/ 0 h 126843"/>
              </a:gdLst>
              <a:ahLst/>
              <a:cxnLst>
                <a:cxn ang="0">
                  <a:pos x="connsiteX0" y="connsiteY0"/>
                </a:cxn>
                <a:cxn ang="0">
                  <a:pos x="connsiteX1" y="connsiteY1"/>
                </a:cxn>
              </a:cxnLst>
              <a:rect l="l" t="t" r="r" b="b"/>
              <a:pathLst>
                <a:path w="6122" h="126843">
                  <a:moveTo>
                    <a:pt x="0" y="126844"/>
                  </a:moveTo>
                  <a:lnTo>
                    <a:pt x="0" y="0"/>
                  </a:lnTo>
                </a:path>
              </a:pathLst>
            </a:custGeom>
            <a:ln w="444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4" name="Freeform 2465">
              <a:extLst>
                <a:ext uri="{FF2B5EF4-FFF2-40B4-BE49-F238E27FC236}">
                  <a16:creationId xmlns:a16="http://schemas.microsoft.com/office/drawing/2014/main" id="{6FDD8C30-BB7D-544E-11C3-B2130FA76F61}"/>
                </a:ext>
              </a:extLst>
            </p:cNvPr>
            <p:cNvSpPr/>
            <p:nvPr/>
          </p:nvSpPr>
          <p:spPr>
            <a:xfrm>
              <a:off x="8633512" y="5346929"/>
              <a:ext cx="88524" cy="44260"/>
            </a:xfrm>
            <a:custGeom>
              <a:avLst/>
              <a:gdLst>
                <a:gd name="connsiteX0" fmla="*/ 0 w 88524"/>
                <a:gd name="connsiteY0" fmla="*/ 0 h 44260"/>
                <a:gd name="connsiteX1" fmla="*/ 88525 w 88524"/>
                <a:gd name="connsiteY1" fmla="*/ 0 h 44260"/>
                <a:gd name="connsiteX2" fmla="*/ 44262 w 88524"/>
                <a:gd name="connsiteY2" fmla="*/ 44261 h 44260"/>
                <a:gd name="connsiteX3" fmla="*/ 0 w 88524"/>
                <a:gd name="connsiteY3" fmla="*/ 0 h 44260"/>
              </a:gdLst>
              <a:ahLst/>
              <a:cxnLst>
                <a:cxn ang="0">
                  <a:pos x="connsiteX0" y="connsiteY0"/>
                </a:cxn>
                <a:cxn ang="0">
                  <a:pos x="connsiteX1" y="connsiteY1"/>
                </a:cxn>
                <a:cxn ang="0">
                  <a:pos x="connsiteX2" y="connsiteY2"/>
                </a:cxn>
                <a:cxn ang="0">
                  <a:pos x="connsiteX3" y="connsiteY3"/>
                </a:cxn>
              </a:cxnLst>
              <a:rect l="l" t="t" r="r" b="b"/>
              <a:pathLst>
                <a:path w="88524" h="44260">
                  <a:moveTo>
                    <a:pt x="0" y="0"/>
                  </a:moveTo>
                  <a:lnTo>
                    <a:pt x="88525" y="0"/>
                  </a:lnTo>
                  <a:lnTo>
                    <a:pt x="44262" y="44261"/>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5" name="Graphic 2442">
            <a:extLst>
              <a:ext uri="{FF2B5EF4-FFF2-40B4-BE49-F238E27FC236}">
                <a16:creationId xmlns:a16="http://schemas.microsoft.com/office/drawing/2014/main" id="{B0F86DCB-B5CE-1009-0DB4-4FD48BE58239}"/>
              </a:ext>
            </a:extLst>
          </p:cNvPr>
          <p:cNvGrpSpPr/>
          <p:nvPr/>
        </p:nvGrpSpPr>
        <p:grpSpPr>
          <a:xfrm>
            <a:off x="7996110" y="3697949"/>
            <a:ext cx="236051" cy="639113"/>
            <a:chOff x="11812378" y="5783858"/>
            <a:chExt cx="235661" cy="638063"/>
          </a:xfrm>
        </p:grpSpPr>
        <p:sp>
          <p:nvSpPr>
            <p:cNvPr id="2481" name="Freeform 2473">
              <a:extLst>
                <a:ext uri="{FF2B5EF4-FFF2-40B4-BE49-F238E27FC236}">
                  <a16:creationId xmlns:a16="http://schemas.microsoft.com/office/drawing/2014/main" id="{EFF0DC84-22BE-F7E4-7246-847A8B43DBB2}"/>
                </a:ext>
              </a:extLst>
            </p:cNvPr>
            <p:cNvSpPr/>
            <p:nvPr/>
          </p:nvSpPr>
          <p:spPr>
            <a:xfrm>
              <a:off x="11812378" y="5814083"/>
              <a:ext cx="203680" cy="607838"/>
            </a:xfrm>
            <a:custGeom>
              <a:avLst/>
              <a:gdLst>
                <a:gd name="connsiteX0" fmla="*/ 203682 w 203681"/>
                <a:gd name="connsiteY0" fmla="*/ 0 h 607834"/>
                <a:gd name="connsiteX1" fmla="*/ 0 w 203681"/>
                <a:gd name="connsiteY1" fmla="*/ 192164 h 607834"/>
                <a:gd name="connsiteX2" fmla="*/ 0 w 203681"/>
                <a:gd name="connsiteY2" fmla="*/ 607835 h 607834"/>
              </a:gdLst>
              <a:ahLst/>
              <a:cxnLst>
                <a:cxn ang="0">
                  <a:pos x="connsiteX0" y="connsiteY0"/>
                </a:cxn>
                <a:cxn ang="0">
                  <a:pos x="connsiteX1" y="connsiteY1"/>
                </a:cxn>
                <a:cxn ang="0">
                  <a:pos x="connsiteX2" y="connsiteY2"/>
                </a:cxn>
              </a:cxnLst>
              <a:rect l="l" t="t" r="r" b="b"/>
              <a:pathLst>
                <a:path w="203681" h="607834">
                  <a:moveTo>
                    <a:pt x="203682" y="0"/>
                  </a:moveTo>
                  <a:lnTo>
                    <a:pt x="0" y="192164"/>
                  </a:lnTo>
                  <a:lnTo>
                    <a:pt x="0" y="607835"/>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2" name="Freeform 2474">
              <a:extLst>
                <a:ext uri="{FF2B5EF4-FFF2-40B4-BE49-F238E27FC236}">
                  <a16:creationId xmlns:a16="http://schemas.microsoft.com/office/drawing/2014/main" id="{6BE49460-6BE9-C63A-F74B-719427BAF837}"/>
                </a:ext>
              </a:extLst>
            </p:cNvPr>
            <p:cNvSpPr/>
            <p:nvPr/>
          </p:nvSpPr>
          <p:spPr>
            <a:xfrm>
              <a:off x="11988656" y="5783858"/>
              <a:ext cx="59383" cy="58463"/>
            </a:xfrm>
            <a:custGeom>
              <a:avLst/>
              <a:gdLst>
                <a:gd name="connsiteX0" fmla="*/ 0 w 59383"/>
                <a:gd name="connsiteY0" fmla="*/ 14080 h 58463"/>
                <a:gd name="connsiteX1" fmla="*/ 59384 w 59383"/>
                <a:gd name="connsiteY1" fmla="*/ 0 h 58463"/>
                <a:gd name="connsiteX2" fmla="*/ 41875 w 59383"/>
                <a:gd name="connsiteY2" fmla="*/ 58463 h 58463"/>
                <a:gd name="connsiteX3" fmla="*/ 0 w 59383"/>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3" h="58463">
                  <a:moveTo>
                    <a:pt x="0" y="14080"/>
                  </a:moveTo>
                  <a:lnTo>
                    <a:pt x="59384"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6" name="Graphic 2442">
            <a:extLst>
              <a:ext uri="{FF2B5EF4-FFF2-40B4-BE49-F238E27FC236}">
                <a16:creationId xmlns:a16="http://schemas.microsoft.com/office/drawing/2014/main" id="{08821CDF-EDBC-2017-79C0-07AB19639924}"/>
              </a:ext>
            </a:extLst>
          </p:cNvPr>
          <p:cNvGrpSpPr/>
          <p:nvPr/>
        </p:nvGrpSpPr>
        <p:grpSpPr>
          <a:xfrm>
            <a:off x="8730274" y="3155882"/>
            <a:ext cx="163341" cy="154090"/>
            <a:chOff x="12462647" y="5280128"/>
            <a:chExt cx="163072" cy="153837"/>
          </a:xfrm>
          <a:solidFill>
            <a:srgbClr val="A21383"/>
          </a:solidFill>
        </p:grpSpPr>
        <p:sp>
          <p:nvSpPr>
            <p:cNvPr id="2479" name="Freeform 2476">
              <a:extLst>
                <a:ext uri="{FF2B5EF4-FFF2-40B4-BE49-F238E27FC236}">
                  <a16:creationId xmlns:a16="http://schemas.microsoft.com/office/drawing/2014/main" id="{313165CA-A6E5-DDD0-07A6-0E76A0603555}"/>
                </a:ext>
              </a:extLst>
            </p:cNvPr>
            <p:cNvSpPr/>
            <p:nvPr/>
          </p:nvSpPr>
          <p:spPr>
            <a:xfrm>
              <a:off x="12462647" y="5310304"/>
              <a:ext cx="131073" cy="123661"/>
            </a:xfrm>
            <a:custGeom>
              <a:avLst/>
              <a:gdLst>
                <a:gd name="connsiteX0" fmla="*/ 131073 w 131073"/>
                <a:gd name="connsiteY0" fmla="*/ 0 h 123660"/>
                <a:gd name="connsiteX1" fmla="*/ 0 w 131073"/>
                <a:gd name="connsiteY1" fmla="*/ 123661 h 123660"/>
              </a:gdLst>
              <a:ahLst/>
              <a:cxnLst>
                <a:cxn ang="0">
                  <a:pos x="connsiteX0" y="connsiteY0"/>
                </a:cxn>
                <a:cxn ang="0">
                  <a:pos x="connsiteX1" y="connsiteY1"/>
                </a:cxn>
              </a:cxnLst>
              <a:rect l="l" t="t" r="r" b="b"/>
              <a:pathLst>
                <a:path w="131073" h="123660">
                  <a:moveTo>
                    <a:pt x="131073" y="0"/>
                  </a:moveTo>
                  <a:lnTo>
                    <a:pt x="0" y="123661"/>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0" name="Freeform 2477">
              <a:extLst>
                <a:ext uri="{FF2B5EF4-FFF2-40B4-BE49-F238E27FC236}">
                  <a16:creationId xmlns:a16="http://schemas.microsoft.com/office/drawing/2014/main" id="{1F025361-FC01-FAA6-5713-424C1FEFB89D}"/>
                </a:ext>
              </a:extLst>
            </p:cNvPr>
            <p:cNvSpPr/>
            <p:nvPr/>
          </p:nvSpPr>
          <p:spPr>
            <a:xfrm>
              <a:off x="12566335" y="5280128"/>
              <a:ext cx="59384" cy="58463"/>
            </a:xfrm>
            <a:custGeom>
              <a:avLst/>
              <a:gdLst>
                <a:gd name="connsiteX0" fmla="*/ 0 w 59384"/>
                <a:gd name="connsiteY0" fmla="*/ 14080 h 58463"/>
                <a:gd name="connsiteX1" fmla="*/ 59385 w 59384"/>
                <a:gd name="connsiteY1" fmla="*/ 0 h 58463"/>
                <a:gd name="connsiteX2" fmla="*/ 41875 w 59384"/>
                <a:gd name="connsiteY2" fmla="*/ 58463 h 58463"/>
                <a:gd name="connsiteX3" fmla="*/ 0 w 59384"/>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4" h="58463">
                  <a:moveTo>
                    <a:pt x="0" y="14080"/>
                  </a:moveTo>
                  <a:lnTo>
                    <a:pt x="59385"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7" name="Graphic 2442">
            <a:extLst>
              <a:ext uri="{FF2B5EF4-FFF2-40B4-BE49-F238E27FC236}">
                <a16:creationId xmlns:a16="http://schemas.microsoft.com/office/drawing/2014/main" id="{0053F936-EE15-A7B3-1345-6B0A2EB06555}"/>
              </a:ext>
            </a:extLst>
          </p:cNvPr>
          <p:cNvGrpSpPr/>
          <p:nvPr/>
        </p:nvGrpSpPr>
        <p:grpSpPr>
          <a:xfrm>
            <a:off x="8058556" y="3763657"/>
            <a:ext cx="248342" cy="573377"/>
            <a:chOff x="11874675" y="5849441"/>
            <a:chExt cx="247931" cy="572433"/>
          </a:xfrm>
        </p:grpSpPr>
        <p:sp>
          <p:nvSpPr>
            <p:cNvPr id="2477" name="Freeform 2479">
              <a:extLst>
                <a:ext uri="{FF2B5EF4-FFF2-40B4-BE49-F238E27FC236}">
                  <a16:creationId xmlns:a16="http://schemas.microsoft.com/office/drawing/2014/main" id="{661C7D19-7145-59E4-B28B-FAF003371BED}"/>
                </a:ext>
              </a:extLst>
            </p:cNvPr>
            <p:cNvSpPr/>
            <p:nvPr/>
          </p:nvSpPr>
          <p:spPr>
            <a:xfrm>
              <a:off x="11905090" y="5849441"/>
              <a:ext cx="217516" cy="528559"/>
            </a:xfrm>
            <a:custGeom>
              <a:avLst/>
              <a:gdLst>
                <a:gd name="connsiteX0" fmla="*/ 217518 w 217517"/>
                <a:gd name="connsiteY0" fmla="*/ 0 h 528557"/>
                <a:gd name="connsiteX1" fmla="*/ 0 w 217517"/>
                <a:gd name="connsiteY1" fmla="*/ 205203 h 528557"/>
                <a:gd name="connsiteX2" fmla="*/ 0 w 217517"/>
                <a:gd name="connsiteY2" fmla="*/ 528557 h 528557"/>
              </a:gdLst>
              <a:ahLst/>
              <a:cxnLst>
                <a:cxn ang="0">
                  <a:pos x="connsiteX0" y="connsiteY0"/>
                </a:cxn>
                <a:cxn ang="0">
                  <a:pos x="connsiteX1" y="connsiteY1"/>
                </a:cxn>
                <a:cxn ang="0">
                  <a:pos x="connsiteX2" y="connsiteY2"/>
                </a:cxn>
              </a:cxnLst>
              <a:rect l="l" t="t" r="r" b="b"/>
              <a:pathLst>
                <a:path w="217517" h="528557">
                  <a:moveTo>
                    <a:pt x="217518" y="0"/>
                  </a:moveTo>
                  <a:lnTo>
                    <a:pt x="0" y="205203"/>
                  </a:lnTo>
                  <a:lnTo>
                    <a:pt x="0" y="528557"/>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8" name="Freeform 2480">
              <a:extLst>
                <a:ext uri="{FF2B5EF4-FFF2-40B4-BE49-F238E27FC236}">
                  <a16:creationId xmlns:a16="http://schemas.microsoft.com/office/drawing/2014/main" id="{58023FD1-16E1-0747-6BDF-8FD233B0C70A}"/>
                </a:ext>
              </a:extLst>
            </p:cNvPr>
            <p:cNvSpPr/>
            <p:nvPr/>
          </p:nvSpPr>
          <p:spPr>
            <a:xfrm>
              <a:off x="11874675" y="6369044"/>
              <a:ext cx="61036" cy="52830"/>
            </a:xfrm>
            <a:custGeom>
              <a:avLst/>
              <a:gdLst>
                <a:gd name="connsiteX0" fmla="*/ 0 w 61036"/>
                <a:gd name="connsiteY0" fmla="*/ 0 h 52830"/>
                <a:gd name="connsiteX1" fmla="*/ 30488 w 61036"/>
                <a:gd name="connsiteY1" fmla="*/ 52831 h 52830"/>
                <a:gd name="connsiteX2" fmla="*/ 61037 w 61036"/>
                <a:gd name="connsiteY2" fmla="*/ 0 h 52830"/>
                <a:gd name="connsiteX3" fmla="*/ 0 w 61036"/>
                <a:gd name="connsiteY3" fmla="*/ 0 h 52830"/>
              </a:gdLst>
              <a:ahLst/>
              <a:cxnLst>
                <a:cxn ang="0">
                  <a:pos x="connsiteX0" y="connsiteY0"/>
                </a:cxn>
                <a:cxn ang="0">
                  <a:pos x="connsiteX1" y="connsiteY1"/>
                </a:cxn>
                <a:cxn ang="0">
                  <a:pos x="connsiteX2" y="connsiteY2"/>
                </a:cxn>
                <a:cxn ang="0">
                  <a:pos x="connsiteX3" y="connsiteY3"/>
                </a:cxn>
              </a:cxnLst>
              <a:rect l="l" t="t" r="r" b="b"/>
              <a:pathLst>
                <a:path w="61036" h="52830">
                  <a:moveTo>
                    <a:pt x="0" y="0"/>
                  </a:moveTo>
                  <a:lnTo>
                    <a:pt x="30488" y="52831"/>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8" name="Group 177">
            <a:extLst>
              <a:ext uri="{FF2B5EF4-FFF2-40B4-BE49-F238E27FC236}">
                <a16:creationId xmlns:a16="http://schemas.microsoft.com/office/drawing/2014/main" id="{FDF02F01-796B-6C04-819F-F0E7A359B1B7}"/>
              </a:ext>
            </a:extLst>
          </p:cNvPr>
          <p:cNvGrpSpPr/>
          <p:nvPr/>
        </p:nvGrpSpPr>
        <p:grpSpPr>
          <a:xfrm>
            <a:off x="5387652" y="2303815"/>
            <a:ext cx="678650" cy="1047275"/>
            <a:chOff x="5298937" y="2308102"/>
            <a:chExt cx="678636" cy="1091509"/>
          </a:xfrm>
        </p:grpSpPr>
        <p:sp>
          <p:nvSpPr>
            <p:cNvPr id="2475" name="Freeform 2458">
              <a:extLst>
                <a:ext uri="{FF2B5EF4-FFF2-40B4-BE49-F238E27FC236}">
                  <a16:creationId xmlns:a16="http://schemas.microsoft.com/office/drawing/2014/main" id="{B41BBBE3-8C96-F5DE-69B9-99A147E3695D}"/>
                </a:ext>
              </a:extLst>
            </p:cNvPr>
            <p:cNvSpPr/>
            <p:nvPr/>
          </p:nvSpPr>
          <p:spPr>
            <a:xfrm>
              <a:off x="5298937" y="2352119"/>
              <a:ext cx="648098" cy="1047492"/>
            </a:xfrm>
            <a:custGeom>
              <a:avLst/>
              <a:gdLst>
                <a:gd name="connsiteX0" fmla="*/ 647042 w 647042"/>
                <a:gd name="connsiteY0" fmla="*/ 0 h 1045789"/>
                <a:gd name="connsiteX1" fmla="*/ 647042 w 647042"/>
                <a:gd name="connsiteY1" fmla="*/ 618854 h 1045789"/>
                <a:gd name="connsiteX2" fmla="*/ 0 w 647042"/>
                <a:gd name="connsiteY2" fmla="*/ 1045789 h 1045789"/>
              </a:gdLst>
              <a:ahLst/>
              <a:cxnLst>
                <a:cxn ang="0">
                  <a:pos x="connsiteX0" y="connsiteY0"/>
                </a:cxn>
                <a:cxn ang="0">
                  <a:pos x="connsiteX1" y="connsiteY1"/>
                </a:cxn>
                <a:cxn ang="0">
                  <a:pos x="connsiteX2" y="connsiteY2"/>
                </a:cxn>
              </a:cxnLst>
              <a:rect l="l" t="t" r="r" b="b"/>
              <a:pathLst>
                <a:path w="647042" h="1045789">
                  <a:moveTo>
                    <a:pt x="647042" y="0"/>
                  </a:moveTo>
                  <a:lnTo>
                    <a:pt x="647042" y="618854"/>
                  </a:lnTo>
                  <a:lnTo>
                    <a:pt x="0"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6" name="Freeform 2459">
              <a:extLst>
                <a:ext uri="{FF2B5EF4-FFF2-40B4-BE49-F238E27FC236}">
                  <a16:creationId xmlns:a16="http://schemas.microsoft.com/office/drawing/2014/main" id="{3EE6EF8D-2F7E-5E9F-532B-D6CDCDD8DD2E}"/>
                </a:ext>
              </a:extLst>
            </p:cNvPr>
            <p:cNvSpPr/>
            <p:nvPr/>
          </p:nvSpPr>
          <p:spPr>
            <a:xfrm>
              <a:off x="5916436" y="2308102"/>
              <a:ext cx="61137" cy="52978"/>
            </a:xfrm>
            <a:custGeom>
              <a:avLst/>
              <a:gdLst>
                <a:gd name="connsiteX0" fmla="*/ 0 w 61037"/>
                <a:gd name="connsiteY0" fmla="*/ 52893 h 52892"/>
                <a:gd name="connsiteX1" fmla="*/ 30549 w 61037"/>
                <a:gd name="connsiteY1" fmla="*/ 0 h 52892"/>
                <a:gd name="connsiteX2" fmla="*/ 61037 w 61037"/>
                <a:gd name="connsiteY2" fmla="*/ 52893 h 52892"/>
                <a:gd name="connsiteX3" fmla="*/ 0 w 61037"/>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37" h="52892">
                  <a:moveTo>
                    <a:pt x="0" y="52893"/>
                  </a:moveTo>
                  <a:lnTo>
                    <a:pt x="30549" y="0"/>
                  </a:lnTo>
                  <a:lnTo>
                    <a:pt x="61037"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9" name="Group 178">
            <a:extLst>
              <a:ext uri="{FF2B5EF4-FFF2-40B4-BE49-F238E27FC236}">
                <a16:creationId xmlns:a16="http://schemas.microsoft.com/office/drawing/2014/main" id="{6176435A-8804-F2A4-7B66-09B41F298EFC}"/>
              </a:ext>
            </a:extLst>
          </p:cNvPr>
          <p:cNvGrpSpPr/>
          <p:nvPr/>
        </p:nvGrpSpPr>
        <p:grpSpPr>
          <a:xfrm>
            <a:off x="6172715" y="2303812"/>
            <a:ext cx="678711" cy="1047278"/>
            <a:chOff x="5999036" y="2308102"/>
            <a:chExt cx="678697" cy="1091512"/>
          </a:xfrm>
        </p:grpSpPr>
        <p:sp>
          <p:nvSpPr>
            <p:cNvPr id="2473" name="Freeform 2482">
              <a:extLst>
                <a:ext uri="{FF2B5EF4-FFF2-40B4-BE49-F238E27FC236}">
                  <a16:creationId xmlns:a16="http://schemas.microsoft.com/office/drawing/2014/main" id="{64BE081A-74FB-A23C-DD7F-DAB2D18B4B4F}"/>
                </a:ext>
              </a:extLst>
            </p:cNvPr>
            <p:cNvSpPr/>
            <p:nvPr/>
          </p:nvSpPr>
          <p:spPr>
            <a:xfrm>
              <a:off x="6029635" y="2352121"/>
              <a:ext cx="648098" cy="1047493"/>
            </a:xfrm>
            <a:custGeom>
              <a:avLst/>
              <a:gdLst>
                <a:gd name="connsiteX0" fmla="*/ 0 w 647042"/>
                <a:gd name="connsiteY0" fmla="*/ 0 h 1045789"/>
                <a:gd name="connsiteX1" fmla="*/ 0 w 647042"/>
                <a:gd name="connsiteY1" fmla="*/ 618854 h 1045789"/>
                <a:gd name="connsiteX2" fmla="*/ 647042 w 647042"/>
                <a:gd name="connsiteY2" fmla="*/ 1045789 h 1045789"/>
              </a:gdLst>
              <a:ahLst/>
              <a:cxnLst>
                <a:cxn ang="0">
                  <a:pos x="connsiteX0" y="connsiteY0"/>
                </a:cxn>
                <a:cxn ang="0">
                  <a:pos x="connsiteX1" y="connsiteY1"/>
                </a:cxn>
                <a:cxn ang="0">
                  <a:pos x="connsiteX2" y="connsiteY2"/>
                </a:cxn>
              </a:cxnLst>
              <a:rect l="l" t="t" r="r" b="b"/>
              <a:pathLst>
                <a:path w="647042" h="1045789">
                  <a:moveTo>
                    <a:pt x="0" y="0"/>
                  </a:moveTo>
                  <a:lnTo>
                    <a:pt x="0" y="618854"/>
                  </a:lnTo>
                  <a:lnTo>
                    <a:pt x="647042"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4" name="Freeform 2483">
              <a:extLst>
                <a:ext uri="{FF2B5EF4-FFF2-40B4-BE49-F238E27FC236}">
                  <a16:creationId xmlns:a16="http://schemas.microsoft.com/office/drawing/2014/main" id="{169AEC75-0E67-D38E-0550-D7F1A5FCF3B3}"/>
                </a:ext>
              </a:extLst>
            </p:cNvPr>
            <p:cNvSpPr/>
            <p:nvPr/>
          </p:nvSpPr>
          <p:spPr>
            <a:xfrm>
              <a:off x="5999036" y="2308102"/>
              <a:ext cx="61198" cy="52978"/>
            </a:xfrm>
            <a:custGeom>
              <a:avLst/>
              <a:gdLst>
                <a:gd name="connsiteX0" fmla="*/ 0 w 61098"/>
                <a:gd name="connsiteY0" fmla="*/ 52893 h 52892"/>
                <a:gd name="connsiteX1" fmla="*/ 30549 w 61098"/>
                <a:gd name="connsiteY1" fmla="*/ 0 h 52892"/>
                <a:gd name="connsiteX2" fmla="*/ 61098 w 61098"/>
                <a:gd name="connsiteY2" fmla="*/ 52893 h 52892"/>
                <a:gd name="connsiteX3" fmla="*/ 0 w 61098"/>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98" h="52892">
                  <a:moveTo>
                    <a:pt x="0" y="52893"/>
                  </a:moveTo>
                  <a:lnTo>
                    <a:pt x="30549" y="0"/>
                  </a:lnTo>
                  <a:lnTo>
                    <a:pt x="61098"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80" name="Graphic 2442">
            <a:extLst>
              <a:ext uri="{FF2B5EF4-FFF2-40B4-BE49-F238E27FC236}">
                <a16:creationId xmlns:a16="http://schemas.microsoft.com/office/drawing/2014/main" id="{FDCDEF54-B447-BD05-9EC5-3E175D3060F6}"/>
              </a:ext>
            </a:extLst>
          </p:cNvPr>
          <p:cNvGrpSpPr/>
          <p:nvPr/>
        </p:nvGrpSpPr>
        <p:grpSpPr>
          <a:xfrm>
            <a:off x="6587008" y="3549028"/>
            <a:ext cx="307965" cy="204233"/>
            <a:chOff x="10066567" y="5635163"/>
            <a:chExt cx="307459" cy="203897"/>
          </a:xfrm>
          <a:solidFill>
            <a:srgbClr val="A21383"/>
          </a:solidFill>
        </p:grpSpPr>
        <p:sp>
          <p:nvSpPr>
            <p:cNvPr id="2471" name="Freeform 2485">
              <a:extLst>
                <a:ext uri="{FF2B5EF4-FFF2-40B4-BE49-F238E27FC236}">
                  <a16:creationId xmlns:a16="http://schemas.microsoft.com/office/drawing/2014/main" id="{F0BE0C36-2CB9-C6C8-5A23-C1346BADA524}"/>
                </a:ext>
              </a:extLst>
            </p:cNvPr>
            <p:cNvSpPr/>
            <p:nvPr/>
          </p:nvSpPr>
          <p:spPr>
            <a:xfrm>
              <a:off x="10103245" y="5635163"/>
              <a:ext cx="270781" cy="179614"/>
            </a:xfrm>
            <a:custGeom>
              <a:avLst/>
              <a:gdLst>
                <a:gd name="connsiteX0" fmla="*/ 0 w 270779"/>
                <a:gd name="connsiteY0" fmla="*/ 179614 h 179613"/>
                <a:gd name="connsiteX1" fmla="*/ 270779 w 270779"/>
                <a:gd name="connsiteY1" fmla="*/ 0 h 179613"/>
              </a:gdLst>
              <a:ahLst/>
              <a:cxnLst>
                <a:cxn ang="0">
                  <a:pos x="connsiteX0" y="connsiteY0"/>
                </a:cxn>
                <a:cxn ang="0">
                  <a:pos x="connsiteX1" y="connsiteY1"/>
                </a:cxn>
              </a:cxnLst>
              <a:rect l="l" t="t" r="r" b="b"/>
              <a:pathLst>
                <a:path w="270779" h="179613">
                  <a:moveTo>
                    <a:pt x="0" y="179614"/>
                  </a:moveTo>
                  <a:lnTo>
                    <a:pt x="270779"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2" name="Freeform 2486">
              <a:extLst>
                <a:ext uri="{FF2B5EF4-FFF2-40B4-BE49-F238E27FC236}">
                  <a16:creationId xmlns:a16="http://schemas.microsoft.com/office/drawing/2014/main" id="{D1B79517-7838-2FD3-D882-6A49D606F5D4}"/>
                </a:ext>
              </a:extLst>
            </p:cNvPr>
            <p:cNvSpPr/>
            <p:nvPr/>
          </p:nvSpPr>
          <p:spPr>
            <a:xfrm>
              <a:off x="10066567" y="5784393"/>
              <a:ext cx="60914" cy="54667"/>
            </a:xfrm>
            <a:custGeom>
              <a:avLst/>
              <a:gdLst>
                <a:gd name="connsiteX0" fmla="*/ 60914 w 60914"/>
                <a:gd name="connsiteY0" fmla="*/ 50872 h 54667"/>
                <a:gd name="connsiteX1" fmla="*/ 0 w 60914"/>
                <a:gd name="connsiteY1" fmla="*/ 54668 h 54667"/>
                <a:gd name="connsiteX2" fmla="*/ 27182 w 60914"/>
                <a:gd name="connsiteY2" fmla="*/ 0 h 54667"/>
                <a:gd name="connsiteX3" fmla="*/ 60914 w 60914"/>
                <a:gd name="connsiteY3" fmla="*/ 50872 h 54667"/>
              </a:gdLst>
              <a:ahLst/>
              <a:cxnLst>
                <a:cxn ang="0">
                  <a:pos x="connsiteX0" y="connsiteY0"/>
                </a:cxn>
                <a:cxn ang="0">
                  <a:pos x="connsiteX1" y="connsiteY1"/>
                </a:cxn>
                <a:cxn ang="0">
                  <a:pos x="connsiteX2" y="connsiteY2"/>
                </a:cxn>
                <a:cxn ang="0">
                  <a:pos x="connsiteX3" y="connsiteY3"/>
                </a:cxn>
              </a:cxnLst>
              <a:rect l="l" t="t" r="r" b="b"/>
              <a:pathLst>
                <a:path w="60914" h="54667">
                  <a:moveTo>
                    <a:pt x="60914" y="50872"/>
                  </a:moveTo>
                  <a:lnTo>
                    <a:pt x="0" y="54668"/>
                  </a:lnTo>
                  <a:lnTo>
                    <a:pt x="27182" y="0"/>
                  </a:lnTo>
                  <a:lnTo>
                    <a:pt x="60914" y="50872"/>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81" name="TextBox 180">
            <a:extLst>
              <a:ext uri="{FF2B5EF4-FFF2-40B4-BE49-F238E27FC236}">
                <a16:creationId xmlns:a16="http://schemas.microsoft.com/office/drawing/2014/main" id="{809116AD-6E9F-6FD5-9927-E6B48405B0CD}"/>
              </a:ext>
            </a:extLst>
          </p:cNvPr>
          <p:cNvSpPr txBox="1"/>
          <p:nvPr/>
        </p:nvSpPr>
        <p:spPr>
          <a:xfrm>
            <a:off x="2504755" y="4860657"/>
            <a:ext cx="265060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Allergic eosinophilic</a:t>
            </a:r>
          </a:p>
        </p:txBody>
      </p:sp>
      <p:sp>
        <p:nvSpPr>
          <p:cNvPr id="182" name="TextBox 181">
            <a:extLst>
              <a:ext uri="{FF2B5EF4-FFF2-40B4-BE49-F238E27FC236}">
                <a16:creationId xmlns:a16="http://schemas.microsoft.com/office/drawing/2014/main" id="{E44B29F9-2EF7-4DED-FD01-9CA070C55179}"/>
              </a:ext>
            </a:extLst>
          </p:cNvPr>
          <p:cNvSpPr txBox="1"/>
          <p:nvPr/>
        </p:nvSpPr>
        <p:spPr>
          <a:xfrm>
            <a:off x="5155363" y="4860657"/>
            <a:ext cx="263675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Non-allergic eosinophilic</a:t>
            </a:r>
          </a:p>
        </p:txBody>
      </p:sp>
      <p:sp>
        <p:nvSpPr>
          <p:cNvPr id="183" name="TextBox 182">
            <a:extLst>
              <a:ext uri="{FF2B5EF4-FFF2-40B4-BE49-F238E27FC236}">
                <a16:creationId xmlns:a16="http://schemas.microsoft.com/office/drawing/2014/main" id="{E9A5E1D5-A3AA-6A71-C0AC-BCC24474A9B3}"/>
              </a:ext>
            </a:extLst>
          </p:cNvPr>
          <p:cNvSpPr txBox="1"/>
          <p:nvPr/>
        </p:nvSpPr>
        <p:spPr>
          <a:xfrm>
            <a:off x="7880123" y="4866357"/>
            <a:ext cx="2662691" cy="1732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Beyond-T2 pathways</a:t>
            </a:r>
          </a:p>
        </p:txBody>
      </p:sp>
      <p:sp>
        <p:nvSpPr>
          <p:cNvPr id="2469" name="TextBox 2468">
            <a:extLst>
              <a:ext uri="{FF2B5EF4-FFF2-40B4-BE49-F238E27FC236}">
                <a16:creationId xmlns:a16="http://schemas.microsoft.com/office/drawing/2014/main" id="{9EBF4E53-5EFB-7536-AAFF-3F59CDD09D6D}"/>
              </a:ext>
            </a:extLst>
          </p:cNvPr>
          <p:cNvSpPr txBox="1"/>
          <p:nvPr/>
        </p:nvSpPr>
        <p:spPr>
          <a:xfrm>
            <a:off x="6309356" y="1149911"/>
            <a:ext cx="3959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Bacteria</a:t>
            </a:r>
          </a:p>
        </p:txBody>
      </p:sp>
      <p:sp>
        <p:nvSpPr>
          <p:cNvPr id="2467" name="TextBox 2466">
            <a:extLst>
              <a:ext uri="{FF2B5EF4-FFF2-40B4-BE49-F238E27FC236}">
                <a16:creationId xmlns:a16="http://schemas.microsoft.com/office/drawing/2014/main" id="{4BAA3476-1C1F-9A2B-CE2B-E9FDA2792114}"/>
              </a:ext>
            </a:extLst>
          </p:cNvPr>
          <p:cNvSpPr txBox="1"/>
          <p:nvPr/>
        </p:nvSpPr>
        <p:spPr>
          <a:xfrm>
            <a:off x="7197357" y="1149911"/>
            <a:ext cx="35266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Viruses</a:t>
            </a:r>
          </a:p>
        </p:txBody>
      </p:sp>
      <p:sp>
        <p:nvSpPr>
          <p:cNvPr id="2465" name="TextBox 2464">
            <a:extLst>
              <a:ext uri="{FF2B5EF4-FFF2-40B4-BE49-F238E27FC236}">
                <a16:creationId xmlns:a16="http://schemas.microsoft.com/office/drawing/2014/main" id="{F257B187-75FE-F665-E3DE-150BC546DE43}"/>
              </a:ext>
            </a:extLst>
          </p:cNvPr>
          <p:cNvSpPr txBox="1"/>
          <p:nvPr/>
        </p:nvSpPr>
        <p:spPr>
          <a:xfrm>
            <a:off x="7982392" y="1149911"/>
            <a:ext cx="32541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Smoke</a:t>
            </a:r>
          </a:p>
        </p:txBody>
      </p:sp>
      <p:sp>
        <p:nvSpPr>
          <p:cNvPr id="2439" name="TextBox 2438">
            <a:extLst>
              <a:ext uri="{FF2B5EF4-FFF2-40B4-BE49-F238E27FC236}">
                <a16:creationId xmlns:a16="http://schemas.microsoft.com/office/drawing/2014/main" id="{A294A3B6-C161-6B45-F7A0-591E58A86BCC}"/>
              </a:ext>
            </a:extLst>
          </p:cNvPr>
          <p:cNvSpPr txBox="1"/>
          <p:nvPr/>
        </p:nvSpPr>
        <p:spPr>
          <a:xfrm>
            <a:off x="6282005" y="2687682"/>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40" name="TextBox 2439">
            <a:extLst>
              <a:ext uri="{FF2B5EF4-FFF2-40B4-BE49-F238E27FC236}">
                <a16:creationId xmlns:a16="http://schemas.microsoft.com/office/drawing/2014/main" id="{5DB6AA45-744E-E441-40B2-F8611C74816C}"/>
              </a:ext>
            </a:extLst>
          </p:cNvPr>
          <p:cNvSpPr txBox="1"/>
          <p:nvPr/>
        </p:nvSpPr>
        <p:spPr>
          <a:xfrm>
            <a:off x="5736892" y="1303960"/>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63" name="TextBox 2462">
            <a:extLst>
              <a:ext uri="{FF2B5EF4-FFF2-40B4-BE49-F238E27FC236}">
                <a16:creationId xmlns:a16="http://schemas.microsoft.com/office/drawing/2014/main" id="{2F8B18E2-74F4-9753-691D-69524164E3ED}"/>
              </a:ext>
            </a:extLst>
          </p:cNvPr>
          <p:cNvSpPr txBox="1"/>
          <p:nvPr/>
        </p:nvSpPr>
        <p:spPr>
          <a:xfrm>
            <a:off x="8908915" y="1149911"/>
            <a:ext cx="437629"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Pollution</a:t>
            </a:r>
          </a:p>
        </p:txBody>
      </p:sp>
      <p:sp>
        <p:nvSpPr>
          <p:cNvPr id="2451" name="TextBox 2450">
            <a:extLst>
              <a:ext uri="{FF2B5EF4-FFF2-40B4-BE49-F238E27FC236}">
                <a16:creationId xmlns:a16="http://schemas.microsoft.com/office/drawing/2014/main" id="{5131B0C8-62AE-3D8F-45C0-18BFF23E3EAE}"/>
              </a:ext>
            </a:extLst>
          </p:cNvPr>
          <p:cNvSpPr txBox="1"/>
          <p:nvPr/>
        </p:nvSpPr>
        <p:spPr>
          <a:xfrm>
            <a:off x="1171124" y="1897703"/>
            <a:ext cx="520025" cy="21544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Airway</a:t>
            </a:r>
          </a:p>
        </p:txBody>
      </p:sp>
      <p:sp>
        <p:nvSpPr>
          <p:cNvPr id="2453" name="TextBox 2452">
            <a:extLst>
              <a:ext uri="{FF2B5EF4-FFF2-40B4-BE49-F238E27FC236}">
                <a16:creationId xmlns:a16="http://schemas.microsoft.com/office/drawing/2014/main" id="{CED43DE0-EB81-7F5F-0FFF-04C66F652355}"/>
              </a:ext>
            </a:extLst>
          </p:cNvPr>
          <p:cNvSpPr txBox="1"/>
          <p:nvPr/>
        </p:nvSpPr>
        <p:spPr>
          <a:xfrm>
            <a:off x="2362153" y="1149911"/>
            <a:ext cx="447247" cy="161586"/>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a:ea typeface="+mn-ea"/>
                <a:cs typeface="Calibri"/>
              </a:rPr>
              <a:t>Triggers</a:t>
            </a:r>
            <a:endPar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596" name="TextBox 2595">
            <a:extLst>
              <a:ext uri="{FF2B5EF4-FFF2-40B4-BE49-F238E27FC236}">
                <a16:creationId xmlns:a16="http://schemas.microsoft.com/office/drawing/2014/main" id="{B907A75D-47A4-D730-D2E3-7273ACF5A1B2}"/>
              </a:ext>
            </a:extLst>
          </p:cNvPr>
          <p:cNvSpPr txBox="1"/>
          <p:nvPr/>
        </p:nvSpPr>
        <p:spPr>
          <a:xfrm>
            <a:off x="8863209" y="2181074"/>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cxnSp>
        <p:nvCxnSpPr>
          <p:cNvPr id="49" name="Straight Arrow Connector 48">
            <a:extLst>
              <a:ext uri="{FF2B5EF4-FFF2-40B4-BE49-F238E27FC236}">
                <a16:creationId xmlns:a16="http://schemas.microsoft.com/office/drawing/2014/main" id="{7ABBD019-ED63-D397-8830-EA60769888AB}"/>
              </a:ext>
            </a:extLst>
          </p:cNvPr>
          <p:cNvCxnSpPr>
            <a:cxnSpLocks noChangeAspect="1"/>
          </p:cNvCxnSpPr>
          <p:nvPr/>
        </p:nvCxnSpPr>
        <p:spPr>
          <a:xfrm>
            <a:off x="5155363" y="3994327"/>
            <a:ext cx="564949" cy="37992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3E4E77F-E107-9A5D-C757-99214FE8E744}"/>
              </a:ext>
            </a:extLst>
          </p:cNvPr>
          <p:cNvCxnSpPr>
            <a:cxnSpLocks noChangeAspect="1"/>
          </p:cNvCxnSpPr>
          <p:nvPr/>
        </p:nvCxnSpPr>
        <p:spPr>
          <a:xfrm flipV="1">
            <a:off x="5160387" y="3702884"/>
            <a:ext cx="0" cy="3014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657DA3B-C120-31E3-677B-D83BE0772A71}"/>
              </a:ext>
            </a:extLst>
          </p:cNvPr>
          <p:cNvSpPr txBox="1">
            <a:spLocks noChangeAspect="1"/>
          </p:cNvSpPr>
          <p:nvPr/>
        </p:nvSpPr>
        <p:spPr>
          <a:xfrm>
            <a:off x="5208415" y="367741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2499" name="Rectangle: Rounded Corners 2498">
            <a:extLst>
              <a:ext uri="{FF2B5EF4-FFF2-40B4-BE49-F238E27FC236}">
                <a16:creationId xmlns:a16="http://schemas.microsoft.com/office/drawing/2014/main" id="{FE7C59F2-D15A-09A9-41BA-C2E9674BB4E0}"/>
              </a:ext>
            </a:extLst>
          </p:cNvPr>
          <p:cNvSpPr/>
          <p:nvPr/>
        </p:nvSpPr>
        <p:spPr>
          <a:xfrm>
            <a:off x="289410" y="1236664"/>
            <a:ext cx="1662769" cy="504000"/>
          </a:xfrm>
          <a:prstGeom prst="roundRect">
            <a:avLst>
              <a:gd name="adj" fmla="val 248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NZ" sz="900" b="1">
                <a:solidFill>
                  <a:schemeClr val="bg1"/>
                </a:solidFill>
              </a:rPr>
              <a:t>Click on the cells in the figure to find out more</a:t>
            </a:r>
            <a:endParaRPr lang="en-GB" sz="900" b="1">
              <a:solidFill>
                <a:schemeClr val="bg1"/>
              </a:solidFill>
            </a:endParaRPr>
          </a:p>
        </p:txBody>
      </p:sp>
      <p:sp>
        <p:nvSpPr>
          <p:cNvPr id="2501" name="Rectangle: Rounded Corners 2500">
            <a:hlinkClick r:id="" action="ppaction://noaction"/>
            <a:extLst>
              <a:ext uri="{FF2B5EF4-FFF2-40B4-BE49-F238E27FC236}">
                <a16:creationId xmlns:a16="http://schemas.microsoft.com/office/drawing/2014/main" id="{8BFB42A6-F557-8DC3-75AB-69692BA5927C}"/>
              </a:ext>
            </a:extLst>
          </p:cNvPr>
          <p:cNvSpPr/>
          <p:nvPr/>
        </p:nvSpPr>
        <p:spPr>
          <a:xfrm>
            <a:off x="10392760" y="3109692"/>
            <a:ext cx="1578484" cy="564754"/>
          </a:xfrm>
          <a:prstGeom prst="roundRect">
            <a:avLst>
              <a:gd name="adj" fmla="val 24856"/>
            </a:avLst>
          </a:prstGeom>
          <a:solidFill>
            <a:srgbClr val="59099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algn="ctr"/>
            <a:r>
              <a:rPr lang="en-NZ" sz="900" b="1">
                <a:solidFill>
                  <a:schemeClr val="bg1"/>
                </a:solidFill>
              </a:rPr>
              <a:t>Click here </a:t>
            </a:r>
            <a:r>
              <a:rPr lang="en-NZ" sz="900">
                <a:solidFill>
                  <a:schemeClr val="bg1"/>
                </a:solidFill>
              </a:rPr>
              <a:t>to find </a:t>
            </a:r>
            <a:br>
              <a:rPr lang="en-NZ" sz="900">
                <a:solidFill>
                  <a:schemeClr val="bg1"/>
                </a:solidFill>
              </a:rPr>
            </a:br>
            <a:r>
              <a:rPr lang="en-NZ" sz="900">
                <a:solidFill>
                  <a:schemeClr val="bg1"/>
                </a:solidFill>
              </a:rPr>
              <a:t>out more about innate and adaptive immunity</a:t>
            </a:r>
            <a:endParaRPr lang="en-GB" sz="900"/>
          </a:p>
        </p:txBody>
      </p:sp>
      <p:pic>
        <p:nvPicPr>
          <p:cNvPr id="2503" name="Graphic 5">
            <a:hlinkClick r:id="" action="ppaction://noaction"/>
            <a:extLst>
              <a:ext uri="{FF2B5EF4-FFF2-40B4-BE49-F238E27FC236}">
                <a16:creationId xmlns:a16="http://schemas.microsoft.com/office/drawing/2014/main" id="{B1656712-04AB-C79F-EBFB-FF3715A719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467278" y="3261888"/>
            <a:ext cx="288000" cy="288000"/>
          </a:xfrm>
          <a:prstGeom prst="rect">
            <a:avLst/>
          </a:prstGeom>
        </p:spPr>
      </p:pic>
      <p:pic>
        <p:nvPicPr>
          <p:cNvPr id="2510" name="Graphic 5">
            <a:hlinkClick r:id="" action="ppaction://noaction"/>
            <a:extLst>
              <a:ext uri="{FF2B5EF4-FFF2-40B4-BE49-F238E27FC236}">
                <a16:creationId xmlns:a16="http://schemas.microsoft.com/office/drawing/2014/main" id="{484B0542-B795-712B-8413-967B88CC0D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579827" y="1377673"/>
            <a:ext cx="288000" cy="288000"/>
          </a:xfrm>
          <a:prstGeom prst="rect">
            <a:avLst/>
          </a:prstGeom>
        </p:spPr>
      </p:pic>
      <p:sp>
        <p:nvSpPr>
          <p:cNvPr id="2511" name="Rectangle 2510">
            <a:extLst>
              <a:ext uri="{FF2B5EF4-FFF2-40B4-BE49-F238E27FC236}">
                <a16:creationId xmlns:a16="http://schemas.microsoft.com/office/drawing/2014/main" id="{C30F6D5E-DEA3-075C-D654-468BC0BCA43D}"/>
              </a:ext>
            </a:extLst>
          </p:cNvPr>
          <p:cNvSpPr/>
          <p:nvPr/>
        </p:nvSpPr>
        <p:spPr>
          <a:xfrm>
            <a:off x="486231" y="3099599"/>
            <a:ext cx="800492" cy="27504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a:xfrm>
            <a:off x="548282" y="180000"/>
            <a:ext cx="8226371" cy="720000"/>
          </a:xfrm>
        </p:spPr>
        <p:txBody>
          <a:bodyPr/>
          <a:lstStyle/>
          <a:p>
            <a:r>
              <a:rPr lang="en-GB"/>
              <a:t>Various cells and inflammatory mediators are involved in asthma pathogenesis</a:t>
            </a:r>
            <a:r>
              <a:rPr lang="en-GB" baseline="30000"/>
              <a:t>1–18</a:t>
            </a:r>
            <a:endParaRPr lang="en-GB" baseline="30000">
              <a:ea typeface="Cambria"/>
            </a:endParaRPr>
          </a:p>
        </p:txBody>
      </p:sp>
      <p:sp>
        <p:nvSpPr>
          <p:cNvPr id="2" name="Footer Placeholder 1">
            <a:extLst>
              <a:ext uri="{FF2B5EF4-FFF2-40B4-BE49-F238E27FC236}">
                <a16:creationId xmlns:a16="http://schemas.microsoft.com/office/drawing/2014/main" id="{7722FB56-1FB2-0C49-884F-1FF3D5872D06}"/>
              </a:ext>
            </a:extLst>
          </p:cNvPr>
          <p:cNvSpPr>
            <a:spLocks noGrp="1"/>
          </p:cNvSpPr>
          <p:nvPr>
            <p:ph type="ftr" sz="quarter" idx="11"/>
          </p:nvPr>
        </p:nvSpPr>
        <p:spPr>
          <a:xfrm>
            <a:off x="551118" y="5463418"/>
            <a:ext cx="10312790" cy="1335150"/>
          </a:xfrm>
        </p:spPr>
        <p:txBody>
          <a:bodyPr/>
          <a:lstStyle/>
          <a:p>
            <a:pPr>
              <a:lnSpc>
                <a:spcPct val="107000"/>
              </a:lnSpc>
              <a:spcAft>
                <a:spcPts val="800"/>
              </a:spcAft>
            </a:pPr>
            <a:br>
              <a:rPr lang="en-GB" sz="750" b="1" dirty="0"/>
            </a:br>
            <a:br>
              <a:rPr lang="en-GB" sz="750" dirty="0"/>
            </a:br>
            <a:r>
              <a:rPr lang="en-GB" sz="750" b="1" dirty="0"/>
              <a:t>Mechanisms underlying non-eosinophilic inflammation in asthma and the relevance of TSLP in its potential effects on macrophages both require further elucidation. The information presented in this image has been simplified for illustration purposes only and does not imply clinical benefit or relevance. </a:t>
            </a:r>
            <a:r>
              <a:rPr lang="en-GB" sz="750" dirty="0"/>
              <a:t>Figure adapted from Gauvreau GM, et al. Expert </a:t>
            </a:r>
            <a:r>
              <a:rPr lang="en-GB" sz="750" dirty="0" err="1"/>
              <a:t>Opin</a:t>
            </a:r>
            <a:r>
              <a:rPr lang="en-GB" sz="750" dirty="0"/>
              <a:t> </a:t>
            </a:r>
            <a:r>
              <a:rPr lang="en-GB" sz="750" dirty="0" err="1"/>
              <a:t>Ther</a:t>
            </a:r>
            <a:r>
              <a:rPr lang="en-GB" sz="750" dirty="0"/>
              <a:t> Targets. 2020;24:777–792, which was based on </a:t>
            </a:r>
            <a:r>
              <a:rPr lang="en-GB" sz="750" dirty="0" err="1"/>
              <a:t>Brusselle</a:t>
            </a:r>
            <a:r>
              <a:rPr lang="en-GB" sz="750" dirty="0"/>
              <a:t> G, </a:t>
            </a:r>
            <a:r>
              <a:rPr lang="en-GB" sz="750" dirty="0" err="1"/>
              <a:t>Bracke</a:t>
            </a:r>
            <a:r>
              <a:rPr lang="en-GB" sz="750" dirty="0"/>
              <a:t> K. Ann Am </a:t>
            </a:r>
            <a:r>
              <a:rPr lang="en-GB" sz="750" dirty="0" err="1"/>
              <a:t>Thorac</a:t>
            </a:r>
            <a:r>
              <a:rPr lang="en-GB" sz="750" dirty="0"/>
              <a:t> Soc. 2014;11:S322–S328, </a:t>
            </a:r>
            <a:r>
              <a:rPr lang="en-GB" sz="750" dirty="0" err="1"/>
              <a:t>Brusselle</a:t>
            </a:r>
            <a:r>
              <a:rPr lang="en-GB" sz="750" dirty="0"/>
              <a:t> G, et al. Nat Med. 2013;19:977–979; Lambrecht BN, Hammad H. Nat Immunol. 2015;16:45–56; and </a:t>
            </a:r>
            <a:r>
              <a:rPr lang="en-GB" sz="750" dirty="0" err="1">
                <a:effectLst/>
                <a:latin typeface="Calibri"/>
                <a:ea typeface="Calibri" panose="020F0502020204030204" pitchFamily="34" charset="0"/>
                <a:cs typeface="Times New Roman"/>
              </a:rPr>
              <a:t>Brightling</a:t>
            </a:r>
            <a:r>
              <a:rPr lang="en-GB" sz="750" dirty="0">
                <a:effectLst/>
                <a:latin typeface="Calibri"/>
                <a:ea typeface="Calibri" panose="020F0502020204030204" pitchFamily="34" charset="0"/>
                <a:cs typeface="Times New Roman"/>
              </a:rPr>
              <a:t> CE, et al. N </a:t>
            </a:r>
            <a:r>
              <a:rPr lang="en-GB" sz="750" dirty="0" err="1">
                <a:effectLst/>
                <a:latin typeface="Calibri"/>
                <a:ea typeface="Calibri" panose="020F0502020204030204" pitchFamily="34" charset="0"/>
                <a:cs typeface="Times New Roman"/>
              </a:rPr>
              <a:t>Engl</a:t>
            </a:r>
            <a:r>
              <a:rPr lang="en-GB" sz="750" dirty="0">
                <a:effectLst/>
                <a:latin typeface="Calibri"/>
                <a:ea typeface="Calibri" panose="020F0502020204030204" pitchFamily="34" charset="0"/>
                <a:cs typeface="Times New Roman"/>
              </a:rPr>
              <a:t> J Med. 2021;385(18):1669–1679. Additional figure adaptations</a:t>
            </a:r>
            <a:r>
              <a:rPr lang="en-GB" sz="750" dirty="0">
                <a:latin typeface="Calibri"/>
                <a:ea typeface="Calibri" panose="020F0502020204030204" pitchFamily="34" charset="0"/>
                <a:cs typeface="Times New Roman"/>
              </a:rPr>
              <a:t> from Davis JD, et al. Mucosal Immunol. 2021;14:978–990. </a:t>
            </a:r>
            <a:r>
              <a:rPr lang="en-GB" sz="750" dirty="0"/>
              <a:t>*Blockade of TSLP has suggested inhibition of pathways beyond type 2 inflammation. More recent evidence also suggests that Th1/17-driven neutrophilic pathways may not be key drivers of this type of inflammation.</a:t>
            </a:r>
            <a:r>
              <a:rPr lang="en-GB" sz="750" baseline="30000" dirty="0"/>
              <a:t>17–19</a:t>
            </a:r>
            <a:r>
              <a:rPr lang="en-GB" sz="750" dirty="0"/>
              <a:t> </a:t>
            </a:r>
            <a:r>
              <a:rPr lang="en-GB" sz="750" b="1" dirty="0"/>
              <a:t>Abbreviations</a:t>
            </a:r>
            <a:r>
              <a:rPr lang="en-GB" sz="750" dirty="0"/>
              <a:t>: </a:t>
            </a:r>
            <a:r>
              <a:rPr lang="en-GB" sz="750" dirty="0" err="1"/>
              <a:t>IgE</a:t>
            </a:r>
            <a:r>
              <a:rPr lang="en-GB" sz="750" dirty="0"/>
              <a:t>, immunoglobulin E; IL, interleukin; ILC2, type 2 innate lymphoid cell; T2, type 2; Th, T helper; TSLP, thymic stromal lymphopoietin. </a:t>
            </a:r>
            <a:r>
              <a:rPr lang="en-GB" sz="750" b="1" dirty="0"/>
              <a:t>References</a:t>
            </a:r>
            <a:r>
              <a:rPr lang="en-GB" sz="750" dirty="0"/>
              <a:t>: 1. Gauvreau GM, et al. Expert </a:t>
            </a:r>
            <a:r>
              <a:rPr lang="en-GB" sz="750" dirty="0" err="1"/>
              <a:t>Opin</a:t>
            </a:r>
            <a:r>
              <a:rPr lang="en-GB" sz="750" dirty="0"/>
              <a:t> </a:t>
            </a:r>
            <a:r>
              <a:rPr lang="en-GB" sz="750" dirty="0" err="1"/>
              <a:t>Ther</a:t>
            </a:r>
            <a:r>
              <a:rPr lang="en-GB" sz="750" dirty="0"/>
              <a:t> Targets. 2020;24:777–792; 2. </a:t>
            </a:r>
            <a:r>
              <a:rPr lang="en-GB" sz="750" dirty="0" err="1"/>
              <a:t>Porsbjerg</a:t>
            </a:r>
            <a:r>
              <a:rPr lang="en-GB" sz="750" dirty="0"/>
              <a:t> CM, et al. </a:t>
            </a:r>
            <a:r>
              <a:rPr lang="en-GB" sz="750" dirty="0" err="1"/>
              <a:t>Eur</a:t>
            </a:r>
            <a:r>
              <a:rPr lang="en-GB" sz="750" dirty="0"/>
              <a:t> Respir J. 2020;56:2000260; 3. Roan F, et al. J Clin Invest. 2019;129:1441–1451; 4. </a:t>
            </a:r>
            <a:r>
              <a:rPr lang="en-GB" sz="750" dirty="0" err="1"/>
              <a:t>Varricchi</a:t>
            </a:r>
            <a:r>
              <a:rPr lang="en-GB" sz="750" dirty="0"/>
              <a:t> G, et al. Front Immunol. 2018;9:1595; 5. Altman MC, et al. J Clin Invest. 2019;129:4979–4991; 6. </a:t>
            </a:r>
            <a:r>
              <a:rPr lang="en-GB" sz="750" dirty="0" err="1"/>
              <a:t>Allakhverdi</a:t>
            </a:r>
            <a:r>
              <a:rPr lang="en-GB" sz="750" dirty="0"/>
              <a:t> Z, et al. J Exp Med. 2007;204:253–258; 7. Kato A, et al. J Immunol. 2007;179:1080–1087; 8. </a:t>
            </a:r>
            <a:r>
              <a:rPr lang="en-GB" sz="750" dirty="0" err="1"/>
              <a:t>Kouzaki</a:t>
            </a:r>
            <a:r>
              <a:rPr lang="en-GB" sz="750" dirty="0"/>
              <a:t> H, et al. J Immunol. 2009;183(2)1427–1434; 9. Cohn L. J Clin Invest. 2006;116(2):306–308; 10. </a:t>
            </a:r>
            <a:r>
              <a:rPr lang="en-GB" sz="750" dirty="0" err="1"/>
              <a:t>Brusselle</a:t>
            </a:r>
            <a:r>
              <a:rPr lang="en-GB" sz="750" dirty="0"/>
              <a:t> GG and </a:t>
            </a:r>
            <a:r>
              <a:rPr lang="en-GB" sz="750" dirty="0" err="1"/>
              <a:t>Koppelman</a:t>
            </a:r>
            <a:r>
              <a:rPr lang="en-GB" sz="750" dirty="0"/>
              <a:t> GH. N </a:t>
            </a:r>
            <a:r>
              <a:rPr lang="en-GB" sz="750" dirty="0" err="1"/>
              <a:t>Engl</a:t>
            </a:r>
            <a:r>
              <a:rPr lang="en-GB" sz="750" dirty="0"/>
              <a:t> J Med. 2022;386(2):157–171; 11. </a:t>
            </a:r>
            <a:r>
              <a:rPr lang="en-US" sz="750" dirty="0"/>
              <a:t>Janeway ICA et al. Immunobiology: The Immune System in Health and Disease. 5th edition. New York: Garland Science; 2001. Glossary. Available from: https://www.ncbi.nlm.nih.gov/books/NBK10759/; 12. </a:t>
            </a:r>
            <a:r>
              <a:rPr lang="en-GB" sz="750" dirty="0"/>
              <a:t>Davis JD and </a:t>
            </a:r>
            <a:r>
              <a:rPr lang="en-GB" sz="750" dirty="0" err="1"/>
              <a:t>Wypych</a:t>
            </a:r>
            <a:r>
              <a:rPr lang="en-GB" sz="750" dirty="0"/>
              <a:t> TP. Mucosal Immunology. 2021;14:978–990; 13. </a:t>
            </a:r>
            <a:r>
              <a:rPr lang="en-GB" sz="750" dirty="0" err="1">
                <a:effectLst/>
                <a:latin typeface="Calibri"/>
                <a:ea typeface="Calibri" panose="020F0502020204030204" pitchFamily="34" charset="0"/>
                <a:cs typeface="Times New Roman"/>
              </a:rPr>
              <a:t>Brightling</a:t>
            </a:r>
            <a:r>
              <a:rPr lang="en-GB" sz="750" dirty="0">
                <a:effectLst/>
                <a:latin typeface="Calibri"/>
                <a:ea typeface="Calibri" panose="020F0502020204030204" pitchFamily="34" charset="0"/>
                <a:cs typeface="Times New Roman"/>
              </a:rPr>
              <a:t> CE, et al. N </a:t>
            </a:r>
            <a:r>
              <a:rPr lang="en-GB" sz="750" dirty="0" err="1">
                <a:effectLst/>
                <a:latin typeface="Calibri"/>
                <a:ea typeface="Calibri" panose="020F0502020204030204" pitchFamily="34" charset="0"/>
                <a:cs typeface="Times New Roman"/>
              </a:rPr>
              <a:t>Engl</a:t>
            </a:r>
            <a:r>
              <a:rPr lang="en-GB" sz="750" dirty="0">
                <a:effectLst/>
                <a:latin typeface="Calibri"/>
                <a:ea typeface="Calibri" panose="020F0502020204030204" pitchFamily="34" charset="0"/>
                <a:cs typeface="Times New Roman"/>
              </a:rPr>
              <a:t> J Med. 2002; 346:1699–1705; 14. </a:t>
            </a:r>
            <a:r>
              <a:rPr lang="da-DK" sz="750" dirty="0">
                <a:effectLst/>
                <a:latin typeface="Calibri"/>
                <a:ea typeface="Calibri" panose="020F0502020204030204" pitchFamily="34" charset="0"/>
                <a:cs typeface="Times New Roman"/>
              </a:rPr>
              <a:t>Begueret H, et al. Thorax. 2007;62:8–15; 15. Krystel-Whittemore M, et al. Front Immunol. 2016;6:620; 16. </a:t>
            </a:r>
            <a:r>
              <a:rPr kumimoji="0" lang="en-GB" sz="750" b="0" i="0" u="none" strike="noStrike" kern="1200" cap="none" spc="20" normalizeH="0" baseline="0" noProof="0" dirty="0">
                <a:ln>
                  <a:noFill/>
                </a:ln>
                <a:solidFill>
                  <a:srgbClr val="656665"/>
                </a:solidFill>
                <a:effectLst/>
                <a:uLnTx/>
                <a:uFillTx/>
                <a:latin typeface="Calibri"/>
                <a:ea typeface="+mn-ea"/>
                <a:cs typeface="+mn-cs"/>
              </a:rPr>
              <a:t>Gao H et al. J Immunol Res. 2017;3743048; </a:t>
            </a:r>
            <a:r>
              <a:rPr lang="en-GB" sz="750" dirty="0">
                <a:solidFill>
                  <a:srgbClr val="656665"/>
                </a:solidFill>
                <a:latin typeface="Calibri"/>
              </a:rPr>
              <a:t>17. Diver S, et al. Lancet Respir Med. 2021;9(11):1299–1312; 18. </a:t>
            </a:r>
            <a:r>
              <a:rPr lang="en-GB" sz="750" dirty="0" err="1">
                <a:solidFill>
                  <a:srgbClr val="656665"/>
                </a:solidFill>
                <a:latin typeface="Calibri"/>
              </a:rPr>
              <a:t>Sverrild</a:t>
            </a:r>
            <a:r>
              <a:rPr lang="en-GB" sz="750" dirty="0">
                <a:solidFill>
                  <a:srgbClr val="656665"/>
                </a:solidFill>
                <a:latin typeface="Calibri"/>
              </a:rPr>
              <a:t> A, et al. </a:t>
            </a:r>
            <a:r>
              <a:rPr lang="en-GB" sz="750" dirty="0" err="1">
                <a:solidFill>
                  <a:srgbClr val="656665"/>
                </a:solidFill>
                <a:latin typeface="Calibri"/>
              </a:rPr>
              <a:t>Eur</a:t>
            </a:r>
            <a:r>
              <a:rPr lang="en-GB" sz="750" dirty="0">
                <a:solidFill>
                  <a:srgbClr val="656665"/>
                </a:solidFill>
                <a:latin typeface="Calibri"/>
              </a:rPr>
              <a:t> Respir J. 2022;59:2101296; 19. </a:t>
            </a:r>
            <a:r>
              <a:rPr lang="en-GB" sz="750" dirty="0" err="1">
                <a:solidFill>
                  <a:srgbClr val="656665"/>
                </a:solidFill>
                <a:latin typeface="Calibri"/>
              </a:rPr>
              <a:t>Brightling</a:t>
            </a:r>
            <a:r>
              <a:rPr lang="en-GB" sz="750" dirty="0">
                <a:solidFill>
                  <a:srgbClr val="656665"/>
                </a:solidFill>
                <a:latin typeface="Calibri"/>
              </a:rPr>
              <a:t> CE, et al. N Eng J Med. 2021;385:1669-1679. </a:t>
            </a:r>
            <a:br>
              <a:rPr lang="en-GB" sz="750" dirty="0">
                <a:highlight>
                  <a:srgbClr val="FFFF00"/>
                </a:highlight>
              </a:rPr>
            </a:br>
            <a:r>
              <a:rPr lang="en-GB" altLang="zh-CN" sz="700" dirty="0"/>
              <a:t>CN-</a:t>
            </a:r>
            <a:r>
              <a:rPr lang="en-US" altLang="zh-CN" sz="700" dirty="0"/>
              <a:t>142657</a:t>
            </a:r>
            <a:r>
              <a:rPr lang="en-GB" altLang="zh-CN" sz="700" dirty="0"/>
              <a:t> | </a:t>
            </a:r>
            <a:r>
              <a:rPr lang="en-US" altLang="zh-CN" sz="700" dirty="0"/>
              <a:t>DECEMBER</a:t>
            </a:r>
            <a:r>
              <a:rPr lang="en-GB" altLang="zh-CN" sz="700" dirty="0"/>
              <a:t> 2024</a:t>
            </a:r>
          </a:p>
        </p:txBody>
      </p:sp>
      <p:sp>
        <p:nvSpPr>
          <p:cNvPr id="26" name="Slide Number Placeholder 25">
            <a:extLst>
              <a:ext uri="{FF2B5EF4-FFF2-40B4-BE49-F238E27FC236}">
                <a16:creationId xmlns:a16="http://schemas.microsoft.com/office/drawing/2014/main" id="{11D1C138-D639-4113-BCDC-C19607E291D2}"/>
              </a:ext>
            </a:extLst>
          </p:cNvPr>
          <p:cNvSpPr>
            <a:spLocks noGrp="1"/>
          </p:cNvSpPr>
          <p:nvPr>
            <p:ph type="sldNum" sz="quarter" idx="4294967295"/>
          </p:nvPr>
        </p:nvSpPr>
        <p:spPr>
          <a:xfrm>
            <a:off x="11264400" y="6331998"/>
            <a:ext cx="432000" cy="22208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GB" sz="900" b="0" i="0" u="none" strike="noStrike" kern="120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11F9631B-3306-52DA-3FE8-40DB808D72EC}"/>
              </a:ext>
            </a:extLst>
          </p:cNvPr>
          <p:cNvSpPr/>
          <p:nvPr/>
        </p:nvSpPr>
        <p:spPr>
          <a:xfrm>
            <a:off x="548282" y="5187597"/>
            <a:ext cx="10716118" cy="227404"/>
          </a:xfrm>
          <a:prstGeom prst="rect">
            <a:avLst/>
          </a:prstGeom>
          <a:gradFill flip="none" rotWithShape="0">
            <a:gsLst>
              <a:gs pos="0">
                <a:schemeClr val="accent1">
                  <a:lumMod val="5000"/>
                  <a:lumOff val="95000"/>
                </a:schemeClr>
              </a:gs>
              <a:gs pos="0">
                <a:schemeClr val="tx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Airway remodelling describes structural changes related to basement membrane thickening, increased vascular density, airway smooth muscle thickening and subepithelial fibrosis</a:t>
            </a:r>
            <a:r>
              <a:rPr lang="en-US" sz="1050" baseline="30000"/>
              <a:t>1</a:t>
            </a:r>
            <a:endParaRPr lang="en-US" sz="700"/>
          </a:p>
        </p:txBody>
      </p:sp>
      <p:grpSp>
        <p:nvGrpSpPr>
          <p:cNvPr id="14" name="Group 13">
            <a:extLst>
              <a:ext uri="{FF2B5EF4-FFF2-40B4-BE49-F238E27FC236}">
                <a16:creationId xmlns:a16="http://schemas.microsoft.com/office/drawing/2014/main" id="{8622562F-3EAE-F1AA-86C8-8B9903EC0FE5}"/>
              </a:ext>
            </a:extLst>
          </p:cNvPr>
          <p:cNvGrpSpPr/>
          <p:nvPr/>
        </p:nvGrpSpPr>
        <p:grpSpPr>
          <a:xfrm>
            <a:off x="10894587" y="6381538"/>
            <a:ext cx="1099968" cy="287551"/>
            <a:chOff x="10894587" y="6381538"/>
            <a:chExt cx="1099968" cy="287551"/>
          </a:xfrm>
        </p:grpSpPr>
        <p:grpSp>
          <p:nvGrpSpPr>
            <p:cNvPr id="37" name="Group 36">
              <a:extLst>
                <a:ext uri="{FF2B5EF4-FFF2-40B4-BE49-F238E27FC236}">
                  <a16:creationId xmlns:a16="http://schemas.microsoft.com/office/drawing/2014/main" id="{8C2A2DBB-4F94-4187-EA57-077EAC0500A4}"/>
                </a:ext>
              </a:extLst>
            </p:cNvPr>
            <p:cNvGrpSpPr/>
            <p:nvPr/>
          </p:nvGrpSpPr>
          <p:grpSpPr>
            <a:xfrm>
              <a:off x="10894587" y="6381538"/>
              <a:ext cx="1099968" cy="287551"/>
              <a:chOff x="5334172" y="6525312"/>
              <a:chExt cx="1099968" cy="287551"/>
            </a:xfrm>
          </p:grpSpPr>
          <p:sp>
            <p:nvSpPr>
              <p:cNvPr id="50" name="Rectangle: Rounded Corners 49">
                <a:extLst>
                  <a:ext uri="{FF2B5EF4-FFF2-40B4-BE49-F238E27FC236}">
                    <a16:creationId xmlns:a16="http://schemas.microsoft.com/office/drawing/2014/main" id="{93FC431F-7E87-79EC-EC33-5AAC27FD9FA6}"/>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 name="Graphic 3">
                <a:hlinkClick r:id="" action="ppaction://hlinkshowjump?jump=previousslide"/>
                <a:extLst>
                  <a:ext uri="{FF2B5EF4-FFF2-40B4-BE49-F238E27FC236}">
                    <a16:creationId xmlns:a16="http://schemas.microsoft.com/office/drawing/2014/main" id="{299284B0-1202-DAFD-B83F-78FAB15F80F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a:off x="5657217" y="6560801"/>
                <a:ext cx="216000" cy="216000"/>
              </a:xfrm>
              <a:prstGeom prst="rect">
                <a:avLst/>
              </a:prstGeom>
            </p:spPr>
          </p:pic>
          <p:pic>
            <p:nvPicPr>
              <p:cNvPr id="52" name="Graphic 3">
                <a:hlinkClick r:id="" action="ppaction://hlinkshowjump?jump=nextslide"/>
                <a:extLst>
                  <a:ext uri="{FF2B5EF4-FFF2-40B4-BE49-F238E27FC236}">
                    <a16:creationId xmlns:a16="http://schemas.microsoft.com/office/drawing/2014/main" id="{F0A6FD0C-BF14-9FBE-19FB-452ECDFB3C7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flipH="1">
                <a:off x="5922567" y="6560801"/>
                <a:ext cx="216000" cy="216000"/>
              </a:xfrm>
              <a:prstGeom prst="rect">
                <a:avLst/>
              </a:prstGeom>
            </p:spPr>
          </p:pic>
        </p:grpSp>
        <p:pic>
          <p:nvPicPr>
            <p:cNvPr id="47" name="Graphic 14">
              <a:hlinkClick r:id="" action="ppaction://noaction"/>
              <a:extLst>
                <a:ext uri="{FF2B5EF4-FFF2-40B4-BE49-F238E27FC236}">
                  <a16:creationId xmlns:a16="http://schemas.microsoft.com/office/drawing/2014/main" id="{2F619601-CD10-C9C8-221D-DAB2A23BC1C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34234" y="6417528"/>
              <a:ext cx="216000" cy="216000"/>
            </a:xfrm>
            <a:prstGeom prst="rect">
              <a:avLst/>
            </a:prstGeom>
          </p:spPr>
        </p:pic>
        <p:pic>
          <p:nvPicPr>
            <p:cNvPr id="48" name="Graphic 2">
              <a:hlinkClick r:id="rId12" action="ppaction://hlinksldjump"/>
              <a:extLst>
                <a:ext uri="{FF2B5EF4-FFF2-40B4-BE49-F238E27FC236}">
                  <a16:creationId xmlns:a16="http://schemas.microsoft.com/office/drawing/2014/main" id="{A1A0A316-3CB4-E99D-4593-FACB298CB10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951903" y="6416625"/>
              <a:ext cx="216000" cy="216000"/>
            </a:xfrm>
            <a:prstGeom prst="rect">
              <a:avLst/>
            </a:prstGeom>
          </p:spPr>
        </p:pic>
      </p:grpSp>
      <p:pic>
        <p:nvPicPr>
          <p:cNvPr id="58" name="Graphic 5">
            <a:hlinkClick r:id="" action="ppaction://noaction"/>
            <a:extLst>
              <a:ext uri="{FF2B5EF4-FFF2-40B4-BE49-F238E27FC236}">
                <a16:creationId xmlns:a16="http://schemas.microsoft.com/office/drawing/2014/main" id="{717C3D63-A550-D877-88D8-93EB64A218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527425" y="4794089"/>
            <a:ext cx="288000" cy="288000"/>
          </a:xfrm>
          <a:prstGeom prst="rect">
            <a:avLst/>
          </a:prstGeom>
        </p:spPr>
      </p:pic>
      <p:pic>
        <p:nvPicPr>
          <p:cNvPr id="62" name="Graphic 5">
            <a:hlinkClick r:id="" action="ppaction://noaction"/>
            <a:extLst>
              <a:ext uri="{FF2B5EF4-FFF2-40B4-BE49-F238E27FC236}">
                <a16:creationId xmlns:a16="http://schemas.microsoft.com/office/drawing/2014/main" id="{1B70C6CA-F49A-BB2D-EF8A-B96A4B69F9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304808" y="4791780"/>
            <a:ext cx="288000" cy="288000"/>
          </a:xfrm>
          <a:prstGeom prst="rect">
            <a:avLst/>
          </a:prstGeom>
        </p:spPr>
      </p:pic>
      <p:pic>
        <p:nvPicPr>
          <p:cNvPr id="128" name="Graphic 5">
            <a:hlinkClick r:id="" action="ppaction://noaction"/>
            <a:extLst>
              <a:ext uri="{FF2B5EF4-FFF2-40B4-BE49-F238E27FC236}">
                <a16:creationId xmlns:a16="http://schemas.microsoft.com/office/drawing/2014/main" id="{4E21D2F2-06D1-B2CB-07C6-26D1DCB49A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893565" y="4791780"/>
            <a:ext cx="288000" cy="288000"/>
          </a:xfrm>
          <a:prstGeom prst="rect">
            <a:avLst/>
          </a:prstGeom>
        </p:spPr>
      </p:pic>
      <p:sp>
        <p:nvSpPr>
          <p:cNvPr id="2609" name="TextBox 2608">
            <a:extLst>
              <a:ext uri="{FF2B5EF4-FFF2-40B4-BE49-F238E27FC236}">
                <a16:creationId xmlns:a16="http://schemas.microsoft.com/office/drawing/2014/main" id="{CEBADBB4-9B3C-65C6-230F-C1C17D3A4246}"/>
              </a:ext>
            </a:extLst>
          </p:cNvPr>
          <p:cNvSpPr txBox="1"/>
          <p:nvPr/>
        </p:nvSpPr>
        <p:spPr>
          <a:xfrm>
            <a:off x="9713589" y="1455505"/>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2623" name="TextBox 2622">
            <a:extLst>
              <a:ext uri="{FF2B5EF4-FFF2-40B4-BE49-F238E27FC236}">
                <a16:creationId xmlns:a16="http://schemas.microsoft.com/office/drawing/2014/main" id="{9A8D8897-33C1-AAC6-372E-702C5AC8CFBD}"/>
              </a:ext>
            </a:extLst>
          </p:cNvPr>
          <p:cNvSpPr txBox="1"/>
          <p:nvPr/>
        </p:nvSpPr>
        <p:spPr>
          <a:xfrm>
            <a:off x="5354691" y="1472897"/>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3" name="TextBox 2">
            <a:extLst>
              <a:ext uri="{FF2B5EF4-FFF2-40B4-BE49-F238E27FC236}">
                <a16:creationId xmlns:a16="http://schemas.microsoft.com/office/drawing/2014/main" id="{D7BB9B9B-05E0-39B3-2876-C67B2AF672A4}"/>
              </a:ext>
            </a:extLst>
          </p:cNvPr>
          <p:cNvSpPr txBox="1"/>
          <p:nvPr/>
        </p:nvSpPr>
        <p:spPr>
          <a:xfrm>
            <a:off x="7538482" y="2220830"/>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Tuft cell</a:t>
            </a:r>
          </a:p>
        </p:txBody>
      </p:sp>
      <p:sp>
        <p:nvSpPr>
          <p:cNvPr id="6" name="TextBox 5">
            <a:extLst>
              <a:ext uri="{FF2B5EF4-FFF2-40B4-BE49-F238E27FC236}">
                <a16:creationId xmlns:a16="http://schemas.microsoft.com/office/drawing/2014/main" id="{11F45A76-5D6E-8DDD-03B7-EE6D07E9081B}"/>
              </a:ext>
            </a:extLst>
          </p:cNvPr>
          <p:cNvSpPr txBox="1"/>
          <p:nvPr/>
        </p:nvSpPr>
        <p:spPr>
          <a:xfrm>
            <a:off x="9496222" y="4608408"/>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5" name="TextBox 4">
            <a:extLst>
              <a:ext uri="{FF2B5EF4-FFF2-40B4-BE49-F238E27FC236}">
                <a16:creationId xmlns:a16="http://schemas.microsoft.com/office/drawing/2014/main" id="{10FCD360-062C-A875-7C57-88458EB189DB}"/>
              </a:ext>
            </a:extLst>
          </p:cNvPr>
          <p:cNvSpPr txBox="1"/>
          <p:nvPr/>
        </p:nvSpPr>
        <p:spPr>
          <a:xfrm>
            <a:off x="10153083" y="1249014"/>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Tree>
    <p:extLst>
      <p:ext uri="{BB962C8B-B14F-4D97-AF65-F5344CB8AC3E}">
        <p14:creationId xmlns:p14="http://schemas.microsoft.com/office/powerpoint/2010/main" val="16474050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C66B0AB8-23A5-0FB2-C683-97DAE2D28FF0}"/>
              </a:ext>
            </a:extLst>
          </p:cNvPr>
          <p:cNvSpPr txBox="1"/>
          <p:nvPr/>
        </p:nvSpPr>
        <p:spPr>
          <a:xfrm>
            <a:off x="9496222" y="4608408"/>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10" name="TextBox 9">
            <a:extLst>
              <a:ext uri="{FF2B5EF4-FFF2-40B4-BE49-F238E27FC236}">
                <a16:creationId xmlns:a16="http://schemas.microsoft.com/office/drawing/2014/main" id="{67682825-AF7C-9560-16B4-BE920E31AB93}"/>
              </a:ext>
            </a:extLst>
          </p:cNvPr>
          <p:cNvSpPr txBox="1"/>
          <p:nvPr/>
        </p:nvSpPr>
        <p:spPr>
          <a:xfrm>
            <a:off x="8832419" y="4129627"/>
            <a:ext cx="278923"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sp>
        <p:nvSpPr>
          <p:cNvPr id="5" name="Footer Placeholder 1">
            <a:extLst>
              <a:ext uri="{FF2B5EF4-FFF2-40B4-BE49-F238E27FC236}">
                <a16:creationId xmlns:a16="http://schemas.microsoft.com/office/drawing/2014/main" id="{E7387708-193A-EE49-2D89-B1416364B3CA}"/>
              </a:ext>
            </a:extLst>
          </p:cNvPr>
          <p:cNvSpPr>
            <a:spLocks noGrp="1"/>
          </p:cNvSpPr>
          <p:nvPr>
            <p:ph type="ftr" sz="quarter" idx="11"/>
          </p:nvPr>
        </p:nvSpPr>
        <p:spPr>
          <a:xfrm>
            <a:off x="551118" y="5463418"/>
            <a:ext cx="10312790" cy="1335150"/>
          </a:xfrm>
        </p:spPr>
        <p:txBody>
          <a:bodyPr/>
          <a:lstStyle/>
          <a:p>
            <a:pPr>
              <a:lnSpc>
                <a:spcPct val="107000"/>
              </a:lnSpc>
              <a:spcAft>
                <a:spcPts val="800"/>
              </a:spcAft>
            </a:pPr>
            <a:br>
              <a:rPr lang="en-GB" sz="750" b="1" dirty="0"/>
            </a:br>
            <a:br>
              <a:rPr lang="en-GB" sz="750" dirty="0"/>
            </a:br>
            <a:br>
              <a:rPr lang="en-GB" sz="750" b="1" dirty="0"/>
            </a:br>
            <a:br>
              <a:rPr lang="en-GB" sz="750" dirty="0"/>
            </a:br>
            <a:r>
              <a:rPr lang="en-GB" sz="750" b="1" dirty="0"/>
              <a:t>Mechanisms underlying non-eosinophilic inflammation in asthma and the relevance of TSLP in its potential effects on macrophages both require further elucidation. The information presented in this image has been simplified for illustration purposes only and does not imply clinical benefit or relevance. </a:t>
            </a:r>
            <a:r>
              <a:rPr lang="en-GB" sz="750" dirty="0"/>
              <a:t>Figure adapted from Gauvreau GM, et al. Expert </a:t>
            </a:r>
            <a:r>
              <a:rPr lang="en-GB" sz="750" dirty="0" err="1"/>
              <a:t>Opin</a:t>
            </a:r>
            <a:r>
              <a:rPr lang="en-GB" sz="750" dirty="0"/>
              <a:t> </a:t>
            </a:r>
            <a:r>
              <a:rPr lang="en-GB" sz="750" dirty="0" err="1"/>
              <a:t>Ther</a:t>
            </a:r>
            <a:r>
              <a:rPr lang="en-GB" sz="750" dirty="0"/>
              <a:t> Targets. 2020;24:777–792, which was based on </a:t>
            </a:r>
            <a:r>
              <a:rPr lang="en-GB" sz="750" dirty="0" err="1"/>
              <a:t>Brusselle</a:t>
            </a:r>
            <a:r>
              <a:rPr lang="en-GB" sz="750" dirty="0"/>
              <a:t> G, </a:t>
            </a:r>
            <a:r>
              <a:rPr lang="en-GB" sz="750" dirty="0" err="1"/>
              <a:t>Bracke</a:t>
            </a:r>
            <a:r>
              <a:rPr lang="en-GB" sz="750" dirty="0"/>
              <a:t> K. Ann Am </a:t>
            </a:r>
            <a:r>
              <a:rPr lang="en-GB" sz="750" dirty="0" err="1"/>
              <a:t>Thorac</a:t>
            </a:r>
            <a:r>
              <a:rPr lang="en-GB" sz="750" dirty="0"/>
              <a:t> Soc. 2014;11:S322–S328, </a:t>
            </a:r>
            <a:r>
              <a:rPr lang="en-GB" sz="750" dirty="0" err="1"/>
              <a:t>Brusselle</a:t>
            </a:r>
            <a:r>
              <a:rPr lang="en-GB" sz="750" dirty="0"/>
              <a:t> G, et al. Nat Med. 2013;19:977–979; Lambrecht BN, Hammad H. Nat Immunol. 2015;16:45–56; and </a:t>
            </a:r>
            <a:r>
              <a:rPr lang="en-GB" sz="750" dirty="0" err="1">
                <a:effectLst/>
                <a:latin typeface="Calibri"/>
                <a:ea typeface="Calibri" panose="020F0502020204030204" pitchFamily="34" charset="0"/>
                <a:cs typeface="Times New Roman"/>
              </a:rPr>
              <a:t>Brightling</a:t>
            </a:r>
            <a:r>
              <a:rPr lang="en-GB" sz="750" dirty="0">
                <a:effectLst/>
                <a:latin typeface="Calibri"/>
                <a:ea typeface="Calibri" panose="020F0502020204030204" pitchFamily="34" charset="0"/>
                <a:cs typeface="Times New Roman"/>
              </a:rPr>
              <a:t> CE, et al. N </a:t>
            </a:r>
            <a:r>
              <a:rPr lang="en-GB" sz="750" dirty="0" err="1">
                <a:effectLst/>
                <a:latin typeface="Calibri"/>
                <a:ea typeface="Calibri" panose="020F0502020204030204" pitchFamily="34" charset="0"/>
                <a:cs typeface="Times New Roman"/>
              </a:rPr>
              <a:t>Engl</a:t>
            </a:r>
            <a:r>
              <a:rPr lang="en-GB" sz="750" dirty="0">
                <a:effectLst/>
                <a:latin typeface="Calibri"/>
                <a:ea typeface="Calibri" panose="020F0502020204030204" pitchFamily="34" charset="0"/>
                <a:cs typeface="Times New Roman"/>
              </a:rPr>
              <a:t> J Med. 2021;385(18):1669–1679. Additional figure adaptations</a:t>
            </a:r>
            <a:r>
              <a:rPr lang="en-GB" sz="750" dirty="0">
                <a:latin typeface="Calibri"/>
                <a:ea typeface="Calibri" panose="020F0502020204030204" pitchFamily="34" charset="0"/>
                <a:cs typeface="Times New Roman"/>
              </a:rPr>
              <a:t> from Davis JD, et al. Mucosal Immunol. 2021;14:978–990. </a:t>
            </a:r>
            <a:r>
              <a:rPr lang="en-GB" sz="750" dirty="0"/>
              <a:t>*Blockade of TSLP has suggested inhibition of pathways beyond type 2 inflammation. More recent evidence also suggests that Th1/17-driven neutrophilic pathways may not be key drivers of this type of inflammation.</a:t>
            </a:r>
            <a:r>
              <a:rPr lang="en-GB" sz="750" baseline="30000" dirty="0"/>
              <a:t>17–19</a:t>
            </a:r>
            <a:r>
              <a:rPr lang="en-GB" sz="750" dirty="0"/>
              <a:t> </a:t>
            </a:r>
            <a:r>
              <a:rPr lang="en-GB" sz="750" b="1" dirty="0"/>
              <a:t>Abbreviations</a:t>
            </a:r>
            <a:r>
              <a:rPr lang="en-GB" sz="750" dirty="0"/>
              <a:t>: </a:t>
            </a:r>
            <a:r>
              <a:rPr lang="en-GB" sz="750" dirty="0" err="1"/>
              <a:t>IgE</a:t>
            </a:r>
            <a:r>
              <a:rPr lang="en-GB" sz="750" dirty="0"/>
              <a:t>, immunoglobulin E; IL, interleukin; ILC2, type 2 innate lymphoid cell; T2, type 2; Th, T helper; TSLP, thymic stromal lymphopoietin. </a:t>
            </a:r>
            <a:r>
              <a:rPr lang="en-GB" sz="750" b="1" dirty="0"/>
              <a:t>References</a:t>
            </a:r>
            <a:r>
              <a:rPr lang="en-GB" sz="750" dirty="0"/>
              <a:t>: 1. Gauvreau GM, et al. Expert </a:t>
            </a:r>
            <a:r>
              <a:rPr lang="en-GB" sz="750" dirty="0" err="1"/>
              <a:t>Opin</a:t>
            </a:r>
            <a:r>
              <a:rPr lang="en-GB" sz="750" dirty="0"/>
              <a:t> </a:t>
            </a:r>
            <a:r>
              <a:rPr lang="en-GB" sz="750" dirty="0" err="1"/>
              <a:t>Ther</a:t>
            </a:r>
            <a:r>
              <a:rPr lang="en-GB" sz="750" dirty="0"/>
              <a:t> Targets. 2020;24:777–792; 2. </a:t>
            </a:r>
            <a:r>
              <a:rPr lang="en-GB" sz="750" dirty="0" err="1"/>
              <a:t>Porsbjerg</a:t>
            </a:r>
            <a:r>
              <a:rPr lang="en-GB" sz="750" dirty="0"/>
              <a:t> CM, et al. </a:t>
            </a:r>
            <a:r>
              <a:rPr lang="en-GB" sz="750" dirty="0" err="1"/>
              <a:t>Eur</a:t>
            </a:r>
            <a:r>
              <a:rPr lang="en-GB" sz="750" dirty="0"/>
              <a:t> Respir J. 2020;56:2000260; 3. Roan F, et al. J Clin Invest. 2019;129:1441–1451; 4. </a:t>
            </a:r>
            <a:r>
              <a:rPr lang="en-GB" sz="750" dirty="0" err="1"/>
              <a:t>Varricchi</a:t>
            </a:r>
            <a:r>
              <a:rPr lang="en-GB" sz="750" dirty="0"/>
              <a:t> G, et al. Front Immunol. 2018;9:1595; 5. Altman MC, et al. J Clin Invest. 2019;129:4979–4991; 6. </a:t>
            </a:r>
            <a:r>
              <a:rPr lang="en-GB" sz="750" dirty="0" err="1"/>
              <a:t>Allakhverdi</a:t>
            </a:r>
            <a:r>
              <a:rPr lang="en-GB" sz="750" dirty="0"/>
              <a:t> Z, et al. J Exp Med. 2007;204:253–258; 7. Kato A, et al. J Immunol. 2007;179:1080–1087; 8. </a:t>
            </a:r>
            <a:r>
              <a:rPr lang="en-GB" sz="750" dirty="0" err="1"/>
              <a:t>Kouzaki</a:t>
            </a:r>
            <a:r>
              <a:rPr lang="en-GB" sz="750" dirty="0"/>
              <a:t> H, et al. J Immunol. 2009;183(2)1427–1434; 9. Cohn L. J Clin Invest. 2006;116(2):306–308; 10. </a:t>
            </a:r>
            <a:r>
              <a:rPr lang="en-GB" sz="750" dirty="0" err="1"/>
              <a:t>Brusselle</a:t>
            </a:r>
            <a:r>
              <a:rPr lang="en-GB" sz="750" dirty="0"/>
              <a:t> GG and </a:t>
            </a:r>
            <a:r>
              <a:rPr lang="en-GB" sz="750" dirty="0" err="1"/>
              <a:t>Koppelman</a:t>
            </a:r>
            <a:r>
              <a:rPr lang="en-GB" sz="750" dirty="0"/>
              <a:t> GH. N </a:t>
            </a:r>
            <a:r>
              <a:rPr lang="en-GB" sz="750" dirty="0" err="1"/>
              <a:t>Engl</a:t>
            </a:r>
            <a:r>
              <a:rPr lang="en-GB" sz="750" dirty="0"/>
              <a:t> J Med. 2022;386(2):157–171; 11. </a:t>
            </a:r>
            <a:r>
              <a:rPr lang="en-US" sz="750" dirty="0"/>
              <a:t>Janeway ICA et al. Immunobiology: The Immune System in Health and Disease. 5th edition. New York: Garland Science; 2001. Glossary. Available from: https://www.ncbi.nlm.nih.gov/books/NBK10759/; 12. </a:t>
            </a:r>
            <a:r>
              <a:rPr lang="en-GB" sz="750" dirty="0"/>
              <a:t>Davis JD and </a:t>
            </a:r>
            <a:r>
              <a:rPr lang="en-GB" sz="750" dirty="0" err="1"/>
              <a:t>Wypych</a:t>
            </a:r>
            <a:r>
              <a:rPr lang="en-GB" sz="750" dirty="0"/>
              <a:t> TP. Mucosal Immunology. 2021;14:978–990; 13. </a:t>
            </a:r>
            <a:r>
              <a:rPr lang="en-GB" sz="750" dirty="0" err="1">
                <a:effectLst/>
                <a:latin typeface="Calibri"/>
                <a:ea typeface="Calibri" panose="020F0502020204030204" pitchFamily="34" charset="0"/>
                <a:cs typeface="Times New Roman"/>
              </a:rPr>
              <a:t>Brightling</a:t>
            </a:r>
            <a:r>
              <a:rPr lang="en-GB" sz="750" dirty="0">
                <a:effectLst/>
                <a:latin typeface="Calibri"/>
                <a:ea typeface="Calibri" panose="020F0502020204030204" pitchFamily="34" charset="0"/>
                <a:cs typeface="Times New Roman"/>
              </a:rPr>
              <a:t> CE, et al. N </a:t>
            </a:r>
            <a:r>
              <a:rPr lang="en-GB" sz="750" dirty="0" err="1">
                <a:effectLst/>
                <a:latin typeface="Calibri"/>
                <a:ea typeface="Calibri" panose="020F0502020204030204" pitchFamily="34" charset="0"/>
                <a:cs typeface="Times New Roman"/>
              </a:rPr>
              <a:t>Engl</a:t>
            </a:r>
            <a:r>
              <a:rPr lang="en-GB" sz="750" dirty="0">
                <a:effectLst/>
                <a:latin typeface="Calibri"/>
                <a:ea typeface="Calibri" panose="020F0502020204030204" pitchFamily="34" charset="0"/>
                <a:cs typeface="Times New Roman"/>
              </a:rPr>
              <a:t> J Med. 2002; 346:1699–1705; 14. </a:t>
            </a:r>
            <a:r>
              <a:rPr lang="da-DK" sz="750" dirty="0">
                <a:effectLst/>
                <a:latin typeface="Calibri"/>
                <a:ea typeface="Calibri" panose="020F0502020204030204" pitchFamily="34" charset="0"/>
                <a:cs typeface="Times New Roman"/>
              </a:rPr>
              <a:t>Begueret H, et al. Thorax. 2007;62:8–15; 15. Krystel-Whittemore M, et al. Front Immunol. 2016;6:620; 16. </a:t>
            </a:r>
            <a:r>
              <a:rPr kumimoji="0" lang="en-GB" sz="750" b="0" i="0" u="none" strike="noStrike" kern="1200" cap="none" spc="20" normalizeH="0" baseline="0" noProof="0" dirty="0">
                <a:ln>
                  <a:noFill/>
                </a:ln>
                <a:solidFill>
                  <a:srgbClr val="656665"/>
                </a:solidFill>
                <a:effectLst/>
                <a:uLnTx/>
                <a:uFillTx/>
                <a:latin typeface="Calibri"/>
                <a:ea typeface="+mn-ea"/>
                <a:cs typeface="+mn-cs"/>
              </a:rPr>
              <a:t>Gao H et al. J Immunol Res. 2017;3743048; </a:t>
            </a:r>
            <a:r>
              <a:rPr lang="en-GB" sz="750" dirty="0">
                <a:solidFill>
                  <a:srgbClr val="656665"/>
                </a:solidFill>
                <a:latin typeface="Calibri"/>
              </a:rPr>
              <a:t>17. Diver S, et al. Lancet Respir Med. 2021;9(11):1299–1312; 18. </a:t>
            </a:r>
            <a:r>
              <a:rPr lang="en-GB" sz="750" dirty="0" err="1">
                <a:solidFill>
                  <a:srgbClr val="656665"/>
                </a:solidFill>
                <a:latin typeface="Calibri"/>
              </a:rPr>
              <a:t>Sverrild</a:t>
            </a:r>
            <a:r>
              <a:rPr lang="en-GB" sz="750" dirty="0">
                <a:solidFill>
                  <a:srgbClr val="656665"/>
                </a:solidFill>
                <a:latin typeface="Calibri"/>
              </a:rPr>
              <a:t> A, et al. </a:t>
            </a:r>
            <a:r>
              <a:rPr lang="en-GB" sz="750" dirty="0" err="1">
                <a:solidFill>
                  <a:srgbClr val="656665"/>
                </a:solidFill>
                <a:latin typeface="Calibri"/>
              </a:rPr>
              <a:t>Eur</a:t>
            </a:r>
            <a:r>
              <a:rPr lang="en-GB" sz="750" dirty="0">
                <a:solidFill>
                  <a:srgbClr val="656665"/>
                </a:solidFill>
                <a:latin typeface="Calibri"/>
              </a:rPr>
              <a:t> Respir J. 2022;59:2101296; 19. </a:t>
            </a:r>
            <a:r>
              <a:rPr lang="en-GB" sz="750" dirty="0" err="1">
                <a:solidFill>
                  <a:srgbClr val="656665"/>
                </a:solidFill>
                <a:latin typeface="Calibri"/>
              </a:rPr>
              <a:t>Brightling</a:t>
            </a:r>
            <a:r>
              <a:rPr lang="en-GB" sz="750" dirty="0">
                <a:solidFill>
                  <a:srgbClr val="656665"/>
                </a:solidFill>
                <a:latin typeface="Calibri"/>
              </a:rPr>
              <a:t> CE, et al. N Eng J Med. 2021;385:1669-1679. </a:t>
            </a:r>
            <a:br>
              <a:rPr lang="en-GB" sz="750" dirty="0">
                <a:highlight>
                  <a:srgbClr val="FFFF00"/>
                </a:highlight>
              </a:rPr>
            </a:br>
            <a:r>
              <a:rPr lang="en-GB" altLang="zh-CN" sz="700" dirty="0"/>
              <a:t>CN-</a:t>
            </a:r>
            <a:r>
              <a:rPr lang="en-US" altLang="zh-CN" sz="700" dirty="0"/>
              <a:t>142657</a:t>
            </a:r>
            <a:r>
              <a:rPr lang="en-GB" altLang="zh-CN" sz="700" dirty="0"/>
              <a:t> | </a:t>
            </a:r>
            <a:r>
              <a:rPr lang="en-US" altLang="zh-CN" sz="700" dirty="0"/>
              <a:t>DECEMBER</a:t>
            </a:r>
            <a:r>
              <a:rPr lang="en-GB" altLang="zh-CN" sz="700" dirty="0"/>
              <a:t> 2024</a:t>
            </a:r>
          </a:p>
        </p:txBody>
      </p:sp>
      <p:pic>
        <p:nvPicPr>
          <p:cNvPr id="19" name="Picture 18">
            <a:extLst>
              <a:ext uri="{FF2B5EF4-FFF2-40B4-BE49-F238E27FC236}">
                <a16:creationId xmlns:a16="http://schemas.microsoft.com/office/drawing/2014/main" id="{D59D1A19-1C69-9D23-020E-52708C62BE91}"/>
              </a:ext>
            </a:extLst>
          </p:cNvPr>
          <p:cNvPicPr>
            <a:picLocks noChangeAspect="1"/>
          </p:cNvPicPr>
          <p:nvPr/>
        </p:nvPicPr>
        <p:blipFill>
          <a:blip r:embed="rId3"/>
          <a:stretch>
            <a:fillRect/>
          </a:stretch>
        </p:blipFill>
        <p:spPr>
          <a:xfrm>
            <a:off x="1108427" y="1249014"/>
            <a:ext cx="9321592" cy="3444539"/>
          </a:xfrm>
          <a:prstGeom prst="rect">
            <a:avLst/>
          </a:prstGeom>
        </p:spPr>
      </p:pic>
      <p:sp>
        <p:nvSpPr>
          <p:cNvPr id="2470" name="TextBox 2469">
            <a:extLst>
              <a:ext uri="{FF2B5EF4-FFF2-40B4-BE49-F238E27FC236}">
                <a16:creationId xmlns:a16="http://schemas.microsoft.com/office/drawing/2014/main" id="{02847425-1B8B-DE8F-8EA9-B0B6137F355F}"/>
              </a:ext>
            </a:extLst>
          </p:cNvPr>
          <p:cNvSpPr txBox="1"/>
          <p:nvPr/>
        </p:nvSpPr>
        <p:spPr>
          <a:xfrm>
            <a:off x="8085055" y="2949020"/>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5" name="TextBox 14">
            <a:extLst>
              <a:ext uri="{FF2B5EF4-FFF2-40B4-BE49-F238E27FC236}">
                <a16:creationId xmlns:a16="http://schemas.microsoft.com/office/drawing/2014/main" id="{75840EAE-ECF1-FE38-A955-596E7FA12D66}"/>
              </a:ext>
            </a:extLst>
          </p:cNvPr>
          <p:cNvSpPr txBox="1"/>
          <p:nvPr/>
        </p:nvSpPr>
        <p:spPr>
          <a:xfrm>
            <a:off x="9576028" y="2181074"/>
            <a:ext cx="51457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Goblet cell</a:t>
            </a:r>
          </a:p>
        </p:txBody>
      </p:sp>
      <p:sp>
        <p:nvSpPr>
          <p:cNvPr id="16" name="TextBox 15">
            <a:extLst>
              <a:ext uri="{FF2B5EF4-FFF2-40B4-BE49-F238E27FC236}">
                <a16:creationId xmlns:a16="http://schemas.microsoft.com/office/drawing/2014/main" id="{7DCA1DAD-D95A-EBA9-CDFF-DCDFD766C5A1}"/>
              </a:ext>
            </a:extLst>
          </p:cNvPr>
          <p:cNvSpPr txBox="1"/>
          <p:nvPr/>
        </p:nvSpPr>
        <p:spPr>
          <a:xfrm>
            <a:off x="8863209" y="2181074"/>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17" name="TextBox 16">
            <a:extLst>
              <a:ext uri="{FF2B5EF4-FFF2-40B4-BE49-F238E27FC236}">
                <a16:creationId xmlns:a16="http://schemas.microsoft.com/office/drawing/2014/main" id="{872B4266-2A72-0A04-C187-54CDBB25B1A2}"/>
              </a:ext>
            </a:extLst>
          </p:cNvPr>
          <p:cNvSpPr txBox="1"/>
          <p:nvPr/>
        </p:nvSpPr>
        <p:spPr>
          <a:xfrm>
            <a:off x="7538482" y="2220830"/>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Tuft cell</a:t>
            </a:r>
          </a:p>
        </p:txBody>
      </p:sp>
      <p:pic>
        <p:nvPicPr>
          <p:cNvPr id="21" name="Picture 12">
            <a:extLst>
              <a:ext uri="{FF2B5EF4-FFF2-40B4-BE49-F238E27FC236}">
                <a16:creationId xmlns:a16="http://schemas.microsoft.com/office/drawing/2014/main" id="{1E825F3C-A05A-F9C5-1546-87EC2AF0BC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556"/>
          <a:stretch/>
        </p:blipFill>
        <p:spPr bwMode="auto">
          <a:xfrm>
            <a:off x="0" y="1951931"/>
            <a:ext cx="1254141" cy="282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a:extLst>
              <a:ext uri="{FF2B5EF4-FFF2-40B4-BE49-F238E27FC236}">
                <a16:creationId xmlns:a16="http://schemas.microsoft.com/office/drawing/2014/main" id="{FA79FF24-2831-88FA-F027-13D2FFFFD5E2}"/>
              </a:ext>
            </a:extLst>
          </p:cNvPr>
          <p:cNvPicPr>
            <a:picLocks noChangeAspect="1"/>
          </p:cNvPicPr>
          <p:nvPr/>
        </p:nvPicPr>
        <p:blipFill>
          <a:blip r:embed="rId5"/>
          <a:stretch>
            <a:fillRect/>
          </a:stretch>
        </p:blipFill>
        <p:spPr>
          <a:xfrm>
            <a:off x="2511903" y="4739941"/>
            <a:ext cx="8061297" cy="426747"/>
          </a:xfrm>
          <a:prstGeom prst="rect">
            <a:avLst/>
          </a:prstGeom>
        </p:spPr>
      </p:pic>
      <p:grpSp>
        <p:nvGrpSpPr>
          <p:cNvPr id="61" name="Group 60">
            <a:extLst>
              <a:ext uri="{FF2B5EF4-FFF2-40B4-BE49-F238E27FC236}">
                <a16:creationId xmlns:a16="http://schemas.microsoft.com/office/drawing/2014/main" id="{36B9BE2B-332A-C6F7-E188-00F53EE2966E}"/>
              </a:ext>
            </a:extLst>
          </p:cNvPr>
          <p:cNvGrpSpPr/>
          <p:nvPr/>
        </p:nvGrpSpPr>
        <p:grpSpPr>
          <a:xfrm>
            <a:off x="1429449" y="3311834"/>
            <a:ext cx="990108" cy="1228226"/>
            <a:chOff x="1340815" y="3354727"/>
            <a:chExt cx="990088" cy="1228201"/>
          </a:xfrm>
        </p:grpSpPr>
        <p:sp>
          <p:nvSpPr>
            <p:cNvPr id="2497" name="Freeform 2436">
              <a:extLst>
                <a:ext uri="{FF2B5EF4-FFF2-40B4-BE49-F238E27FC236}">
                  <a16:creationId xmlns:a16="http://schemas.microsoft.com/office/drawing/2014/main" id="{1EEB372B-D232-53FE-781A-8958E2436234}"/>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8" name="Freeform 2438">
              <a:extLst>
                <a:ext uri="{FF2B5EF4-FFF2-40B4-BE49-F238E27FC236}">
                  <a16:creationId xmlns:a16="http://schemas.microsoft.com/office/drawing/2014/main" id="{2B565085-0676-924A-B74E-A72DE874DBDA}"/>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63" name="Group 62">
            <a:extLst>
              <a:ext uri="{FF2B5EF4-FFF2-40B4-BE49-F238E27FC236}">
                <a16:creationId xmlns:a16="http://schemas.microsoft.com/office/drawing/2014/main" id="{89483CD2-663B-C1FC-5FF4-FE87CAAC5146}"/>
              </a:ext>
            </a:extLst>
          </p:cNvPr>
          <p:cNvGrpSpPr/>
          <p:nvPr/>
        </p:nvGrpSpPr>
        <p:grpSpPr>
          <a:xfrm rot="16200000">
            <a:off x="1429450" y="1949595"/>
            <a:ext cx="990108" cy="1228226"/>
            <a:chOff x="1340815" y="3354727"/>
            <a:chExt cx="990088" cy="1228201"/>
          </a:xfrm>
        </p:grpSpPr>
        <p:sp>
          <p:nvSpPr>
            <p:cNvPr id="2495" name="Freeform 2491">
              <a:extLst>
                <a:ext uri="{FF2B5EF4-FFF2-40B4-BE49-F238E27FC236}">
                  <a16:creationId xmlns:a16="http://schemas.microsoft.com/office/drawing/2014/main" id="{F2BD4B2B-4985-C746-B328-CFB19726DDA6}"/>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6" name="Freeform 2499">
              <a:extLst>
                <a:ext uri="{FF2B5EF4-FFF2-40B4-BE49-F238E27FC236}">
                  <a16:creationId xmlns:a16="http://schemas.microsoft.com/office/drawing/2014/main" id="{23F1DF92-00B6-67EB-50EF-D92CA3427562}"/>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29" name="TextBox 128">
            <a:extLst>
              <a:ext uri="{FF2B5EF4-FFF2-40B4-BE49-F238E27FC236}">
                <a16:creationId xmlns:a16="http://schemas.microsoft.com/office/drawing/2014/main" id="{EAB83B4C-30C8-2D9D-8467-F1893E5E65EB}"/>
              </a:ext>
            </a:extLst>
          </p:cNvPr>
          <p:cNvSpPr txBox="1"/>
          <p:nvPr/>
        </p:nvSpPr>
        <p:spPr>
          <a:xfrm>
            <a:off x="2352788" y="1531477"/>
            <a:ext cx="605947" cy="16158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Epithelium</a:t>
            </a:r>
          </a:p>
        </p:txBody>
      </p:sp>
      <p:sp>
        <p:nvSpPr>
          <p:cNvPr id="130" name="TextBox 129">
            <a:extLst>
              <a:ext uri="{FF2B5EF4-FFF2-40B4-BE49-F238E27FC236}">
                <a16:creationId xmlns:a16="http://schemas.microsoft.com/office/drawing/2014/main" id="{BEB7D6AB-86FA-06F5-F1AC-FB1B877A87B7}"/>
              </a:ext>
            </a:extLst>
          </p:cNvPr>
          <p:cNvSpPr txBox="1"/>
          <p:nvPr/>
        </p:nvSpPr>
        <p:spPr>
          <a:xfrm>
            <a:off x="3240103" y="1149911"/>
            <a:ext cx="4488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Allergens</a:t>
            </a:r>
          </a:p>
        </p:txBody>
      </p:sp>
      <p:sp>
        <p:nvSpPr>
          <p:cNvPr id="131" name="TextBox 130">
            <a:extLst>
              <a:ext uri="{FF2B5EF4-FFF2-40B4-BE49-F238E27FC236}">
                <a16:creationId xmlns:a16="http://schemas.microsoft.com/office/drawing/2014/main" id="{F8911E8A-B2E7-6EC4-26E6-6270572B4745}"/>
              </a:ext>
            </a:extLst>
          </p:cNvPr>
          <p:cNvSpPr txBox="1"/>
          <p:nvPr/>
        </p:nvSpPr>
        <p:spPr>
          <a:xfrm>
            <a:off x="3879365" y="1149911"/>
            <a:ext cx="46969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Cytokines</a:t>
            </a:r>
          </a:p>
        </p:txBody>
      </p:sp>
      <p:sp>
        <p:nvSpPr>
          <p:cNvPr id="132" name="TextBox 131">
            <a:extLst>
              <a:ext uri="{FF2B5EF4-FFF2-40B4-BE49-F238E27FC236}">
                <a16:creationId xmlns:a16="http://schemas.microsoft.com/office/drawing/2014/main" id="{BE056434-2477-FF93-45C9-0E9BF7B49BBF}"/>
              </a:ext>
            </a:extLst>
          </p:cNvPr>
          <p:cNvSpPr txBox="1"/>
          <p:nvPr/>
        </p:nvSpPr>
        <p:spPr>
          <a:xfrm>
            <a:off x="4545877" y="1149911"/>
            <a:ext cx="2612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Fungi</a:t>
            </a:r>
          </a:p>
        </p:txBody>
      </p:sp>
      <p:sp>
        <p:nvSpPr>
          <p:cNvPr id="133" name="TextBox 132">
            <a:extLst>
              <a:ext uri="{FF2B5EF4-FFF2-40B4-BE49-F238E27FC236}">
                <a16:creationId xmlns:a16="http://schemas.microsoft.com/office/drawing/2014/main" id="{54E0F28F-1789-E27F-CB62-8E81ACF13E56}"/>
              </a:ext>
            </a:extLst>
          </p:cNvPr>
          <p:cNvSpPr txBox="1"/>
          <p:nvPr/>
        </p:nvSpPr>
        <p:spPr>
          <a:xfrm>
            <a:off x="2353065" y="2383753"/>
            <a:ext cx="229235"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34" name="TextBox 133">
            <a:extLst>
              <a:ext uri="{FF2B5EF4-FFF2-40B4-BE49-F238E27FC236}">
                <a16:creationId xmlns:a16="http://schemas.microsoft.com/office/drawing/2014/main" id="{7790D845-C1F4-9DC1-64EA-1531AA47C8D2}"/>
              </a:ext>
            </a:extLst>
          </p:cNvPr>
          <p:cNvSpPr txBox="1"/>
          <p:nvPr/>
        </p:nvSpPr>
        <p:spPr>
          <a:xfrm>
            <a:off x="3259300" y="2219072"/>
            <a:ext cx="190762" cy="23083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p:txBody>
      </p:sp>
      <p:sp>
        <p:nvSpPr>
          <p:cNvPr id="135" name="TextBox 134">
            <a:extLst>
              <a:ext uri="{FF2B5EF4-FFF2-40B4-BE49-F238E27FC236}">
                <a16:creationId xmlns:a16="http://schemas.microsoft.com/office/drawing/2014/main" id="{C10D4BB3-1D43-FACB-0A4B-0FB1430E7E8C}"/>
              </a:ext>
            </a:extLst>
          </p:cNvPr>
          <p:cNvSpPr txBox="1"/>
          <p:nvPr/>
        </p:nvSpPr>
        <p:spPr>
          <a:xfrm>
            <a:off x="2901642" y="2649934"/>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136" name="TextBox 135">
            <a:extLst>
              <a:ext uri="{FF2B5EF4-FFF2-40B4-BE49-F238E27FC236}">
                <a16:creationId xmlns:a16="http://schemas.microsoft.com/office/drawing/2014/main" id="{EEBFABFB-BA05-4348-8093-268782D4279F}"/>
              </a:ext>
            </a:extLst>
          </p:cNvPr>
          <p:cNvSpPr txBox="1"/>
          <p:nvPr/>
        </p:nvSpPr>
        <p:spPr>
          <a:xfrm>
            <a:off x="4490892"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IL-25</a:t>
            </a:r>
          </a:p>
        </p:txBody>
      </p:sp>
      <p:sp>
        <p:nvSpPr>
          <p:cNvPr id="138" name="TextBox 137">
            <a:extLst>
              <a:ext uri="{FF2B5EF4-FFF2-40B4-BE49-F238E27FC236}">
                <a16:creationId xmlns:a16="http://schemas.microsoft.com/office/drawing/2014/main" id="{9B33153D-FAB2-C724-353C-D95F6AE4DF1E}"/>
              </a:ext>
            </a:extLst>
          </p:cNvPr>
          <p:cNvSpPr txBox="1"/>
          <p:nvPr/>
        </p:nvSpPr>
        <p:spPr>
          <a:xfrm>
            <a:off x="4152617" y="2757251"/>
            <a:ext cx="3991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Basophil</a:t>
            </a:r>
          </a:p>
        </p:txBody>
      </p:sp>
      <p:sp>
        <p:nvSpPr>
          <p:cNvPr id="139" name="TextBox 138">
            <a:extLst>
              <a:ext uri="{FF2B5EF4-FFF2-40B4-BE49-F238E27FC236}">
                <a16:creationId xmlns:a16="http://schemas.microsoft.com/office/drawing/2014/main" id="{38440A5D-6BC2-6397-B464-D80409700EA9}"/>
              </a:ext>
            </a:extLst>
          </p:cNvPr>
          <p:cNvSpPr txBox="1"/>
          <p:nvPr/>
        </p:nvSpPr>
        <p:spPr>
          <a:xfrm>
            <a:off x="5272911" y="2697503"/>
            <a:ext cx="61717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Dendritic cell</a:t>
            </a:r>
          </a:p>
        </p:txBody>
      </p:sp>
      <p:sp>
        <p:nvSpPr>
          <p:cNvPr id="140" name="TextBox 139">
            <a:extLst>
              <a:ext uri="{FF2B5EF4-FFF2-40B4-BE49-F238E27FC236}">
                <a16:creationId xmlns:a16="http://schemas.microsoft.com/office/drawing/2014/main" id="{7DB8BA8A-3DDA-AC78-E3A1-9637FF9A6A3C}"/>
              </a:ext>
            </a:extLst>
          </p:cNvPr>
          <p:cNvSpPr txBox="1"/>
          <p:nvPr/>
        </p:nvSpPr>
        <p:spPr>
          <a:xfrm>
            <a:off x="5190770" y="2860070"/>
            <a:ext cx="266103"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Naïve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T cell</a:t>
            </a:r>
          </a:p>
        </p:txBody>
      </p:sp>
      <p:sp>
        <p:nvSpPr>
          <p:cNvPr id="141" name="TextBox 140">
            <a:extLst>
              <a:ext uri="{FF2B5EF4-FFF2-40B4-BE49-F238E27FC236}">
                <a16:creationId xmlns:a16="http://schemas.microsoft.com/office/drawing/2014/main" id="{30976C78-C5B3-597B-F785-BF89AE86373A}"/>
              </a:ext>
            </a:extLst>
          </p:cNvPr>
          <p:cNvSpPr txBox="1"/>
          <p:nvPr/>
        </p:nvSpPr>
        <p:spPr>
          <a:xfrm>
            <a:off x="5834612" y="3987181"/>
            <a:ext cx="53220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Eosinophils</a:t>
            </a:r>
          </a:p>
        </p:txBody>
      </p:sp>
      <p:sp>
        <p:nvSpPr>
          <p:cNvPr id="142" name="TextBox 141">
            <a:extLst>
              <a:ext uri="{FF2B5EF4-FFF2-40B4-BE49-F238E27FC236}">
                <a16:creationId xmlns:a16="http://schemas.microsoft.com/office/drawing/2014/main" id="{88954A83-7C4D-EDAC-A4B6-99A024DD8408}"/>
              </a:ext>
            </a:extLst>
          </p:cNvPr>
          <p:cNvSpPr txBox="1"/>
          <p:nvPr/>
        </p:nvSpPr>
        <p:spPr>
          <a:xfrm>
            <a:off x="3012769" y="4119989"/>
            <a:ext cx="2933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 cells</a:t>
            </a:r>
          </a:p>
        </p:txBody>
      </p:sp>
      <p:sp>
        <p:nvSpPr>
          <p:cNvPr id="144" name="TextBox 143">
            <a:extLst>
              <a:ext uri="{FF2B5EF4-FFF2-40B4-BE49-F238E27FC236}">
                <a16:creationId xmlns:a16="http://schemas.microsoft.com/office/drawing/2014/main" id="{400AEB78-494A-0D9D-15B1-CDCAF7AB7CCD}"/>
              </a:ext>
            </a:extLst>
          </p:cNvPr>
          <p:cNvSpPr txBox="1"/>
          <p:nvPr/>
        </p:nvSpPr>
        <p:spPr>
          <a:xfrm>
            <a:off x="3127071" y="3665954"/>
            <a:ext cx="1394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IgE</a:t>
            </a:r>
          </a:p>
        </p:txBody>
      </p:sp>
      <p:sp>
        <p:nvSpPr>
          <p:cNvPr id="145" name="TextBox 144">
            <a:extLst>
              <a:ext uri="{FF2B5EF4-FFF2-40B4-BE49-F238E27FC236}">
                <a16:creationId xmlns:a16="http://schemas.microsoft.com/office/drawing/2014/main" id="{D668B483-3C03-FD1C-ABC6-008C1CFFCAD2}"/>
              </a:ext>
            </a:extLst>
          </p:cNvPr>
          <p:cNvSpPr txBox="1"/>
          <p:nvPr/>
        </p:nvSpPr>
        <p:spPr>
          <a:xfrm>
            <a:off x="2307905" y="3291297"/>
            <a:ext cx="62197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Histamine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Leukotrienes</a:t>
            </a:r>
          </a:p>
        </p:txBody>
      </p:sp>
      <p:sp>
        <p:nvSpPr>
          <p:cNvPr id="146" name="TextBox 145">
            <a:extLst>
              <a:ext uri="{FF2B5EF4-FFF2-40B4-BE49-F238E27FC236}">
                <a16:creationId xmlns:a16="http://schemas.microsoft.com/office/drawing/2014/main" id="{36B84444-7D81-89DB-DD9D-B004991F0472}"/>
              </a:ext>
            </a:extLst>
          </p:cNvPr>
          <p:cNvSpPr txBox="1"/>
          <p:nvPr/>
        </p:nvSpPr>
        <p:spPr>
          <a:xfrm>
            <a:off x="3820740" y="3094390"/>
            <a:ext cx="184350" cy="11541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p:txBody>
      </p:sp>
      <p:sp>
        <p:nvSpPr>
          <p:cNvPr id="147" name="TextBox 146">
            <a:extLst>
              <a:ext uri="{FF2B5EF4-FFF2-40B4-BE49-F238E27FC236}">
                <a16:creationId xmlns:a16="http://schemas.microsoft.com/office/drawing/2014/main" id="{E9A3007D-A74B-0A0F-F1B5-EF3571A88B08}"/>
              </a:ext>
            </a:extLst>
          </p:cNvPr>
          <p:cNvSpPr txBox="1"/>
          <p:nvPr/>
        </p:nvSpPr>
        <p:spPr>
          <a:xfrm rot="19568916">
            <a:off x="4148277" y="3800744"/>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8" name="TextBox 147">
            <a:extLst>
              <a:ext uri="{FF2B5EF4-FFF2-40B4-BE49-F238E27FC236}">
                <a16:creationId xmlns:a16="http://schemas.microsoft.com/office/drawing/2014/main" id="{04B7C501-9AFC-4C91-85A5-B2932AEBE345}"/>
              </a:ext>
            </a:extLst>
          </p:cNvPr>
          <p:cNvSpPr txBox="1"/>
          <p:nvPr/>
        </p:nvSpPr>
        <p:spPr>
          <a:xfrm rot="18326695">
            <a:off x="3739837" y="3393029"/>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149" name="TextBox 148">
            <a:extLst>
              <a:ext uri="{FF2B5EF4-FFF2-40B4-BE49-F238E27FC236}">
                <a16:creationId xmlns:a16="http://schemas.microsoft.com/office/drawing/2014/main" id="{D911F860-5691-B0CE-BB72-EF0646E6BF7A}"/>
              </a:ext>
            </a:extLst>
          </p:cNvPr>
          <p:cNvSpPr txBox="1"/>
          <p:nvPr/>
        </p:nvSpPr>
        <p:spPr>
          <a:xfrm>
            <a:off x="4397698" y="4118600"/>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endParaRPr kumimoji="0" lang="en-US" sz="8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endParaRPr>
          </a:p>
        </p:txBody>
      </p:sp>
      <p:sp>
        <p:nvSpPr>
          <p:cNvPr id="150" name="TextBox 149">
            <a:extLst>
              <a:ext uri="{FF2B5EF4-FFF2-40B4-BE49-F238E27FC236}">
                <a16:creationId xmlns:a16="http://schemas.microsoft.com/office/drawing/2014/main" id="{75ED537C-0097-A31E-F5C6-58DF3218A922}"/>
              </a:ext>
            </a:extLst>
          </p:cNvPr>
          <p:cNvSpPr txBox="1"/>
          <p:nvPr/>
        </p:nvSpPr>
        <p:spPr>
          <a:xfrm>
            <a:off x="4643458" y="3318538"/>
            <a:ext cx="20518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cells</a:t>
            </a:r>
          </a:p>
        </p:txBody>
      </p:sp>
      <p:sp>
        <p:nvSpPr>
          <p:cNvPr id="151" name="TextBox 150">
            <a:extLst>
              <a:ext uri="{FF2B5EF4-FFF2-40B4-BE49-F238E27FC236}">
                <a16:creationId xmlns:a16="http://schemas.microsoft.com/office/drawing/2014/main" id="{C358ACB1-1AB8-F32B-31A5-A6FB3093AF58}"/>
              </a:ext>
            </a:extLst>
          </p:cNvPr>
          <p:cNvSpPr txBox="1"/>
          <p:nvPr/>
        </p:nvSpPr>
        <p:spPr>
          <a:xfrm rot="2099857">
            <a:off x="5445883" y="350753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IL-5</a:t>
            </a:r>
          </a:p>
        </p:txBody>
      </p:sp>
      <p:sp>
        <p:nvSpPr>
          <p:cNvPr id="152" name="TextBox 151">
            <a:extLst>
              <a:ext uri="{FF2B5EF4-FFF2-40B4-BE49-F238E27FC236}">
                <a16:creationId xmlns:a16="http://schemas.microsoft.com/office/drawing/2014/main" id="{1A362EFF-D3B6-12DF-8318-650FB26E4275}"/>
              </a:ext>
            </a:extLst>
          </p:cNvPr>
          <p:cNvSpPr txBox="1"/>
          <p:nvPr/>
        </p:nvSpPr>
        <p:spPr>
          <a:xfrm rot="19585287">
            <a:off x="5592192" y="297338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3" name="TextBox 152">
            <a:extLst>
              <a:ext uri="{FF2B5EF4-FFF2-40B4-BE49-F238E27FC236}">
                <a16:creationId xmlns:a16="http://schemas.microsoft.com/office/drawing/2014/main" id="{00A62D6E-50F3-4034-29B6-F124818F3202}"/>
              </a:ext>
            </a:extLst>
          </p:cNvPr>
          <p:cNvSpPr txBox="1"/>
          <p:nvPr/>
        </p:nvSpPr>
        <p:spPr>
          <a:xfrm rot="1721568">
            <a:off x="5229446" y="4266257"/>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154" name="TextBox 153">
            <a:extLst>
              <a:ext uri="{FF2B5EF4-FFF2-40B4-BE49-F238E27FC236}">
                <a16:creationId xmlns:a16="http://schemas.microsoft.com/office/drawing/2014/main" id="{C2FE5A82-7E21-C1CF-D87E-BA92CC3F01BB}"/>
              </a:ext>
            </a:extLst>
          </p:cNvPr>
          <p:cNvSpPr txBox="1"/>
          <p:nvPr/>
        </p:nvSpPr>
        <p:spPr>
          <a:xfrm rot="19476609">
            <a:off x="6618670" y="3509806"/>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IL-5</a:t>
            </a:r>
          </a:p>
        </p:txBody>
      </p:sp>
      <p:sp>
        <p:nvSpPr>
          <p:cNvPr id="155" name="TextBox 154">
            <a:extLst>
              <a:ext uri="{FF2B5EF4-FFF2-40B4-BE49-F238E27FC236}">
                <a16:creationId xmlns:a16="http://schemas.microsoft.com/office/drawing/2014/main" id="{9643C610-F222-F945-67C7-EADE65930604}"/>
              </a:ext>
            </a:extLst>
          </p:cNvPr>
          <p:cNvSpPr txBox="1"/>
          <p:nvPr/>
        </p:nvSpPr>
        <p:spPr>
          <a:xfrm rot="2077529">
            <a:off x="6376152" y="2953478"/>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6" name="TextBox 155">
            <a:extLst>
              <a:ext uri="{FF2B5EF4-FFF2-40B4-BE49-F238E27FC236}">
                <a16:creationId xmlns:a16="http://schemas.microsoft.com/office/drawing/2014/main" id="{6DF598F2-CC1F-BC51-7053-039BE078BC62}"/>
              </a:ext>
            </a:extLst>
          </p:cNvPr>
          <p:cNvSpPr txBox="1"/>
          <p:nvPr/>
        </p:nvSpPr>
        <p:spPr>
          <a:xfrm rot="19935994">
            <a:off x="6695353" y="426686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157" name="TextBox 156">
            <a:extLst>
              <a:ext uri="{FF2B5EF4-FFF2-40B4-BE49-F238E27FC236}">
                <a16:creationId xmlns:a16="http://schemas.microsoft.com/office/drawing/2014/main" id="{AD7521A3-C761-7FED-D22F-9CE5BEDBBDDB}"/>
              </a:ext>
            </a:extLst>
          </p:cNvPr>
          <p:cNvSpPr txBox="1"/>
          <p:nvPr/>
        </p:nvSpPr>
        <p:spPr>
          <a:xfrm>
            <a:off x="7047204" y="305939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158" name="TextBox 157">
            <a:extLst>
              <a:ext uri="{FF2B5EF4-FFF2-40B4-BE49-F238E27FC236}">
                <a16:creationId xmlns:a16="http://schemas.microsoft.com/office/drawing/2014/main" id="{DBEC77BB-542C-C107-044B-2E94568786ED}"/>
              </a:ext>
            </a:extLst>
          </p:cNvPr>
          <p:cNvSpPr txBox="1"/>
          <p:nvPr/>
        </p:nvSpPr>
        <p:spPr>
          <a:xfrm>
            <a:off x="6752640" y="2246306"/>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IL-25</a:t>
            </a:r>
          </a:p>
        </p:txBody>
      </p:sp>
      <p:sp>
        <p:nvSpPr>
          <p:cNvPr id="159" name="TextBox 158">
            <a:extLst>
              <a:ext uri="{FF2B5EF4-FFF2-40B4-BE49-F238E27FC236}">
                <a16:creationId xmlns:a16="http://schemas.microsoft.com/office/drawing/2014/main" id="{2C13EB76-B508-31A9-5A26-22E5C303711C}"/>
              </a:ext>
            </a:extLst>
          </p:cNvPr>
          <p:cNvSpPr txBox="1"/>
          <p:nvPr/>
        </p:nvSpPr>
        <p:spPr>
          <a:xfrm>
            <a:off x="8274547" y="2256850"/>
            <a:ext cx="321169" cy="226591"/>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35FAC">
                    <a:lumMod val="75000"/>
                  </a:srgbClr>
                </a:solidFill>
                <a:effectLst/>
                <a:uLnTx/>
                <a:uFillTx/>
                <a:latin typeface="Calibri"/>
                <a:ea typeface="+mn-ea"/>
                <a:cs typeface="Calibri"/>
              </a:rPr>
              <a:t>TSLP</a:t>
            </a:r>
          </a:p>
        </p:txBody>
      </p:sp>
      <p:sp>
        <p:nvSpPr>
          <p:cNvPr id="161" name="TextBox 160">
            <a:extLst>
              <a:ext uri="{FF2B5EF4-FFF2-40B4-BE49-F238E27FC236}">
                <a16:creationId xmlns:a16="http://schemas.microsoft.com/office/drawing/2014/main" id="{86A5E76A-7E60-8958-6A1D-C9ED5201C4EB}"/>
              </a:ext>
            </a:extLst>
          </p:cNvPr>
          <p:cNvSpPr txBox="1"/>
          <p:nvPr/>
        </p:nvSpPr>
        <p:spPr>
          <a:xfrm>
            <a:off x="7048944" y="4260513"/>
            <a:ext cx="724572"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Smooth muscle</a:t>
            </a:r>
          </a:p>
        </p:txBody>
      </p:sp>
      <p:sp>
        <p:nvSpPr>
          <p:cNvPr id="164" name="TextBox 163">
            <a:extLst>
              <a:ext uri="{FF2B5EF4-FFF2-40B4-BE49-F238E27FC236}">
                <a16:creationId xmlns:a16="http://schemas.microsoft.com/office/drawing/2014/main" id="{854BBB09-2639-DC71-3C1B-DB92A42AAF15}"/>
              </a:ext>
            </a:extLst>
          </p:cNvPr>
          <p:cNvSpPr txBox="1"/>
          <p:nvPr/>
        </p:nvSpPr>
        <p:spPr>
          <a:xfrm>
            <a:off x="9610310" y="4129627"/>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IL-6</a:t>
            </a:r>
          </a:p>
        </p:txBody>
      </p:sp>
      <p:sp>
        <p:nvSpPr>
          <p:cNvPr id="165" name="TextBox 164">
            <a:extLst>
              <a:ext uri="{FF2B5EF4-FFF2-40B4-BE49-F238E27FC236}">
                <a16:creationId xmlns:a16="http://schemas.microsoft.com/office/drawing/2014/main" id="{3CBED91A-B912-93F3-BA79-F08D54B3390D}"/>
              </a:ext>
            </a:extLst>
          </p:cNvPr>
          <p:cNvSpPr txBox="1"/>
          <p:nvPr/>
        </p:nvSpPr>
        <p:spPr>
          <a:xfrm>
            <a:off x="9267706" y="3337769"/>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Fibroblast</a:t>
            </a:r>
          </a:p>
        </p:txBody>
      </p:sp>
      <p:sp>
        <p:nvSpPr>
          <p:cNvPr id="166" name="TextBox 165">
            <a:extLst>
              <a:ext uri="{FF2B5EF4-FFF2-40B4-BE49-F238E27FC236}">
                <a16:creationId xmlns:a16="http://schemas.microsoft.com/office/drawing/2014/main" id="{FB1E327C-0197-FA35-937D-3CA4D101C7D1}"/>
              </a:ext>
            </a:extLst>
          </p:cNvPr>
          <p:cNvSpPr txBox="1"/>
          <p:nvPr/>
        </p:nvSpPr>
        <p:spPr>
          <a:xfrm>
            <a:off x="9093828" y="2542446"/>
            <a:ext cx="4039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Collagen</a:t>
            </a:r>
          </a:p>
        </p:txBody>
      </p:sp>
      <p:sp>
        <p:nvSpPr>
          <p:cNvPr id="168" name="TextBox 167">
            <a:extLst>
              <a:ext uri="{FF2B5EF4-FFF2-40B4-BE49-F238E27FC236}">
                <a16:creationId xmlns:a16="http://schemas.microsoft.com/office/drawing/2014/main" id="{2C4BCB92-4A53-CBFB-F841-B70F998EA530}"/>
              </a:ext>
            </a:extLst>
          </p:cNvPr>
          <p:cNvSpPr txBox="1"/>
          <p:nvPr/>
        </p:nvSpPr>
        <p:spPr>
          <a:xfrm>
            <a:off x="7945735" y="3407020"/>
            <a:ext cx="248471" cy="15389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grpSp>
        <p:nvGrpSpPr>
          <p:cNvPr id="169" name="Graphic 2442">
            <a:extLst>
              <a:ext uri="{FF2B5EF4-FFF2-40B4-BE49-F238E27FC236}">
                <a16:creationId xmlns:a16="http://schemas.microsoft.com/office/drawing/2014/main" id="{64BA3ED3-9446-0537-C3E7-C1D0E7C62347}"/>
              </a:ext>
            </a:extLst>
          </p:cNvPr>
          <p:cNvGrpSpPr/>
          <p:nvPr/>
        </p:nvGrpSpPr>
        <p:grpSpPr>
          <a:xfrm rot="401577">
            <a:off x="3880668" y="3315678"/>
            <a:ext cx="257941" cy="478206"/>
            <a:chOff x="7388833" y="5476246"/>
            <a:chExt cx="373677" cy="630032"/>
          </a:xfrm>
          <a:solidFill>
            <a:srgbClr val="A21383"/>
          </a:solidFill>
        </p:grpSpPr>
        <p:sp>
          <p:nvSpPr>
            <p:cNvPr id="2493" name="Freeform 2445">
              <a:extLst>
                <a:ext uri="{FF2B5EF4-FFF2-40B4-BE49-F238E27FC236}">
                  <a16:creationId xmlns:a16="http://schemas.microsoft.com/office/drawing/2014/main" id="{DAD6A2E2-FEFF-BA1C-FC71-342A11688F75}"/>
                </a:ext>
              </a:extLst>
            </p:cNvPr>
            <p:cNvSpPr/>
            <p:nvPr/>
          </p:nvSpPr>
          <p:spPr>
            <a:xfrm>
              <a:off x="7411227" y="5476246"/>
              <a:ext cx="351283" cy="592220"/>
            </a:xfrm>
            <a:custGeom>
              <a:avLst/>
              <a:gdLst>
                <a:gd name="connsiteX0" fmla="*/ 351285 w 351284"/>
                <a:gd name="connsiteY0" fmla="*/ 0 h 592224"/>
                <a:gd name="connsiteX1" fmla="*/ 0 w 351284"/>
                <a:gd name="connsiteY1" fmla="*/ 592224 h 592224"/>
              </a:gdLst>
              <a:ahLst/>
              <a:cxnLst>
                <a:cxn ang="0">
                  <a:pos x="connsiteX0" y="connsiteY0"/>
                </a:cxn>
                <a:cxn ang="0">
                  <a:pos x="connsiteX1" y="connsiteY1"/>
                </a:cxn>
              </a:cxnLst>
              <a:rect l="l" t="t" r="r" b="b"/>
              <a:pathLst>
                <a:path w="351284" h="592224">
                  <a:moveTo>
                    <a:pt x="351285" y="0"/>
                  </a:moveTo>
                  <a:lnTo>
                    <a:pt x="0" y="592224"/>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4" name="Freeform 2446">
              <a:extLst>
                <a:ext uri="{FF2B5EF4-FFF2-40B4-BE49-F238E27FC236}">
                  <a16:creationId xmlns:a16="http://schemas.microsoft.com/office/drawing/2014/main" id="{87CC8198-2681-1490-8319-61BC2973F085}"/>
                </a:ext>
              </a:extLst>
            </p:cNvPr>
            <p:cNvSpPr/>
            <p:nvPr/>
          </p:nvSpPr>
          <p:spPr>
            <a:xfrm>
              <a:off x="7388833" y="6045244"/>
              <a:ext cx="53261" cy="61034"/>
            </a:xfrm>
            <a:custGeom>
              <a:avLst/>
              <a:gdLst>
                <a:gd name="connsiteX0" fmla="*/ 735 w 53261"/>
                <a:gd name="connsiteY0" fmla="*/ 0 h 61034"/>
                <a:gd name="connsiteX1" fmla="*/ 0 w 53261"/>
                <a:gd name="connsiteY1" fmla="*/ 61034 h 61034"/>
                <a:gd name="connsiteX2" fmla="*/ 53262 w 53261"/>
                <a:gd name="connsiteY2" fmla="*/ 31160 h 61034"/>
                <a:gd name="connsiteX3" fmla="*/ 735 w 53261"/>
                <a:gd name="connsiteY3" fmla="*/ 0 h 61034"/>
              </a:gdLst>
              <a:ahLst/>
              <a:cxnLst>
                <a:cxn ang="0">
                  <a:pos x="connsiteX0" y="connsiteY0"/>
                </a:cxn>
                <a:cxn ang="0">
                  <a:pos x="connsiteX1" y="connsiteY1"/>
                </a:cxn>
                <a:cxn ang="0">
                  <a:pos x="connsiteX2" y="connsiteY2"/>
                </a:cxn>
                <a:cxn ang="0">
                  <a:pos x="connsiteX3" y="connsiteY3"/>
                </a:cxn>
              </a:cxnLst>
              <a:rect l="l" t="t" r="r" b="b"/>
              <a:pathLst>
                <a:path w="53261" h="61034">
                  <a:moveTo>
                    <a:pt x="735" y="0"/>
                  </a:moveTo>
                  <a:lnTo>
                    <a:pt x="0" y="61034"/>
                  </a:lnTo>
                  <a:lnTo>
                    <a:pt x="53262" y="31160"/>
                  </a:lnTo>
                  <a:lnTo>
                    <a:pt x="735"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0" name="Group 169">
            <a:extLst>
              <a:ext uri="{FF2B5EF4-FFF2-40B4-BE49-F238E27FC236}">
                <a16:creationId xmlns:a16="http://schemas.microsoft.com/office/drawing/2014/main" id="{CEB2A609-E194-E0FF-B2A5-1092FD8353A7}"/>
              </a:ext>
            </a:extLst>
          </p:cNvPr>
          <p:cNvGrpSpPr/>
          <p:nvPr/>
        </p:nvGrpSpPr>
        <p:grpSpPr>
          <a:xfrm>
            <a:off x="3958667" y="3665104"/>
            <a:ext cx="880704" cy="577321"/>
            <a:chOff x="3869982" y="3713634"/>
            <a:chExt cx="880686" cy="577309"/>
          </a:xfrm>
        </p:grpSpPr>
        <p:sp>
          <p:nvSpPr>
            <p:cNvPr id="2490" name="Freeform 2448">
              <a:extLst>
                <a:ext uri="{FF2B5EF4-FFF2-40B4-BE49-F238E27FC236}">
                  <a16:creationId xmlns:a16="http://schemas.microsoft.com/office/drawing/2014/main" id="{7D135CD5-3A11-85C7-A8B2-7D2B09D8B463}"/>
                </a:ext>
              </a:extLst>
            </p:cNvPr>
            <p:cNvSpPr/>
            <p:nvPr/>
          </p:nvSpPr>
          <p:spPr>
            <a:xfrm>
              <a:off x="3906774" y="3713634"/>
              <a:ext cx="843894" cy="553210"/>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91" name="Freeform 2449">
              <a:extLst>
                <a:ext uri="{FF2B5EF4-FFF2-40B4-BE49-F238E27FC236}">
                  <a16:creationId xmlns:a16="http://schemas.microsoft.com/office/drawing/2014/main" id="{63BF1CFA-C4F7-7460-E921-0CE7B7F11F4D}"/>
                </a:ext>
              </a:extLst>
            </p:cNvPr>
            <p:cNvSpPr/>
            <p:nvPr/>
          </p:nvSpPr>
          <p:spPr>
            <a:xfrm>
              <a:off x="3869982" y="4236370"/>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1" name="Graphic 2442">
            <a:extLst>
              <a:ext uri="{FF2B5EF4-FFF2-40B4-BE49-F238E27FC236}">
                <a16:creationId xmlns:a16="http://schemas.microsoft.com/office/drawing/2014/main" id="{B9BE2857-561E-9417-4A5D-13E54C5AB7E1}"/>
              </a:ext>
            </a:extLst>
          </p:cNvPr>
          <p:cNvGrpSpPr/>
          <p:nvPr/>
        </p:nvGrpSpPr>
        <p:grpSpPr>
          <a:xfrm>
            <a:off x="4325109" y="4042216"/>
            <a:ext cx="61137" cy="392465"/>
            <a:chOff x="7893108" y="6127558"/>
            <a:chExt cx="61036" cy="391820"/>
          </a:xfrm>
          <a:solidFill>
            <a:srgbClr val="A21383"/>
          </a:solidFill>
        </p:grpSpPr>
        <p:sp>
          <p:nvSpPr>
            <p:cNvPr id="2487" name="Freeform 2451">
              <a:extLst>
                <a:ext uri="{FF2B5EF4-FFF2-40B4-BE49-F238E27FC236}">
                  <a16:creationId xmlns:a16="http://schemas.microsoft.com/office/drawing/2014/main" id="{9A9911A8-5604-1521-F3A7-79F1D8D6271F}"/>
                </a:ext>
              </a:extLst>
            </p:cNvPr>
            <p:cNvSpPr/>
            <p:nvPr/>
          </p:nvSpPr>
          <p:spPr>
            <a:xfrm>
              <a:off x="7923553" y="6127558"/>
              <a:ext cx="6122" cy="347904"/>
            </a:xfrm>
            <a:custGeom>
              <a:avLst/>
              <a:gdLst>
                <a:gd name="connsiteX0" fmla="*/ 0 w 6122"/>
                <a:gd name="connsiteY0" fmla="*/ 0 h 347902"/>
                <a:gd name="connsiteX1" fmla="*/ 0 w 6122"/>
                <a:gd name="connsiteY1" fmla="*/ 347903 h 347902"/>
              </a:gdLst>
              <a:ahLst/>
              <a:cxnLst>
                <a:cxn ang="0">
                  <a:pos x="connsiteX0" y="connsiteY0"/>
                </a:cxn>
                <a:cxn ang="0">
                  <a:pos x="connsiteX1" y="connsiteY1"/>
                </a:cxn>
              </a:cxnLst>
              <a:rect l="l" t="t" r="r" b="b"/>
              <a:pathLst>
                <a:path w="6122" h="347902">
                  <a:moveTo>
                    <a:pt x="0" y="0"/>
                  </a:moveTo>
                  <a:lnTo>
                    <a:pt x="0" y="347903"/>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8" name="Freeform 2452">
              <a:extLst>
                <a:ext uri="{FF2B5EF4-FFF2-40B4-BE49-F238E27FC236}">
                  <a16:creationId xmlns:a16="http://schemas.microsoft.com/office/drawing/2014/main" id="{3E209F00-BF18-9F13-FE23-0A75B103D310}"/>
                </a:ext>
              </a:extLst>
            </p:cNvPr>
            <p:cNvSpPr/>
            <p:nvPr/>
          </p:nvSpPr>
          <p:spPr>
            <a:xfrm>
              <a:off x="7893108" y="6466486"/>
              <a:ext cx="61036" cy="52892"/>
            </a:xfrm>
            <a:custGeom>
              <a:avLst/>
              <a:gdLst>
                <a:gd name="connsiteX0" fmla="*/ 0 w 61036"/>
                <a:gd name="connsiteY0" fmla="*/ 0 h 52892"/>
                <a:gd name="connsiteX1" fmla="*/ 30488 w 61036"/>
                <a:gd name="connsiteY1" fmla="*/ 52892 h 52892"/>
                <a:gd name="connsiteX2" fmla="*/ 61037 w 61036"/>
                <a:gd name="connsiteY2" fmla="*/ 0 h 52892"/>
                <a:gd name="connsiteX3" fmla="*/ 0 w 61036"/>
                <a:gd name="connsiteY3" fmla="*/ 0 h 52892"/>
              </a:gdLst>
              <a:ahLst/>
              <a:cxnLst>
                <a:cxn ang="0">
                  <a:pos x="connsiteX0" y="connsiteY0"/>
                </a:cxn>
                <a:cxn ang="0">
                  <a:pos x="connsiteX1" y="connsiteY1"/>
                </a:cxn>
                <a:cxn ang="0">
                  <a:pos x="connsiteX2" y="connsiteY2"/>
                </a:cxn>
                <a:cxn ang="0">
                  <a:pos x="connsiteX3" y="connsiteY3"/>
                </a:cxn>
              </a:cxnLst>
              <a:rect l="l" t="t" r="r" b="b"/>
              <a:pathLst>
                <a:path w="61036" h="52892">
                  <a:moveTo>
                    <a:pt x="0" y="0"/>
                  </a:moveTo>
                  <a:lnTo>
                    <a:pt x="30488" y="52892"/>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72" name="Freeform 2453">
            <a:extLst>
              <a:ext uri="{FF2B5EF4-FFF2-40B4-BE49-F238E27FC236}">
                <a16:creationId xmlns:a16="http://schemas.microsoft.com/office/drawing/2014/main" id="{BD4BE16C-A1B5-4173-0B0E-6B30DACCFEAA}"/>
              </a:ext>
            </a:extLst>
          </p:cNvPr>
          <p:cNvSpPr/>
          <p:nvPr/>
        </p:nvSpPr>
        <p:spPr>
          <a:xfrm>
            <a:off x="4355605" y="3312947"/>
            <a:ext cx="6132" cy="364972"/>
          </a:xfrm>
          <a:custGeom>
            <a:avLst/>
            <a:gdLst>
              <a:gd name="connsiteX0" fmla="*/ 0 w 6122"/>
              <a:gd name="connsiteY0" fmla="*/ 0 h 364370"/>
              <a:gd name="connsiteX1" fmla="*/ 0 w 6122"/>
              <a:gd name="connsiteY1" fmla="*/ 364370 h 364370"/>
            </a:gdLst>
            <a:ahLst/>
            <a:cxnLst>
              <a:cxn ang="0">
                <a:pos x="connsiteX0" y="connsiteY0"/>
              </a:cxn>
              <a:cxn ang="0">
                <a:pos x="connsiteX1" y="connsiteY1"/>
              </a:cxn>
            </a:cxnLst>
            <a:rect l="l" t="t" r="r" b="b"/>
            <a:pathLst>
              <a:path w="6122" h="364370">
                <a:moveTo>
                  <a:pt x="0" y="0"/>
                </a:moveTo>
                <a:lnTo>
                  <a:pt x="0" y="36437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nvGrpSpPr>
          <p:cNvPr id="173" name="Graphic 2442">
            <a:extLst>
              <a:ext uri="{FF2B5EF4-FFF2-40B4-BE49-F238E27FC236}">
                <a16:creationId xmlns:a16="http://schemas.microsoft.com/office/drawing/2014/main" id="{B1AABD42-D4D2-C91E-DE13-10E9969BF9B7}"/>
              </a:ext>
            </a:extLst>
          </p:cNvPr>
          <p:cNvGrpSpPr/>
          <p:nvPr/>
        </p:nvGrpSpPr>
        <p:grpSpPr>
          <a:xfrm>
            <a:off x="5344098" y="3549028"/>
            <a:ext cx="307834" cy="204233"/>
            <a:chOff x="8910534" y="5635163"/>
            <a:chExt cx="307329" cy="203897"/>
          </a:xfrm>
          <a:solidFill>
            <a:srgbClr val="A21383"/>
          </a:solidFill>
        </p:grpSpPr>
        <p:sp>
          <p:nvSpPr>
            <p:cNvPr id="2485" name="Freeform 2461">
              <a:extLst>
                <a:ext uri="{FF2B5EF4-FFF2-40B4-BE49-F238E27FC236}">
                  <a16:creationId xmlns:a16="http://schemas.microsoft.com/office/drawing/2014/main" id="{FCE7EE6F-FAEA-4494-A727-790C07A2D30E}"/>
                </a:ext>
              </a:extLst>
            </p:cNvPr>
            <p:cNvSpPr/>
            <p:nvPr/>
          </p:nvSpPr>
          <p:spPr>
            <a:xfrm>
              <a:off x="8910534" y="5635163"/>
              <a:ext cx="270781" cy="179614"/>
            </a:xfrm>
            <a:custGeom>
              <a:avLst/>
              <a:gdLst>
                <a:gd name="connsiteX0" fmla="*/ 270779 w 270779"/>
                <a:gd name="connsiteY0" fmla="*/ 179614 h 179613"/>
                <a:gd name="connsiteX1" fmla="*/ 0 w 270779"/>
                <a:gd name="connsiteY1" fmla="*/ 0 h 179613"/>
              </a:gdLst>
              <a:ahLst/>
              <a:cxnLst>
                <a:cxn ang="0">
                  <a:pos x="connsiteX0" y="connsiteY0"/>
                </a:cxn>
                <a:cxn ang="0">
                  <a:pos x="connsiteX1" y="connsiteY1"/>
                </a:cxn>
              </a:cxnLst>
              <a:rect l="l" t="t" r="r" b="b"/>
              <a:pathLst>
                <a:path w="270779" h="179613">
                  <a:moveTo>
                    <a:pt x="270779" y="179614"/>
                  </a:moveTo>
                  <a:lnTo>
                    <a:pt x="0"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6" name="Freeform 2462">
              <a:extLst>
                <a:ext uri="{FF2B5EF4-FFF2-40B4-BE49-F238E27FC236}">
                  <a16:creationId xmlns:a16="http://schemas.microsoft.com/office/drawing/2014/main" id="{0202CBB5-53AB-4669-8BB1-0B1EDF8652C0}"/>
                </a:ext>
              </a:extLst>
            </p:cNvPr>
            <p:cNvSpPr/>
            <p:nvPr/>
          </p:nvSpPr>
          <p:spPr>
            <a:xfrm>
              <a:off x="9156949" y="5784393"/>
              <a:ext cx="60914" cy="54667"/>
            </a:xfrm>
            <a:custGeom>
              <a:avLst/>
              <a:gdLst>
                <a:gd name="connsiteX0" fmla="*/ 33733 w 60914"/>
                <a:gd name="connsiteY0" fmla="*/ 0 h 54667"/>
                <a:gd name="connsiteX1" fmla="*/ 60915 w 60914"/>
                <a:gd name="connsiteY1" fmla="*/ 54668 h 54667"/>
                <a:gd name="connsiteX2" fmla="*/ 0 w 60914"/>
                <a:gd name="connsiteY2" fmla="*/ 50872 h 54667"/>
                <a:gd name="connsiteX3" fmla="*/ 33733 w 60914"/>
                <a:gd name="connsiteY3" fmla="*/ 0 h 54667"/>
              </a:gdLst>
              <a:ahLst/>
              <a:cxnLst>
                <a:cxn ang="0">
                  <a:pos x="connsiteX0" y="connsiteY0"/>
                </a:cxn>
                <a:cxn ang="0">
                  <a:pos x="connsiteX1" y="connsiteY1"/>
                </a:cxn>
                <a:cxn ang="0">
                  <a:pos x="connsiteX2" y="connsiteY2"/>
                </a:cxn>
                <a:cxn ang="0">
                  <a:pos x="connsiteX3" y="connsiteY3"/>
                </a:cxn>
              </a:cxnLst>
              <a:rect l="l" t="t" r="r" b="b"/>
              <a:pathLst>
                <a:path w="60914" h="54667">
                  <a:moveTo>
                    <a:pt x="33733" y="0"/>
                  </a:moveTo>
                  <a:lnTo>
                    <a:pt x="60915" y="54668"/>
                  </a:lnTo>
                  <a:lnTo>
                    <a:pt x="0" y="50872"/>
                  </a:lnTo>
                  <a:lnTo>
                    <a:pt x="33733"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4" name="Graphic 2442">
            <a:extLst>
              <a:ext uri="{FF2B5EF4-FFF2-40B4-BE49-F238E27FC236}">
                <a16:creationId xmlns:a16="http://schemas.microsoft.com/office/drawing/2014/main" id="{733A77EC-BE23-6CCA-5F97-F28FA344784C}"/>
              </a:ext>
            </a:extLst>
          </p:cNvPr>
          <p:cNvGrpSpPr/>
          <p:nvPr/>
        </p:nvGrpSpPr>
        <p:grpSpPr>
          <a:xfrm>
            <a:off x="5066742" y="3139242"/>
            <a:ext cx="88671" cy="165411"/>
            <a:chOff x="8633512" y="5226050"/>
            <a:chExt cx="88524" cy="165139"/>
          </a:xfrm>
          <a:solidFill>
            <a:srgbClr val="A21383"/>
          </a:solidFill>
        </p:grpSpPr>
        <p:sp>
          <p:nvSpPr>
            <p:cNvPr id="2483" name="Freeform 2464">
              <a:extLst>
                <a:ext uri="{FF2B5EF4-FFF2-40B4-BE49-F238E27FC236}">
                  <a16:creationId xmlns:a16="http://schemas.microsoft.com/office/drawing/2014/main" id="{0E9C77F4-E566-9E35-FEF5-7C5CBDD503E1}"/>
                </a:ext>
              </a:extLst>
            </p:cNvPr>
            <p:cNvSpPr/>
            <p:nvPr/>
          </p:nvSpPr>
          <p:spPr>
            <a:xfrm>
              <a:off x="8677725" y="5226050"/>
              <a:ext cx="6122" cy="126844"/>
            </a:xfrm>
            <a:custGeom>
              <a:avLst/>
              <a:gdLst>
                <a:gd name="connsiteX0" fmla="*/ 0 w 6122"/>
                <a:gd name="connsiteY0" fmla="*/ 126844 h 126843"/>
                <a:gd name="connsiteX1" fmla="*/ 0 w 6122"/>
                <a:gd name="connsiteY1" fmla="*/ 0 h 126843"/>
              </a:gdLst>
              <a:ahLst/>
              <a:cxnLst>
                <a:cxn ang="0">
                  <a:pos x="connsiteX0" y="connsiteY0"/>
                </a:cxn>
                <a:cxn ang="0">
                  <a:pos x="connsiteX1" y="connsiteY1"/>
                </a:cxn>
              </a:cxnLst>
              <a:rect l="l" t="t" r="r" b="b"/>
              <a:pathLst>
                <a:path w="6122" h="126843">
                  <a:moveTo>
                    <a:pt x="0" y="126844"/>
                  </a:moveTo>
                  <a:lnTo>
                    <a:pt x="0" y="0"/>
                  </a:lnTo>
                </a:path>
              </a:pathLst>
            </a:custGeom>
            <a:ln w="444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4" name="Freeform 2465">
              <a:extLst>
                <a:ext uri="{FF2B5EF4-FFF2-40B4-BE49-F238E27FC236}">
                  <a16:creationId xmlns:a16="http://schemas.microsoft.com/office/drawing/2014/main" id="{6FDD8C30-BB7D-544E-11C3-B2130FA76F61}"/>
                </a:ext>
              </a:extLst>
            </p:cNvPr>
            <p:cNvSpPr/>
            <p:nvPr/>
          </p:nvSpPr>
          <p:spPr>
            <a:xfrm>
              <a:off x="8633512" y="5346929"/>
              <a:ext cx="88524" cy="44260"/>
            </a:xfrm>
            <a:custGeom>
              <a:avLst/>
              <a:gdLst>
                <a:gd name="connsiteX0" fmla="*/ 0 w 88524"/>
                <a:gd name="connsiteY0" fmla="*/ 0 h 44260"/>
                <a:gd name="connsiteX1" fmla="*/ 88525 w 88524"/>
                <a:gd name="connsiteY1" fmla="*/ 0 h 44260"/>
                <a:gd name="connsiteX2" fmla="*/ 44262 w 88524"/>
                <a:gd name="connsiteY2" fmla="*/ 44261 h 44260"/>
                <a:gd name="connsiteX3" fmla="*/ 0 w 88524"/>
                <a:gd name="connsiteY3" fmla="*/ 0 h 44260"/>
              </a:gdLst>
              <a:ahLst/>
              <a:cxnLst>
                <a:cxn ang="0">
                  <a:pos x="connsiteX0" y="connsiteY0"/>
                </a:cxn>
                <a:cxn ang="0">
                  <a:pos x="connsiteX1" y="connsiteY1"/>
                </a:cxn>
                <a:cxn ang="0">
                  <a:pos x="connsiteX2" y="connsiteY2"/>
                </a:cxn>
                <a:cxn ang="0">
                  <a:pos x="connsiteX3" y="connsiteY3"/>
                </a:cxn>
              </a:cxnLst>
              <a:rect l="l" t="t" r="r" b="b"/>
              <a:pathLst>
                <a:path w="88524" h="44260">
                  <a:moveTo>
                    <a:pt x="0" y="0"/>
                  </a:moveTo>
                  <a:lnTo>
                    <a:pt x="88525" y="0"/>
                  </a:lnTo>
                  <a:lnTo>
                    <a:pt x="44262" y="44261"/>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5" name="Graphic 2442">
            <a:extLst>
              <a:ext uri="{FF2B5EF4-FFF2-40B4-BE49-F238E27FC236}">
                <a16:creationId xmlns:a16="http://schemas.microsoft.com/office/drawing/2014/main" id="{B0F86DCB-B5CE-1009-0DB4-4FD48BE58239}"/>
              </a:ext>
            </a:extLst>
          </p:cNvPr>
          <p:cNvGrpSpPr/>
          <p:nvPr/>
        </p:nvGrpSpPr>
        <p:grpSpPr>
          <a:xfrm>
            <a:off x="7996110" y="3697949"/>
            <a:ext cx="236051" cy="639113"/>
            <a:chOff x="11812378" y="5783858"/>
            <a:chExt cx="235661" cy="638063"/>
          </a:xfrm>
        </p:grpSpPr>
        <p:sp>
          <p:nvSpPr>
            <p:cNvPr id="2481" name="Freeform 2473">
              <a:extLst>
                <a:ext uri="{FF2B5EF4-FFF2-40B4-BE49-F238E27FC236}">
                  <a16:creationId xmlns:a16="http://schemas.microsoft.com/office/drawing/2014/main" id="{EFF0DC84-22BE-F7E4-7246-847A8B43DBB2}"/>
                </a:ext>
              </a:extLst>
            </p:cNvPr>
            <p:cNvSpPr/>
            <p:nvPr/>
          </p:nvSpPr>
          <p:spPr>
            <a:xfrm>
              <a:off x="11812378" y="5814083"/>
              <a:ext cx="203680" cy="607838"/>
            </a:xfrm>
            <a:custGeom>
              <a:avLst/>
              <a:gdLst>
                <a:gd name="connsiteX0" fmla="*/ 203682 w 203681"/>
                <a:gd name="connsiteY0" fmla="*/ 0 h 607834"/>
                <a:gd name="connsiteX1" fmla="*/ 0 w 203681"/>
                <a:gd name="connsiteY1" fmla="*/ 192164 h 607834"/>
                <a:gd name="connsiteX2" fmla="*/ 0 w 203681"/>
                <a:gd name="connsiteY2" fmla="*/ 607835 h 607834"/>
              </a:gdLst>
              <a:ahLst/>
              <a:cxnLst>
                <a:cxn ang="0">
                  <a:pos x="connsiteX0" y="connsiteY0"/>
                </a:cxn>
                <a:cxn ang="0">
                  <a:pos x="connsiteX1" y="connsiteY1"/>
                </a:cxn>
                <a:cxn ang="0">
                  <a:pos x="connsiteX2" y="connsiteY2"/>
                </a:cxn>
              </a:cxnLst>
              <a:rect l="l" t="t" r="r" b="b"/>
              <a:pathLst>
                <a:path w="203681" h="607834">
                  <a:moveTo>
                    <a:pt x="203682" y="0"/>
                  </a:moveTo>
                  <a:lnTo>
                    <a:pt x="0" y="192164"/>
                  </a:lnTo>
                  <a:lnTo>
                    <a:pt x="0" y="607835"/>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2" name="Freeform 2474">
              <a:extLst>
                <a:ext uri="{FF2B5EF4-FFF2-40B4-BE49-F238E27FC236}">
                  <a16:creationId xmlns:a16="http://schemas.microsoft.com/office/drawing/2014/main" id="{6BE49460-6BE9-C63A-F74B-719427BAF837}"/>
                </a:ext>
              </a:extLst>
            </p:cNvPr>
            <p:cNvSpPr/>
            <p:nvPr/>
          </p:nvSpPr>
          <p:spPr>
            <a:xfrm>
              <a:off x="11988656" y="5783858"/>
              <a:ext cx="59383" cy="58463"/>
            </a:xfrm>
            <a:custGeom>
              <a:avLst/>
              <a:gdLst>
                <a:gd name="connsiteX0" fmla="*/ 0 w 59383"/>
                <a:gd name="connsiteY0" fmla="*/ 14080 h 58463"/>
                <a:gd name="connsiteX1" fmla="*/ 59384 w 59383"/>
                <a:gd name="connsiteY1" fmla="*/ 0 h 58463"/>
                <a:gd name="connsiteX2" fmla="*/ 41875 w 59383"/>
                <a:gd name="connsiteY2" fmla="*/ 58463 h 58463"/>
                <a:gd name="connsiteX3" fmla="*/ 0 w 59383"/>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3" h="58463">
                  <a:moveTo>
                    <a:pt x="0" y="14080"/>
                  </a:moveTo>
                  <a:lnTo>
                    <a:pt x="59384"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6" name="Graphic 2442">
            <a:extLst>
              <a:ext uri="{FF2B5EF4-FFF2-40B4-BE49-F238E27FC236}">
                <a16:creationId xmlns:a16="http://schemas.microsoft.com/office/drawing/2014/main" id="{08821CDF-EDBC-2017-79C0-07AB19639924}"/>
              </a:ext>
            </a:extLst>
          </p:cNvPr>
          <p:cNvGrpSpPr/>
          <p:nvPr/>
        </p:nvGrpSpPr>
        <p:grpSpPr>
          <a:xfrm>
            <a:off x="8730274" y="3155882"/>
            <a:ext cx="163341" cy="154090"/>
            <a:chOff x="12462647" y="5280128"/>
            <a:chExt cx="163072" cy="153837"/>
          </a:xfrm>
          <a:solidFill>
            <a:srgbClr val="A21383"/>
          </a:solidFill>
        </p:grpSpPr>
        <p:sp>
          <p:nvSpPr>
            <p:cNvPr id="2479" name="Freeform 2476">
              <a:extLst>
                <a:ext uri="{FF2B5EF4-FFF2-40B4-BE49-F238E27FC236}">
                  <a16:creationId xmlns:a16="http://schemas.microsoft.com/office/drawing/2014/main" id="{313165CA-A6E5-DDD0-07A6-0E76A0603555}"/>
                </a:ext>
              </a:extLst>
            </p:cNvPr>
            <p:cNvSpPr/>
            <p:nvPr/>
          </p:nvSpPr>
          <p:spPr>
            <a:xfrm>
              <a:off x="12462647" y="5310304"/>
              <a:ext cx="131073" cy="123661"/>
            </a:xfrm>
            <a:custGeom>
              <a:avLst/>
              <a:gdLst>
                <a:gd name="connsiteX0" fmla="*/ 131073 w 131073"/>
                <a:gd name="connsiteY0" fmla="*/ 0 h 123660"/>
                <a:gd name="connsiteX1" fmla="*/ 0 w 131073"/>
                <a:gd name="connsiteY1" fmla="*/ 123661 h 123660"/>
              </a:gdLst>
              <a:ahLst/>
              <a:cxnLst>
                <a:cxn ang="0">
                  <a:pos x="connsiteX0" y="connsiteY0"/>
                </a:cxn>
                <a:cxn ang="0">
                  <a:pos x="connsiteX1" y="connsiteY1"/>
                </a:cxn>
              </a:cxnLst>
              <a:rect l="l" t="t" r="r" b="b"/>
              <a:pathLst>
                <a:path w="131073" h="123660">
                  <a:moveTo>
                    <a:pt x="131073" y="0"/>
                  </a:moveTo>
                  <a:lnTo>
                    <a:pt x="0" y="123661"/>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80" name="Freeform 2477">
              <a:extLst>
                <a:ext uri="{FF2B5EF4-FFF2-40B4-BE49-F238E27FC236}">
                  <a16:creationId xmlns:a16="http://schemas.microsoft.com/office/drawing/2014/main" id="{1F025361-FC01-FAA6-5713-424C1FEFB89D}"/>
                </a:ext>
              </a:extLst>
            </p:cNvPr>
            <p:cNvSpPr/>
            <p:nvPr/>
          </p:nvSpPr>
          <p:spPr>
            <a:xfrm>
              <a:off x="12566335" y="5280128"/>
              <a:ext cx="59384" cy="58463"/>
            </a:xfrm>
            <a:custGeom>
              <a:avLst/>
              <a:gdLst>
                <a:gd name="connsiteX0" fmla="*/ 0 w 59384"/>
                <a:gd name="connsiteY0" fmla="*/ 14080 h 58463"/>
                <a:gd name="connsiteX1" fmla="*/ 59385 w 59384"/>
                <a:gd name="connsiteY1" fmla="*/ 0 h 58463"/>
                <a:gd name="connsiteX2" fmla="*/ 41875 w 59384"/>
                <a:gd name="connsiteY2" fmla="*/ 58463 h 58463"/>
                <a:gd name="connsiteX3" fmla="*/ 0 w 59384"/>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4" h="58463">
                  <a:moveTo>
                    <a:pt x="0" y="14080"/>
                  </a:moveTo>
                  <a:lnTo>
                    <a:pt x="59385"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7" name="Graphic 2442">
            <a:extLst>
              <a:ext uri="{FF2B5EF4-FFF2-40B4-BE49-F238E27FC236}">
                <a16:creationId xmlns:a16="http://schemas.microsoft.com/office/drawing/2014/main" id="{0053F936-EE15-A7B3-1345-6B0A2EB06555}"/>
              </a:ext>
            </a:extLst>
          </p:cNvPr>
          <p:cNvGrpSpPr/>
          <p:nvPr/>
        </p:nvGrpSpPr>
        <p:grpSpPr>
          <a:xfrm>
            <a:off x="8058556" y="3763657"/>
            <a:ext cx="248342" cy="573377"/>
            <a:chOff x="11874675" y="5849441"/>
            <a:chExt cx="247931" cy="572433"/>
          </a:xfrm>
        </p:grpSpPr>
        <p:sp>
          <p:nvSpPr>
            <p:cNvPr id="2477" name="Freeform 2479">
              <a:extLst>
                <a:ext uri="{FF2B5EF4-FFF2-40B4-BE49-F238E27FC236}">
                  <a16:creationId xmlns:a16="http://schemas.microsoft.com/office/drawing/2014/main" id="{661C7D19-7145-59E4-B28B-FAF003371BED}"/>
                </a:ext>
              </a:extLst>
            </p:cNvPr>
            <p:cNvSpPr/>
            <p:nvPr/>
          </p:nvSpPr>
          <p:spPr>
            <a:xfrm>
              <a:off x="11905090" y="5849441"/>
              <a:ext cx="217516" cy="528559"/>
            </a:xfrm>
            <a:custGeom>
              <a:avLst/>
              <a:gdLst>
                <a:gd name="connsiteX0" fmla="*/ 217518 w 217517"/>
                <a:gd name="connsiteY0" fmla="*/ 0 h 528557"/>
                <a:gd name="connsiteX1" fmla="*/ 0 w 217517"/>
                <a:gd name="connsiteY1" fmla="*/ 205203 h 528557"/>
                <a:gd name="connsiteX2" fmla="*/ 0 w 217517"/>
                <a:gd name="connsiteY2" fmla="*/ 528557 h 528557"/>
              </a:gdLst>
              <a:ahLst/>
              <a:cxnLst>
                <a:cxn ang="0">
                  <a:pos x="connsiteX0" y="connsiteY0"/>
                </a:cxn>
                <a:cxn ang="0">
                  <a:pos x="connsiteX1" y="connsiteY1"/>
                </a:cxn>
                <a:cxn ang="0">
                  <a:pos x="connsiteX2" y="connsiteY2"/>
                </a:cxn>
              </a:cxnLst>
              <a:rect l="l" t="t" r="r" b="b"/>
              <a:pathLst>
                <a:path w="217517" h="528557">
                  <a:moveTo>
                    <a:pt x="217518" y="0"/>
                  </a:moveTo>
                  <a:lnTo>
                    <a:pt x="0" y="205203"/>
                  </a:lnTo>
                  <a:lnTo>
                    <a:pt x="0" y="528557"/>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8" name="Freeform 2480">
              <a:extLst>
                <a:ext uri="{FF2B5EF4-FFF2-40B4-BE49-F238E27FC236}">
                  <a16:creationId xmlns:a16="http://schemas.microsoft.com/office/drawing/2014/main" id="{58023FD1-16E1-0747-6BDF-8FD233B0C70A}"/>
                </a:ext>
              </a:extLst>
            </p:cNvPr>
            <p:cNvSpPr/>
            <p:nvPr/>
          </p:nvSpPr>
          <p:spPr>
            <a:xfrm>
              <a:off x="11874675" y="6369044"/>
              <a:ext cx="61036" cy="52830"/>
            </a:xfrm>
            <a:custGeom>
              <a:avLst/>
              <a:gdLst>
                <a:gd name="connsiteX0" fmla="*/ 0 w 61036"/>
                <a:gd name="connsiteY0" fmla="*/ 0 h 52830"/>
                <a:gd name="connsiteX1" fmla="*/ 30488 w 61036"/>
                <a:gd name="connsiteY1" fmla="*/ 52831 h 52830"/>
                <a:gd name="connsiteX2" fmla="*/ 61037 w 61036"/>
                <a:gd name="connsiteY2" fmla="*/ 0 h 52830"/>
                <a:gd name="connsiteX3" fmla="*/ 0 w 61036"/>
                <a:gd name="connsiteY3" fmla="*/ 0 h 52830"/>
              </a:gdLst>
              <a:ahLst/>
              <a:cxnLst>
                <a:cxn ang="0">
                  <a:pos x="connsiteX0" y="connsiteY0"/>
                </a:cxn>
                <a:cxn ang="0">
                  <a:pos x="connsiteX1" y="connsiteY1"/>
                </a:cxn>
                <a:cxn ang="0">
                  <a:pos x="connsiteX2" y="connsiteY2"/>
                </a:cxn>
                <a:cxn ang="0">
                  <a:pos x="connsiteX3" y="connsiteY3"/>
                </a:cxn>
              </a:cxnLst>
              <a:rect l="l" t="t" r="r" b="b"/>
              <a:pathLst>
                <a:path w="61036" h="52830">
                  <a:moveTo>
                    <a:pt x="0" y="0"/>
                  </a:moveTo>
                  <a:lnTo>
                    <a:pt x="30488" y="52831"/>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8" name="Group 177">
            <a:extLst>
              <a:ext uri="{FF2B5EF4-FFF2-40B4-BE49-F238E27FC236}">
                <a16:creationId xmlns:a16="http://schemas.microsoft.com/office/drawing/2014/main" id="{FDF02F01-796B-6C04-819F-F0E7A359B1B7}"/>
              </a:ext>
            </a:extLst>
          </p:cNvPr>
          <p:cNvGrpSpPr/>
          <p:nvPr/>
        </p:nvGrpSpPr>
        <p:grpSpPr>
          <a:xfrm>
            <a:off x="5387652" y="2303815"/>
            <a:ext cx="678650" cy="1047275"/>
            <a:chOff x="5298937" y="2308102"/>
            <a:chExt cx="678636" cy="1091509"/>
          </a:xfrm>
        </p:grpSpPr>
        <p:sp>
          <p:nvSpPr>
            <p:cNvPr id="2475" name="Freeform 2458">
              <a:extLst>
                <a:ext uri="{FF2B5EF4-FFF2-40B4-BE49-F238E27FC236}">
                  <a16:creationId xmlns:a16="http://schemas.microsoft.com/office/drawing/2014/main" id="{B41BBBE3-8C96-F5DE-69B9-99A147E3695D}"/>
                </a:ext>
              </a:extLst>
            </p:cNvPr>
            <p:cNvSpPr/>
            <p:nvPr/>
          </p:nvSpPr>
          <p:spPr>
            <a:xfrm>
              <a:off x="5298937" y="2352119"/>
              <a:ext cx="648098" cy="1047492"/>
            </a:xfrm>
            <a:custGeom>
              <a:avLst/>
              <a:gdLst>
                <a:gd name="connsiteX0" fmla="*/ 647042 w 647042"/>
                <a:gd name="connsiteY0" fmla="*/ 0 h 1045789"/>
                <a:gd name="connsiteX1" fmla="*/ 647042 w 647042"/>
                <a:gd name="connsiteY1" fmla="*/ 618854 h 1045789"/>
                <a:gd name="connsiteX2" fmla="*/ 0 w 647042"/>
                <a:gd name="connsiteY2" fmla="*/ 1045789 h 1045789"/>
              </a:gdLst>
              <a:ahLst/>
              <a:cxnLst>
                <a:cxn ang="0">
                  <a:pos x="connsiteX0" y="connsiteY0"/>
                </a:cxn>
                <a:cxn ang="0">
                  <a:pos x="connsiteX1" y="connsiteY1"/>
                </a:cxn>
                <a:cxn ang="0">
                  <a:pos x="connsiteX2" y="connsiteY2"/>
                </a:cxn>
              </a:cxnLst>
              <a:rect l="l" t="t" r="r" b="b"/>
              <a:pathLst>
                <a:path w="647042" h="1045789">
                  <a:moveTo>
                    <a:pt x="647042" y="0"/>
                  </a:moveTo>
                  <a:lnTo>
                    <a:pt x="647042" y="618854"/>
                  </a:lnTo>
                  <a:lnTo>
                    <a:pt x="0"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6" name="Freeform 2459">
              <a:extLst>
                <a:ext uri="{FF2B5EF4-FFF2-40B4-BE49-F238E27FC236}">
                  <a16:creationId xmlns:a16="http://schemas.microsoft.com/office/drawing/2014/main" id="{3EE6EF8D-2F7E-5E9F-532B-D6CDCDD8DD2E}"/>
                </a:ext>
              </a:extLst>
            </p:cNvPr>
            <p:cNvSpPr/>
            <p:nvPr/>
          </p:nvSpPr>
          <p:spPr>
            <a:xfrm>
              <a:off x="5916436" y="2308102"/>
              <a:ext cx="61137" cy="52978"/>
            </a:xfrm>
            <a:custGeom>
              <a:avLst/>
              <a:gdLst>
                <a:gd name="connsiteX0" fmla="*/ 0 w 61037"/>
                <a:gd name="connsiteY0" fmla="*/ 52893 h 52892"/>
                <a:gd name="connsiteX1" fmla="*/ 30549 w 61037"/>
                <a:gd name="connsiteY1" fmla="*/ 0 h 52892"/>
                <a:gd name="connsiteX2" fmla="*/ 61037 w 61037"/>
                <a:gd name="connsiteY2" fmla="*/ 52893 h 52892"/>
                <a:gd name="connsiteX3" fmla="*/ 0 w 61037"/>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37" h="52892">
                  <a:moveTo>
                    <a:pt x="0" y="52893"/>
                  </a:moveTo>
                  <a:lnTo>
                    <a:pt x="30549" y="0"/>
                  </a:lnTo>
                  <a:lnTo>
                    <a:pt x="61037"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9" name="Group 178">
            <a:extLst>
              <a:ext uri="{FF2B5EF4-FFF2-40B4-BE49-F238E27FC236}">
                <a16:creationId xmlns:a16="http://schemas.microsoft.com/office/drawing/2014/main" id="{6176435A-8804-F2A4-7B66-09B41F298EFC}"/>
              </a:ext>
            </a:extLst>
          </p:cNvPr>
          <p:cNvGrpSpPr/>
          <p:nvPr/>
        </p:nvGrpSpPr>
        <p:grpSpPr>
          <a:xfrm>
            <a:off x="6172715" y="2303812"/>
            <a:ext cx="678711" cy="1047278"/>
            <a:chOff x="5999036" y="2308102"/>
            <a:chExt cx="678697" cy="1091512"/>
          </a:xfrm>
        </p:grpSpPr>
        <p:sp>
          <p:nvSpPr>
            <p:cNvPr id="2473" name="Freeform 2482">
              <a:extLst>
                <a:ext uri="{FF2B5EF4-FFF2-40B4-BE49-F238E27FC236}">
                  <a16:creationId xmlns:a16="http://schemas.microsoft.com/office/drawing/2014/main" id="{64BE081A-74FB-A23C-DD7F-DAB2D18B4B4F}"/>
                </a:ext>
              </a:extLst>
            </p:cNvPr>
            <p:cNvSpPr/>
            <p:nvPr/>
          </p:nvSpPr>
          <p:spPr>
            <a:xfrm>
              <a:off x="6029635" y="2352121"/>
              <a:ext cx="648098" cy="1047493"/>
            </a:xfrm>
            <a:custGeom>
              <a:avLst/>
              <a:gdLst>
                <a:gd name="connsiteX0" fmla="*/ 0 w 647042"/>
                <a:gd name="connsiteY0" fmla="*/ 0 h 1045789"/>
                <a:gd name="connsiteX1" fmla="*/ 0 w 647042"/>
                <a:gd name="connsiteY1" fmla="*/ 618854 h 1045789"/>
                <a:gd name="connsiteX2" fmla="*/ 647042 w 647042"/>
                <a:gd name="connsiteY2" fmla="*/ 1045789 h 1045789"/>
              </a:gdLst>
              <a:ahLst/>
              <a:cxnLst>
                <a:cxn ang="0">
                  <a:pos x="connsiteX0" y="connsiteY0"/>
                </a:cxn>
                <a:cxn ang="0">
                  <a:pos x="connsiteX1" y="connsiteY1"/>
                </a:cxn>
                <a:cxn ang="0">
                  <a:pos x="connsiteX2" y="connsiteY2"/>
                </a:cxn>
              </a:cxnLst>
              <a:rect l="l" t="t" r="r" b="b"/>
              <a:pathLst>
                <a:path w="647042" h="1045789">
                  <a:moveTo>
                    <a:pt x="0" y="0"/>
                  </a:moveTo>
                  <a:lnTo>
                    <a:pt x="0" y="618854"/>
                  </a:lnTo>
                  <a:lnTo>
                    <a:pt x="647042"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4" name="Freeform 2483">
              <a:extLst>
                <a:ext uri="{FF2B5EF4-FFF2-40B4-BE49-F238E27FC236}">
                  <a16:creationId xmlns:a16="http://schemas.microsoft.com/office/drawing/2014/main" id="{169AEC75-0E67-D38E-0550-D7F1A5FCF3B3}"/>
                </a:ext>
              </a:extLst>
            </p:cNvPr>
            <p:cNvSpPr/>
            <p:nvPr/>
          </p:nvSpPr>
          <p:spPr>
            <a:xfrm>
              <a:off x="5999036" y="2308102"/>
              <a:ext cx="61198" cy="52978"/>
            </a:xfrm>
            <a:custGeom>
              <a:avLst/>
              <a:gdLst>
                <a:gd name="connsiteX0" fmla="*/ 0 w 61098"/>
                <a:gd name="connsiteY0" fmla="*/ 52893 h 52892"/>
                <a:gd name="connsiteX1" fmla="*/ 30549 w 61098"/>
                <a:gd name="connsiteY1" fmla="*/ 0 h 52892"/>
                <a:gd name="connsiteX2" fmla="*/ 61098 w 61098"/>
                <a:gd name="connsiteY2" fmla="*/ 52893 h 52892"/>
                <a:gd name="connsiteX3" fmla="*/ 0 w 61098"/>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98" h="52892">
                  <a:moveTo>
                    <a:pt x="0" y="52893"/>
                  </a:moveTo>
                  <a:lnTo>
                    <a:pt x="30549" y="0"/>
                  </a:lnTo>
                  <a:lnTo>
                    <a:pt x="61098"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80" name="Graphic 2442">
            <a:extLst>
              <a:ext uri="{FF2B5EF4-FFF2-40B4-BE49-F238E27FC236}">
                <a16:creationId xmlns:a16="http://schemas.microsoft.com/office/drawing/2014/main" id="{FDCDEF54-B447-BD05-9EC5-3E175D3060F6}"/>
              </a:ext>
            </a:extLst>
          </p:cNvPr>
          <p:cNvGrpSpPr/>
          <p:nvPr/>
        </p:nvGrpSpPr>
        <p:grpSpPr>
          <a:xfrm>
            <a:off x="6587008" y="3549028"/>
            <a:ext cx="307965" cy="204233"/>
            <a:chOff x="10066567" y="5635163"/>
            <a:chExt cx="307459" cy="203897"/>
          </a:xfrm>
          <a:solidFill>
            <a:srgbClr val="A21383"/>
          </a:solidFill>
        </p:grpSpPr>
        <p:sp>
          <p:nvSpPr>
            <p:cNvPr id="2471" name="Freeform 2485">
              <a:extLst>
                <a:ext uri="{FF2B5EF4-FFF2-40B4-BE49-F238E27FC236}">
                  <a16:creationId xmlns:a16="http://schemas.microsoft.com/office/drawing/2014/main" id="{F0BE0C36-2CB9-C6C8-5A23-C1346BADA524}"/>
                </a:ext>
              </a:extLst>
            </p:cNvPr>
            <p:cNvSpPr/>
            <p:nvPr/>
          </p:nvSpPr>
          <p:spPr>
            <a:xfrm>
              <a:off x="10103245" y="5635163"/>
              <a:ext cx="270781" cy="179614"/>
            </a:xfrm>
            <a:custGeom>
              <a:avLst/>
              <a:gdLst>
                <a:gd name="connsiteX0" fmla="*/ 0 w 270779"/>
                <a:gd name="connsiteY0" fmla="*/ 179614 h 179613"/>
                <a:gd name="connsiteX1" fmla="*/ 270779 w 270779"/>
                <a:gd name="connsiteY1" fmla="*/ 0 h 179613"/>
              </a:gdLst>
              <a:ahLst/>
              <a:cxnLst>
                <a:cxn ang="0">
                  <a:pos x="connsiteX0" y="connsiteY0"/>
                </a:cxn>
                <a:cxn ang="0">
                  <a:pos x="connsiteX1" y="connsiteY1"/>
                </a:cxn>
              </a:cxnLst>
              <a:rect l="l" t="t" r="r" b="b"/>
              <a:pathLst>
                <a:path w="270779" h="179613">
                  <a:moveTo>
                    <a:pt x="0" y="179614"/>
                  </a:moveTo>
                  <a:lnTo>
                    <a:pt x="270779"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72" name="Freeform 2486">
              <a:extLst>
                <a:ext uri="{FF2B5EF4-FFF2-40B4-BE49-F238E27FC236}">
                  <a16:creationId xmlns:a16="http://schemas.microsoft.com/office/drawing/2014/main" id="{D1B79517-7838-2FD3-D882-6A49D606F5D4}"/>
                </a:ext>
              </a:extLst>
            </p:cNvPr>
            <p:cNvSpPr/>
            <p:nvPr/>
          </p:nvSpPr>
          <p:spPr>
            <a:xfrm>
              <a:off x="10066567" y="5784393"/>
              <a:ext cx="60914" cy="54667"/>
            </a:xfrm>
            <a:custGeom>
              <a:avLst/>
              <a:gdLst>
                <a:gd name="connsiteX0" fmla="*/ 60914 w 60914"/>
                <a:gd name="connsiteY0" fmla="*/ 50872 h 54667"/>
                <a:gd name="connsiteX1" fmla="*/ 0 w 60914"/>
                <a:gd name="connsiteY1" fmla="*/ 54668 h 54667"/>
                <a:gd name="connsiteX2" fmla="*/ 27182 w 60914"/>
                <a:gd name="connsiteY2" fmla="*/ 0 h 54667"/>
                <a:gd name="connsiteX3" fmla="*/ 60914 w 60914"/>
                <a:gd name="connsiteY3" fmla="*/ 50872 h 54667"/>
              </a:gdLst>
              <a:ahLst/>
              <a:cxnLst>
                <a:cxn ang="0">
                  <a:pos x="connsiteX0" y="connsiteY0"/>
                </a:cxn>
                <a:cxn ang="0">
                  <a:pos x="connsiteX1" y="connsiteY1"/>
                </a:cxn>
                <a:cxn ang="0">
                  <a:pos x="connsiteX2" y="connsiteY2"/>
                </a:cxn>
                <a:cxn ang="0">
                  <a:pos x="connsiteX3" y="connsiteY3"/>
                </a:cxn>
              </a:cxnLst>
              <a:rect l="l" t="t" r="r" b="b"/>
              <a:pathLst>
                <a:path w="60914" h="54667">
                  <a:moveTo>
                    <a:pt x="60914" y="50872"/>
                  </a:moveTo>
                  <a:lnTo>
                    <a:pt x="0" y="54668"/>
                  </a:lnTo>
                  <a:lnTo>
                    <a:pt x="27182" y="0"/>
                  </a:lnTo>
                  <a:lnTo>
                    <a:pt x="60914" y="50872"/>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81" name="TextBox 180">
            <a:extLst>
              <a:ext uri="{FF2B5EF4-FFF2-40B4-BE49-F238E27FC236}">
                <a16:creationId xmlns:a16="http://schemas.microsoft.com/office/drawing/2014/main" id="{809116AD-6E9F-6FD5-9927-E6B48405B0CD}"/>
              </a:ext>
            </a:extLst>
          </p:cNvPr>
          <p:cNvSpPr txBox="1"/>
          <p:nvPr/>
        </p:nvSpPr>
        <p:spPr>
          <a:xfrm>
            <a:off x="2504755" y="4860657"/>
            <a:ext cx="265060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Allergic eosinophilic</a:t>
            </a:r>
          </a:p>
        </p:txBody>
      </p:sp>
      <p:sp>
        <p:nvSpPr>
          <p:cNvPr id="182" name="TextBox 181">
            <a:extLst>
              <a:ext uri="{FF2B5EF4-FFF2-40B4-BE49-F238E27FC236}">
                <a16:creationId xmlns:a16="http://schemas.microsoft.com/office/drawing/2014/main" id="{E44B29F9-2EF7-4DED-FD01-9CA070C55179}"/>
              </a:ext>
            </a:extLst>
          </p:cNvPr>
          <p:cNvSpPr txBox="1"/>
          <p:nvPr/>
        </p:nvSpPr>
        <p:spPr>
          <a:xfrm>
            <a:off x="5155363" y="4860657"/>
            <a:ext cx="263675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Non-allergic eosinophilic</a:t>
            </a:r>
          </a:p>
        </p:txBody>
      </p:sp>
      <p:sp>
        <p:nvSpPr>
          <p:cNvPr id="183" name="TextBox 182">
            <a:extLst>
              <a:ext uri="{FF2B5EF4-FFF2-40B4-BE49-F238E27FC236}">
                <a16:creationId xmlns:a16="http://schemas.microsoft.com/office/drawing/2014/main" id="{E9A5E1D5-A3AA-6A71-C0AC-BCC24474A9B3}"/>
              </a:ext>
            </a:extLst>
          </p:cNvPr>
          <p:cNvSpPr txBox="1"/>
          <p:nvPr/>
        </p:nvSpPr>
        <p:spPr>
          <a:xfrm>
            <a:off x="7880123" y="4866357"/>
            <a:ext cx="2662691" cy="1732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Beyond-T2 pathways</a:t>
            </a:r>
          </a:p>
        </p:txBody>
      </p:sp>
      <p:sp>
        <p:nvSpPr>
          <p:cNvPr id="2469" name="TextBox 2468">
            <a:extLst>
              <a:ext uri="{FF2B5EF4-FFF2-40B4-BE49-F238E27FC236}">
                <a16:creationId xmlns:a16="http://schemas.microsoft.com/office/drawing/2014/main" id="{9EBF4E53-5EFB-7536-AAFF-3F59CDD09D6D}"/>
              </a:ext>
            </a:extLst>
          </p:cNvPr>
          <p:cNvSpPr txBox="1"/>
          <p:nvPr/>
        </p:nvSpPr>
        <p:spPr>
          <a:xfrm>
            <a:off x="6309356" y="1149911"/>
            <a:ext cx="3959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Bacteria</a:t>
            </a:r>
          </a:p>
        </p:txBody>
      </p:sp>
      <p:sp>
        <p:nvSpPr>
          <p:cNvPr id="2467" name="TextBox 2466">
            <a:extLst>
              <a:ext uri="{FF2B5EF4-FFF2-40B4-BE49-F238E27FC236}">
                <a16:creationId xmlns:a16="http://schemas.microsoft.com/office/drawing/2014/main" id="{4BAA3476-1C1F-9A2B-CE2B-E9FDA2792114}"/>
              </a:ext>
            </a:extLst>
          </p:cNvPr>
          <p:cNvSpPr txBox="1"/>
          <p:nvPr/>
        </p:nvSpPr>
        <p:spPr>
          <a:xfrm>
            <a:off x="7197357" y="1149911"/>
            <a:ext cx="35266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Viruses</a:t>
            </a:r>
          </a:p>
        </p:txBody>
      </p:sp>
      <p:sp>
        <p:nvSpPr>
          <p:cNvPr id="2465" name="TextBox 2464">
            <a:extLst>
              <a:ext uri="{FF2B5EF4-FFF2-40B4-BE49-F238E27FC236}">
                <a16:creationId xmlns:a16="http://schemas.microsoft.com/office/drawing/2014/main" id="{F257B187-75FE-F665-E3DE-150BC546DE43}"/>
              </a:ext>
            </a:extLst>
          </p:cNvPr>
          <p:cNvSpPr txBox="1"/>
          <p:nvPr/>
        </p:nvSpPr>
        <p:spPr>
          <a:xfrm>
            <a:off x="7982392" y="1149911"/>
            <a:ext cx="32541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Smoke</a:t>
            </a:r>
          </a:p>
        </p:txBody>
      </p:sp>
      <p:sp>
        <p:nvSpPr>
          <p:cNvPr id="2439" name="TextBox 2438">
            <a:extLst>
              <a:ext uri="{FF2B5EF4-FFF2-40B4-BE49-F238E27FC236}">
                <a16:creationId xmlns:a16="http://schemas.microsoft.com/office/drawing/2014/main" id="{A294A3B6-C161-6B45-F7A0-591E58A86BCC}"/>
              </a:ext>
            </a:extLst>
          </p:cNvPr>
          <p:cNvSpPr txBox="1"/>
          <p:nvPr/>
        </p:nvSpPr>
        <p:spPr>
          <a:xfrm>
            <a:off x="6282005" y="2687682"/>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40" name="TextBox 2439">
            <a:extLst>
              <a:ext uri="{FF2B5EF4-FFF2-40B4-BE49-F238E27FC236}">
                <a16:creationId xmlns:a16="http://schemas.microsoft.com/office/drawing/2014/main" id="{5DB6AA45-744E-E441-40B2-F8611C74816C}"/>
              </a:ext>
            </a:extLst>
          </p:cNvPr>
          <p:cNvSpPr txBox="1"/>
          <p:nvPr/>
        </p:nvSpPr>
        <p:spPr>
          <a:xfrm>
            <a:off x="5736892" y="1332535"/>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63" name="TextBox 2462">
            <a:extLst>
              <a:ext uri="{FF2B5EF4-FFF2-40B4-BE49-F238E27FC236}">
                <a16:creationId xmlns:a16="http://schemas.microsoft.com/office/drawing/2014/main" id="{2F8B18E2-74F4-9753-691D-69524164E3ED}"/>
              </a:ext>
            </a:extLst>
          </p:cNvPr>
          <p:cNvSpPr txBox="1"/>
          <p:nvPr/>
        </p:nvSpPr>
        <p:spPr>
          <a:xfrm>
            <a:off x="8908915" y="1149911"/>
            <a:ext cx="437629"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Pollution</a:t>
            </a:r>
          </a:p>
        </p:txBody>
      </p:sp>
      <p:sp>
        <p:nvSpPr>
          <p:cNvPr id="2451" name="TextBox 2450">
            <a:extLst>
              <a:ext uri="{FF2B5EF4-FFF2-40B4-BE49-F238E27FC236}">
                <a16:creationId xmlns:a16="http://schemas.microsoft.com/office/drawing/2014/main" id="{5131B0C8-62AE-3D8F-45C0-18BFF23E3EAE}"/>
              </a:ext>
            </a:extLst>
          </p:cNvPr>
          <p:cNvSpPr txBox="1"/>
          <p:nvPr/>
        </p:nvSpPr>
        <p:spPr>
          <a:xfrm>
            <a:off x="1171124" y="1897703"/>
            <a:ext cx="520025" cy="21544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Airway</a:t>
            </a:r>
          </a:p>
        </p:txBody>
      </p:sp>
      <p:sp>
        <p:nvSpPr>
          <p:cNvPr id="2453" name="TextBox 2452">
            <a:extLst>
              <a:ext uri="{FF2B5EF4-FFF2-40B4-BE49-F238E27FC236}">
                <a16:creationId xmlns:a16="http://schemas.microsoft.com/office/drawing/2014/main" id="{CED43DE0-EB81-7F5F-0FFF-04C66F652355}"/>
              </a:ext>
            </a:extLst>
          </p:cNvPr>
          <p:cNvSpPr txBox="1"/>
          <p:nvPr/>
        </p:nvSpPr>
        <p:spPr>
          <a:xfrm>
            <a:off x="2362153" y="1149911"/>
            <a:ext cx="447247" cy="161586"/>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a:ea typeface="+mn-ea"/>
                <a:cs typeface="Calibri"/>
              </a:rPr>
              <a:t>Triggers</a:t>
            </a:r>
            <a:endPar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cxnSp>
        <p:nvCxnSpPr>
          <p:cNvPr id="49" name="Straight Arrow Connector 48">
            <a:extLst>
              <a:ext uri="{FF2B5EF4-FFF2-40B4-BE49-F238E27FC236}">
                <a16:creationId xmlns:a16="http://schemas.microsoft.com/office/drawing/2014/main" id="{7ABBD019-ED63-D397-8830-EA60769888AB}"/>
              </a:ext>
            </a:extLst>
          </p:cNvPr>
          <p:cNvCxnSpPr>
            <a:cxnSpLocks noChangeAspect="1"/>
          </p:cNvCxnSpPr>
          <p:nvPr/>
        </p:nvCxnSpPr>
        <p:spPr>
          <a:xfrm>
            <a:off x="5155363" y="3994327"/>
            <a:ext cx="564949" cy="37992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3E4E77F-E107-9A5D-C757-99214FE8E744}"/>
              </a:ext>
            </a:extLst>
          </p:cNvPr>
          <p:cNvCxnSpPr>
            <a:cxnSpLocks noChangeAspect="1"/>
          </p:cNvCxnSpPr>
          <p:nvPr/>
        </p:nvCxnSpPr>
        <p:spPr>
          <a:xfrm flipV="1">
            <a:off x="5160387" y="3702884"/>
            <a:ext cx="0" cy="3014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C657DA3B-C120-31E3-677B-D83BE0772A71}"/>
              </a:ext>
            </a:extLst>
          </p:cNvPr>
          <p:cNvSpPr txBox="1">
            <a:spLocks noChangeAspect="1"/>
          </p:cNvSpPr>
          <p:nvPr/>
        </p:nvSpPr>
        <p:spPr>
          <a:xfrm>
            <a:off x="5208415" y="3677419"/>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2499" name="Rectangle: Rounded Corners 2498">
            <a:extLst>
              <a:ext uri="{FF2B5EF4-FFF2-40B4-BE49-F238E27FC236}">
                <a16:creationId xmlns:a16="http://schemas.microsoft.com/office/drawing/2014/main" id="{FE7C59F2-D15A-09A9-41BA-C2E9674BB4E0}"/>
              </a:ext>
            </a:extLst>
          </p:cNvPr>
          <p:cNvSpPr/>
          <p:nvPr/>
        </p:nvSpPr>
        <p:spPr>
          <a:xfrm>
            <a:off x="289410" y="1236664"/>
            <a:ext cx="1662769" cy="504000"/>
          </a:xfrm>
          <a:prstGeom prst="roundRect">
            <a:avLst>
              <a:gd name="adj" fmla="val 2485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tlCol="0" anchor="ctr"/>
          <a:lstStyle/>
          <a:p>
            <a:r>
              <a:rPr lang="en-NZ" sz="900" b="1">
                <a:solidFill>
                  <a:schemeClr val="bg1"/>
                </a:solidFill>
              </a:rPr>
              <a:t>Click on the cells in the figure to find out more</a:t>
            </a:r>
            <a:endParaRPr lang="en-GB" sz="900" b="1">
              <a:solidFill>
                <a:schemeClr val="bg1"/>
              </a:solidFill>
            </a:endParaRPr>
          </a:p>
        </p:txBody>
      </p:sp>
      <p:sp>
        <p:nvSpPr>
          <p:cNvPr id="2501" name="Rectangle: Rounded Corners 2500">
            <a:hlinkClick r:id="" action="ppaction://noaction"/>
            <a:extLst>
              <a:ext uri="{FF2B5EF4-FFF2-40B4-BE49-F238E27FC236}">
                <a16:creationId xmlns:a16="http://schemas.microsoft.com/office/drawing/2014/main" id="{8BFB42A6-F557-8DC3-75AB-69692BA5927C}"/>
              </a:ext>
            </a:extLst>
          </p:cNvPr>
          <p:cNvSpPr/>
          <p:nvPr/>
        </p:nvSpPr>
        <p:spPr>
          <a:xfrm>
            <a:off x="10392760" y="3109692"/>
            <a:ext cx="1578484" cy="564754"/>
          </a:xfrm>
          <a:prstGeom prst="roundRect">
            <a:avLst>
              <a:gd name="adj" fmla="val 24856"/>
            </a:avLst>
          </a:prstGeom>
          <a:solidFill>
            <a:srgbClr val="590995"/>
          </a:solidFill>
          <a:ln>
            <a:noFill/>
          </a:ln>
        </p:spPr>
        <p:style>
          <a:lnRef idx="2">
            <a:schemeClr val="accent1">
              <a:shade val="50000"/>
            </a:schemeClr>
          </a:lnRef>
          <a:fillRef idx="1">
            <a:schemeClr val="accent1"/>
          </a:fillRef>
          <a:effectRef idx="0">
            <a:schemeClr val="accent1"/>
          </a:effectRef>
          <a:fontRef idx="minor">
            <a:schemeClr val="lt1"/>
          </a:fontRef>
        </p:style>
        <p:txBody>
          <a:bodyPr lIns="324000" rIns="72000" rtlCol="0" anchor="ctr"/>
          <a:lstStyle/>
          <a:p>
            <a:pPr algn="ctr"/>
            <a:r>
              <a:rPr lang="en-NZ" sz="900" b="1">
                <a:solidFill>
                  <a:schemeClr val="bg1"/>
                </a:solidFill>
              </a:rPr>
              <a:t>Click here </a:t>
            </a:r>
            <a:r>
              <a:rPr lang="en-NZ" sz="900">
                <a:solidFill>
                  <a:schemeClr val="bg1"/>
                </a:solidFill>
              </a:rPr>
              <a:t>to find </a:t>
            </a:r>
            <a:br>
              <a:rPr lang="en-NZ" sz="900">
                <a:solidFill>
                  <a:schemeClr val="bg1"/>
                </a:solidFill>
              </a:rPr>
            </a:br>
            <a:r>
              <a:rPr lang="en-NZ" sz="900">
                <a:solidFill>
                  <a:schemeClr val="bg1"/>
                </a:solidFill>
              </a:rPr>
              <a:t>out more about innate and adaptive immunity</a:t>
            </a:r>
            <a:endParaRPr lang="en-GB" sz="900"/>
          </a:p>
        </p:txBody>
      </p:sp>
      <p:pic>
        <p:nvPicPr>
          <p:cNvPr id="2503" name="Graphic 5">
            <a:hlinkClick r:id="" action="ppaction://noaction"/>
            <a:extLst>
              <a:ext uri="{FF2B5EF4-FFF2-40B4-BE49-F238E27FC236}">
                <a16:creationId xmlns:a16="http://schemas.microsoft.com/office/drawing/2014/main" id="{B1656712-04AB-C79F-EBFB-FF3715A719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467278" y="3261888"/>
            <a:ext cx="288000" cy="288000"/>
          </a:xfrm>
          <a:prstGeom prst="rect">
            <a:avLst/>
          </a:prstGeom>
        </p:spPr>
      </p:pic>
      <p:pic>
        <p:nvPicPr>
          <p:cNvPr id="2510" name="Graphic 5">
            <a:hlinkClick r:id="" action="ppaction://noaction"/>
            <a:extLst>
              <a:ext uri="{FF2B5EF4-FFF2-40B4-BE49-F238E27FC236}">
                <a16:creationId xmlns:a16="http://schemas.microsoft.com/office/drawing/2014/main" id="{484B0542-B795-712B-8413-967B88CC0D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579827" y="1377673"/>
            <a:ext cx="288000" cy="288000"/>
          </a:xfrm>
          <a:prstGeom prst="rect">
            <a:avLst/>
          </a:prstGeom>
        </p:spPr>
      </p:pic>
      <p:sp>
        <p:nvSpPr>
          <p:cNvPr id="2511" name="Rectangle 2510">
            <a:extLst>
              <a:ext uri="{FF2B5EF4-FFF2-40B4-BE49-F238E27FC236}">
                <a16:creationId xmlns:a16="http://schemas.microsoft.com/office/drawing/2014/main" id="{C30F6D5E-DEA3-075C-D654-468BC0BCA43D}"/>
              </a:ext>
            </a:extLst>
          </p:cNvPr>
          <p:cNvSpPr/>
          <p:nvPr/>
        </p:nvSpPr>
        <p:spPr>
          <a:xfrm>
            <a:off x="486231" y="3099599"/>
            <a:ext cx="800492" cy="27504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a:xfrm>
            <a:off x="548282" y="180000"/>
            <a:ext cx="8640000" cy="720000"/>
          </a:xfrm>
        </p:spPr>
        <p:txBody>
          <a:bodyPr/>
          <a:lstStyle/>
          <a:p>
            <a:r>
              <a:rPr lang="en-GB"/>
              <a:t>Various cells and inflammatory mediators are involved in asthma pathogenesis</a:t>
            </a:r>
            <a:r>
              <a:rPr lang="en-GB" baseline="30000"/>
              <a:t>1–18</a:t>
            </a:r>
            <a:endParaRPr lang="en-GB"/>
          </a:p>
        </p:txBody>
      </p:sp>
      <p:sp>
        <p:nvSpPr>
          <p:cNvPr id="26" name="Slide Number Placeholder 25">
            <a:extLst>
              <a:ext uri="{FF2B5EF4-FFF2-40B4-BE49-F238E27FC236}">
                <a16:creationId xmlns:a16="http://schemas.microsoft.com/office/drawing/2014/main" id="{11D1C138-D639-4113-BCDC-C19607E291D2}"/>
              </a:ext>
            </a:extLst>
          </p:cNvPr>
          <p:cNvSpPr>
            <a:spLocks noGrp="1"/>
          </p:cNvSpPr>
          <p:nvPr>
            <p:ph type="sldNum" sz="quarter" idx="4294967295"/>
          </p:nvPr>
        </p:nvSpPr>
        <p:spPr>
          <a:xfrm>
            <a:off x="11264400" y="6331998"/>
            <a:ext cx="432000" cy="222086"/>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0"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GB" sz="900" b="0" i="0" u="none" strike="noStrike" kern="120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11F9631B-3306-52DA-3FE8-40DB808D72EC}"/>
              </a:ext>
            </a:extLst>
          </p:cNvPr>
          <p:cNvSpPr/>
          <p:nvPr/>
        </p:nvSpPr>
        <p:spPr>
          <a:xfrm>
            <a:off x="548282" y="5197122"/>
            <a:ext cx="10716118" cy="227404"/>
          </a:xfrm>
          <a:prstGeom prst="rect">
            <a:avLst/>
          </a:prstGeom>
          <a:gradFill flip="none" rotWithShape="0">
            <a:gsLst>
              <a:gs pos="0">
                <a:schemeClr val="accent1">
                  <a:lumMod val="5000"/>
                  <a:lumOff val="95000"/>
                </a:schemeClr>
              </a:gs>
              <a:gs pos="0">
                <a:schemeClr val="tx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Airway remodelling describes structural changes related to basement membrane thickening, increased vascular density, airway smooth muscle thickening and subepithelial fibrosis</a:t>
            </a:r>
            <a:r>
              <a:rPr lang="en-US" sz="1050" baseline="30000"/>
              <a:t>1</a:t>
            </a:r>
            <a:endParaRPr lang="en-US" sz="700"/>
          </a:p>
        </p:txBody>
      </p:sp>
      <p:grpSp>
        <p:nvGrpSpPr>
          <p:cNvPr id="14" name="Group 13">
            <a:extLst>
              <a:ext uri="{FF2B5EF4-FFF2-40B4-BE49-F238E27FC236}">
                <a16:creationId xmlns:a16="http://schemas.microsoft.com/office/drawing/2014/main" id="{8622562F-3EAE-F1AA-86C8-8B9903EC0FE5}"/>
              </a:ext>
            </a:extLst>
          </p:cNvPr>
          <p:cNvGrpSpPr/>
          <p:nvPr/>
        </p:nvGrpSpPr>
        <p:grpSpPr>
          <a:xfrm>
            <a:off x="10894587" y="6381538"/>
            <a:ext cx="1099968" cy="287551"/>
            <a:chOff x="10894587" y="6381538"/>
            <a:chExt cx="1099968" cy="287551"/>
          </a:xfrm>
        </p:grpSpPr>
        <p:grpSp>
          <p:nvGrpSpPr>
            <p:cNvPr id="37" name="Group 36">
              <a:extLst>
                <a:ext uri="{FF2B5EF4-FFF2-40B4-BE49-F238E27FC236}">
                  <a16:creationId xmlns:a16="http://schemas.microsoft.com/office/drawing/2014/main" id="{8C2A2DBB-4F94-4187-EA57-077EAC0500A4}"/>
                </a:ext>
              </a:extLst>
            </p:cNvPr>
            <p:cNvGrpSpPr/>
            <p:nvPr/>
          </p:nvGrpSpPr>
          <p:grpSpPr>
            <a:xfrm>
              <a:off x="10894587" y="6381538"/>
              <a:ext cx="1099968" cy="287551"/>
              <a:chOff x="5334172" y="6525312"/>
              <a:chExt cx="1099968" cy="287551"/>
            </a:xfrm>
          </p:grpSpPr>
          <p:sp>
            <p:nvSpPr>
              <p:cNvPr id="50" name="Rectangle: Rounded Corners 49">
                <a:extLst>
                  <a:ext uri="{FF2B5EF4-FFF2-40B4-BE49-F238E27FC236}">
                    <a16:creationId xmlns:a16="http://schemas.microsoft.com/office/drawing/2014/main" id="{93FC431F-7E87-79EC-EC33-5AAC27FD9FA6}"/>
                  </a:ext>
                </a:extLst>
              </p:cNvPr>
              <p:cNvSpPr/>
              <p:nvPr/>
            </p:nvSpPr>
            <p:spPr>
              <a:xfrm>
                <a:off x="5334172" y="6525312"/>
                <a:ext cx="1099968" cy="287551"/>
              </a:xfrm>
              <a:prstGeom prst="roundRect">
                <a:avLst/>
              </a:prstGeom>
              <a:solidFill>
                <a:srgbClr val="550B8D"/>
              </a:solidFill>
              <a:ln>
                <a:solidFill>
                  <a:srgbClr val="490F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 name="Graphic 3">
                <a:hlinkClick r:id="" action="ppaction://hlinkshowjump?jump=previousslide"/>
                <a:extLst>
                  <a:ext uri="{FF2B5EF4-FFF2-40B4-BE49-F238E27FC236}">
                    <a16:creationId xmlns:a16="http://schemas.microsoft.com/office/drawing/2014/main" id="{299284B0-1202-DAFD-B83F-78FAB15F80F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a:off x="5657217" y="6560801"/>
                <a:ext cx="216000" cy="216000"/>
              </a:xfrm>
              <a:prstGeom prst="rect">
                <a:avLst/>
              </a:prstGeom>
            </p:spPr>
          </p:pic>
          <p:pic>
            <p:nvPicPr>
              <p:cNvPr id="52" name="Graphic 3">
                <a:hlinkClick r:id="" action="ppaction://hlinkshowjump?jump=nextslide"/>
                <a:extLst>
                  <a:ext uri="{FF2B5EF4-FFF2-40B4-BE49-F238E27FC236}">
                    <a16:creationId xmlns:a16="http://schemas.microsoft.com/office/drawing/2014/main" id="{F0A6FD0C-BF14-9FBE-19FB-452ECDFB3C7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10800000" flipH="1">
                <a:off x="5922567" y="6560801"/>
                <a:ext cx="216000" cy="216000"/>
              </a:xfrm>
              <a:prstGeom prst="rect">
                <a:avLst/>
              </a:prstGeom>
            </p:spPr>
          </p:pic>
        </p:grpSp>
        <p:pic>
          <p:nvPicPr>
            <p:cNvPr id="47" name="Graphic 14">
              <a:hlinkClick r:id="" action="ppaction://noaction"/>
              <a:extLst>
                <a:ext uri="{FF2B5EF4-FFF2-40B4-BE49-F238E27FC236}">
                  <a16:creationId xmlns:a16="http://schemas.microsoft.com/office/drawing/2014/main" id="{2F619601-CD10-C9C8-221D-DAB2A23BC1C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34234" y="6417528"/>
              <a:ext cx="216000" cy="216000"/>
            </a:xfrm>
            <a:prstGeom prst="rect">
              <a:avLst/>
            </a:prstGeom>
          </p:spPr>
        </p:pic>
        <p:pic>
          <p:nvPicPr>
            <p:cNvPr id="48" name="Graphic 2">
              <a:hlinkClick r:id="rId12" action="ppaction://hlinksldjump"/>
              <a:extLst>
                <a:ext uri="{FF2B5EF4-FFF2-40B4-BE49-F238E27FC236}">
                  <a16:creationId xmlns:a16="http://schemas.microsoft.com/office/drawing/2014/main" id="{A1A0A316-3CB4-E99D-4593-FACB298CB10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0951903" y="6416625"/>
              <a:ext cx="216000" cy="216000"/>
            </a:xfrm>
            <a:prstGeom prst="rect">
              <a:avLst/>
            </a:prstGeom>
          </p:spPr>
        </p:pic>
      </p:grpSp>
      <p:pic>
        <p:nvPicPr>
          <p:cNvPr id="58" name="Graphic 5">
            <a:hlinkClick r:id="" action="ppaction://noaction"/>
            <a:extLst>
              <a:ext uri="{FF2B5EF4-FFF2-40B4-BE49-F238E27FC236}">
                <a16:creationId xmlns:a16="http://schemas.microsoft.com/office/drawing/2014/main" id="{717C3D63-A550-D877-88D8-93EB64A218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527425" y="4794089"/>
            <a:ext cx="288000" cy="288000"/>
          </a:xfrm>
          <a:prstGeom prst="rect">
            <a:avLst/>
          </a:prstGeom>
        </p:spPr>
      </p:pic>
      <p:pic>
        <p:nvPicPr>
          <p:cNvPr id="62" name="Graphic 5">
            <a:hlinkClick r:id="" action="ppaction://noaction"/>
            <a:extLst>
              <a:ext uri="{FF2B5EF4-FFF2-40B4-BE49-F238E27FC236}">
                <a16:creationId xmlns:a16="http://schemas.microsoft.com/office/drawing/2014/main" id="{1B70C6CA-F49A-BB2D-EF8A-B96A4B69F9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7304808" y="4791780"/>
            <a:ext cx="288000" cy="288000"/>
          </a:xfrm>
          <a:prstGeom prst="rect">
            <a:avLst/>
          </a:prstGeom>
        </p:spPr>
      </p:pic>
      <p:pic>
        <p:nvPicPr>
          <p:cNvPr id="128" name="Graphic 5">
            <a:hlinkClick r:id="" action="ppaction://noaction"/>
            <a:extLst>
              <a:ext uri="{FF2B5EF4-FFF2-40B4-BE49-F238E27FC236}">
                <a16:creationId xmlns:a16="http://schemas.microsoft.com/office/drawing/2014/main" id="{4E21D2F2-06D1-B2CB-07C6-26D1DCB49A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893565" y="4791780"/>
            <a:ext cx="288000" cy="288000"/>
          </a:xfrm>
          <a:prstGeom prst="rect">
            <a:avLst/>
          </a:prstGeom>
        </p:spPr>
      </p:pic>
      <p:sp>
        <p:nvSpPr>
          <p:cNvPr id="2623" name="TextBox 2622">
            <a:extLst>
              <a:ext uri="{FF2B5EF4-FFF2-40B4-BE49-F238E27FC236}">
                <a16:creationId xmlns:a16="http://schemas.microsoft.com/office/drawing/2014/main" id="{9A8D8897-33C1-AAC6-372E-702C5AC8CFBD}"/>
              </a:ext>
            </a:extLst>
          </p:cNvPr>
          <p:cNvSpPr txBox="1"/>
          <p:nvPr/>
        </p:nvSpPr>
        <p:spPr>
          <a:xfrm>
            <a:off x="5354691" y="1501472"/>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20" name="TextBox 19">
            <a:extLst>
              <a:ext uri="{FF2B5EF4-FFF2-40B4-BE49-F238E27FC236}">
                <a16:creationId xmlns:a16="http://schemas.microsoft.com/office/drawing/2014/main" id="{4B3156F7-58AC-D43B-3BB9-BF0447F687B5}"/>
              </a:ext>
            </a:extLst>
          </p:cNvPr>
          <p:cNvSpPr txBox="1"/>
          <p:nvPr/>
        </p:nvSpPr>
        <p:spPr>
          <a:xfrm>
            <a:off x="9713589" y="1522180"/>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2468" name="Rectangle 2467">
            <a:extLst>
              <a:ext uri="{FF2B5EF4-FFF2-40B4-BE49-F238E27FC236}">
                <a16:creationId xmlns:a16="http://schemas.microsoft.com/office/drawing/2014/main" id="{517A18EF-335D-BD81-2FF9-8040CAA5DED6}"/>
              </a:ext>
            </a:extLst>
          </p:cNvPr>
          <p:cNvSpPr/>
          <p:nvPr/>
        </p:nvSpPr>
        <p:spPr>
          <a:xfrm>
            <a:off x="4716" y="1149578"/>
            <a:ext cx="12192000" cy="5708422"/>
          </a:xfrm>
          <a:prstGeom prst="rect">
            <a:avLst/>
          </a:prstGeom>
          <a:solidFill>
            <a:schemeClr val="bg1">
              <a:lumMod val="75000"/>
              <a:alpha val="81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466" name="Group 2465">
            <a:extLst>
              <a:ext uri="{FF2B5EF4-FFF2-40B4-BE49-F238E27FC236}">
                <a16:creationId xmlns:a16="http://schemas.microsoft.com/office/drawing/2014/main" id="{84A947F0-5596-5E56-EDFF-99372586ED9E}"/>
              </a:ext>
            </a:extLst>
          </p:cNvPr>
          <p:cNvGrpSpPr/>
          <p:nvPr/>
        </p:nvGrpSpPr>
        <p:grpSpPr>
          <a:xfrm>
            <a:off x="240633" y="1157906"/>
            <a:ext cx="11845496" cy="1318038"/>
            <a:chOff x="240633" y="1157906"/>
            <a:chExt cx="11845496" cy="1318038"/>
          </a:xfrm>
        </p:grpSpPr>
        <p:sp>
          <p:nvSpPr>
            <p:cNvPr id="22" name="TextBox 21">
              <a:extLst>
                <a:ext uri="{FF2B5EF4-FFF2-40B4-BE49-F238E27FC236}">
                  <a16:creationId xmlns:a16="http://schemas.microsoft.com/office/drawing/2014/main" id="{3F09FEED-817F-3B9A-461C-A95A41750E3E}"/>
                </a:ext>
              </a:extLst>
            </p:cNvPr>
            <p:cNvSpPr txBox="1"/>
            <p:nvPr/>
          </p:nvSpPr>
          <p:spPr>
            <a:xfrm>
              <a:off x="240633" y="1400405"/>
              <a:ext cx="11730788" cy="1075539"/>
            </a:xfrm>
            <a:prstGeom prst="roundRect">
              <a:avLst>
                <a:gd name="adj" fmla="val 4368"/>
              </a:avLst>
            </a:prstGeom>
            <a:solidFill>
              <a:schemeClr val="bg1"/>
            </a:solidFill>
            <a:ln w="19050">
              <a:solidFill>
                <a:schemeClr val="tx1"/>
              </a:solidFill>
            </a:ln>
          </p:spPr>
          <p:txBody>
            <a:bodyPr wrap="square">
              <a:noAutofit/>
            </a:bodyPr>
            <a:lstStyle/>
            <a:p>
              <a:endParaRPr lang="en-GB" sz="1200" b="1"/>
            </a:p>
          </p:txBody>
        </p:sp>
        <p:grpSp>
          <p:nvGrpSpPr>
            <p:cNvPr id="23" name="Group 22">
              <a:extLst>
                <a:ext uri="{FF2B5EF4-FFF2-40B4-BE49-F238E27FC236}">
                  <a16:creationId xmlns:a16="http://schemas.microsoft.com/office/drawing/2014/main" id="{28F578BB-27B4-6E1B-5572-095E84FD0CDE}"/>
                </a:ext>
              </a:extLst>
            </p:cNvPr>
            <p:cNvGrpSpPr/>
            <p:nvPr/>
          </p:nvGrpSpPr>
          <p:grpSpPr>
            <a:xfrm>
              <a:off x="11465076" y="1157906"/>
              <a:ext cx="621053" cy="621053"/>
              <a:chOff x="8845740" y="1471144"/>
              <a:chExt cx="621053" cy="621053"/>
            </a:xfrm>
          </p:grpSpPr>
          <p:sp>
            <p:nvSpPr>
              <p:cNvPr id="24" name="Oval 23">
                <a:extLst>
                  <a:ext uri="{FF2B5EF4-FFF2-40B4-BE49-F238E27FC236}">
                    <a16:creationId xmlns:a16="http://schemas.microsoft.com/office/drawing/2014/main" id="{5ACE2821-5B4F-772E-EEAC-5A6BFBB2D498}"/>
                  </a:ext>
                </a:extLst>
              </p:cNvPr>
              <p:cNvSpPr>
                <a:spLocks noChangeAspect="1"/>
              </p:cNvSpPr>
              <p:nvPr/>
            </p:nvSpPr>
            <p:spPr>
              <a:xfrm>
                <a:off x="8904267" y="1527003"/>
                <a:ext cx="504000" cy="504000"/>
              </a:xfrm>
              <a:prstGeom prst="ellipse">
                <a:avLst/>
              </a:prstGeom>
              <a:solidFill>
                <a:srgbClr val="59099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Graphic 13">
                <a:hlinkClick r:id="rId12" action="ppaction://hlinksldjump"/>
                <a:extLst>
                  <a:ext uri="{FF2B5EF4-FFF2-40B4-BE49-F238E27FC236}">
                    <a16:creationId xmlns:a16="http://schemas.microsoft.com/office/drawing/2014/main" id="{54417797-5150-C18A-803E-8FF90EE6263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8845740" y="1471144"/>
                <a:ext cx="621053" cy="621053"/>
              </a:xfrm>
              <a:prstGeom prst="rect">
                <a:avLst/>
              </a:prstGeom>
            </p:spPr>
          </p:pic>
        </p:grpSp>
        <p:graphicFrame>
          <p:nvGraphicFramePr>
            <p:cNvPr id="27" name="Content Placeholder 2">
              <a:extLst>
                <a:ext uri="{FF2B5EF4-FFF2-40B4-BE49-F238E27FC236}">
                  <a16:creationId xmlns:a16="http://schemas.microsoft.com/office/drawing/2014/main" id="{37783669-0BA6-7EBF-5958-776FED49FDC4}"/>
                </a:ext>
              </a:extLst>
            </p:cNvPr>
            <p:cNvGraphicFramePr>
              <a:graphicFrameLocks/>
            </p:cNvGraphicFramePr>
            <p:nvPr>
              <p:extLst>
                <p:ext uri="{D42A27DB-BD31-4B8C-83A1-F6EECF244321}">
                  <p14:modId xmlns:p14="http://schemas.microsoft.com/office/powerpoint/2010/main" val="466375904"/>
                </p:ext>
              </p:extLst>
            </p:nvPr>
          </p:nvGraphicFramePr>
          <p:xfrm>
            <a:off x="717419" y="1532996"/>
            <a:ext cx="10716712" cy="426720"/>
          </p:xfrm>
          <a:graphic>
            <a:graphicData uri="http://schemas.openxmlformats.org/drawingml/2006/table">
              <a:tbl>
                <a:tblPr firstRow="1" bandRow="1">
                  <a:tableStyleId>{2D5ABB26-0587-4C30-8999-92F81FD0307C}</a:tableStyleId>
                </a:tblPr>
                <a:tblGrid>
                  <a:gridCol w="376260">
                    <a:extLst>
                      <a:ext uri="{9D8B030D-6E8A-4147-A177-3AD203B41FA5}">
                        <a16:colId xmlns:a16="http://schemas.microsoft.com/office/drawing/2014/main" val="2327762774"/>
                      </a:ext>
                    </a:extLst>
                  </a:gridCol>
                  <a:gridCol w="1077756">
                    <a:extLst>
                      <a:ext uri="{9D8B030D-6E8A-4147-A177-3AD203B41FA5}">
                        <a16:colId xmlns:a16="http://schemas.microsoft.com/office/drawing/2014/main" val="3087683731"/>
                      </a:ext>
                    </a:extLst>
                  </a:gridCol>
                  <a:gridCol w="9262696">
                    <a:extLst>
                      <a:ext uri="{9D8B030D-6E8A-4147-A177-3AD203B41FA5}">
                        <a16:colId xmlns:a16="http://schemas.microsoft.com/office/drawing/2014/main" val="3900688893"/>
                      </a:ext>
                    </a:extLst>
                  </a:gridCol>
                </a:tblGrid>
                <a:tr h="354157">
                  <a:tc>
                    <a:txBody>
                      <a:bodyPr/>
                      <a:lstStyle/>
                      <a:p>
                        <a:endParaRPr lang="en-NZ" sz="1200" b="1"/>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a:r>
                          <a:rPr lang="en-NZ" sz="1100" b="1">
                            <a:solidFill>
                              <a:schemeClr val="tx2"/>
                            </a:solidFill>
                            <a:latin typeface="+mj-lt"/>
                          </a:rPr>
                          <a:t>Dendritic cell</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a:txBody>
                      <a:bodyPr/>
                      <a:lstStyle/>
                      <a:p>
                        <a:pPr rtl="0"/>
                        <a:r>
                          <a:rPr lang="en-GB" sz="1100">
                            <a:solidFill>
                              <a:schemeClr val="tx1"/>
                            </a:solidFill>
                          </a:rPr>
                          <a:t>Dendritic cells are </a:t>
                        </a:r>
                        <a:r>
                          <a:rPr lang="en-GB" sz="1100" b="1" u="sng">
                            <a:solidFill>
                              <a:schemeClr val="tx2"/>
                            </a:solidFill>
                          </a:rPr>
                          <a:t>innate immune cells</a:t>
                        </a:r>
                        <a:r>
                          <a:rPr lang="en-GB" sz="1100">
                            <a:solidFill>
                              <a:schemeClr val="tx1"/>
                            </a:solidFill>
                          </a:rPr>
                          <a:t> which engulf and process antigen peptides for presentation to T cells. Dendritic cells are the most potent T-cell stimulators and attract and activate naïve </a:t>
                        </a:r>
                        <a:r>
                          <a:rPr lang="en-GB" sz="1100" strike="noStrike">
                            <a:solidFill>
                              <a:schemeClr val="tx1"/>
                            </a:solidFill>
                          </a:rPr>
                          <a:t>T cells.</a:t>
                        </a:r>
                        <a:r>
                          <a:rPr lang="en-GB" sz="1100" b="0" strike="noStrike" kern="1200" baseline="30000">
                            <a:solidFill>
                              <a:schemeClr val="tx1"/>
                            </a:solidFill>
                            <a:latin typeface="+mn-lt"/>
                            <a:ea typeface="+mn-ea"/>
                            <a:cs typeface="+mn-cs"/>
                          </a:rPr>
                          <a:t>1,2 </a:t>
                        </a:r>
                        <a:r>
                          <a:rPr lang="en-GB" sz="1100" b="0" kern="1200" baseline="0">
                            <a:solidFill>
                              <a:schemeClr val="tx1"/>
                            </a:solidFill>
                            <a:latin typeface="+mn-lt"/>
                            <a:ea typeface="+mn-ea"/>
                            <a:cs typeface="+mn-cs"/>
                          </a:rPr>
                          <a:t>They can </a:t>
                        </a:r>
                        <a:r>
                          <a:rPr lang="en-NZ" sz="1100">
                            <a:solidFill>
                              <a:schemeClr val="tx1"/>
                            </a:solidFill>
                          </a:rPr>
                          <a:t>express several molecules that attract basophils, eosinophils and T cells.</a:t>
                        </a:r>
                        <a:r>
                          <a:rPr lang="en-NZ" sz="1100" baseline="30000">
                            <a:solidFill>
                              <a:schemeClr val="tx1"/>
                            </a:solidFill>
                          </a:rPr>
                          <a:t>1</a:t>
                        </a:r>
                        <a:endParaRPr lang="en-US" sz="1100" kern="1200" baseline="30000">
                          <a:solidFill>
                            <a:schemeClr val="tx1"/>
                          </a:solidFill>
                          <a:latin typeface="+mn-lt"/>
                          <a:ea typeface="+mn-ea"/>
                          <a:cs typeface="+mn-cs"/>
                        </a:endParaRP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679597427"/>
                    </a:ext>
                  </a:extLst>
                </a:tr>
              </a:tbl>
            </a:graphicData>
          </a:graphic>
        </p:graphicFrame>
        <p:pic>
          <p:nvPicPr>
            <p:cNvPr id="28" name="Picture 27">
              <a:extLst>
                <a:ext uri="{FF2B5EF4-FFF2-40B4-BE49-F238E27FC236}">
                  <a16:creationId xmlns:a16="http://schemas.microsoft.com/office/drawing/2014/main" id="{CFA2E9E0-975B-3845-E154-A001FC5662C1}"/>
                </a:ext>
              </a:extLst>
            </p:cNvPr>
            <p:cNvPicPr>
              <a:picLocks noChangeAspect="1"/>
            </p:cNvPicPr>
            <p:nvPr/>
          </p:nvPicPr>
          <p:blipFill>
            <a:blip r:embed="rId17"/>
            <a:stretch>
              <a:fillRect/>
            </a:stretch>
          </p:blipFill>
          <p:spPr>
            <a:xfrm>
              <a:off x="718013" y="1565233"/>
              <a:ext cx="338138" cy="352651"/>
            </a:xfrm>
            <a:prstGeom prst="rect">
              <a:avLst/>
            </a:prstGeom>
          </p:spPr>
        </p:pic>
        <p:sp>
          <p:nvSpPr>
            <p:cNvPr id="29" name="TextBox 28">
              <a:extLst>
                <a:ext uri="{FF2B5EF4-FFF2-40B4-BE49-F238E27FC236}">
                  <a16:creationId xmlns:a16="http://schemas.microsoft.com/office/drawing/2014/main" id="{E7928BB3-4BB3-B1D6-826F-4A692FA990BE}"/>
                </a:ext>
              </a:extLst>
            </p:cNvPr>
            <p:cNvSpPr txBox="1"/>
            <p:nvPr/>
          </p:nvSpPr>
          <p:spPr>
            <a:xfrm>
              <a:off x="488198" y="2054428"/>
              <a:ext cx="11208201"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20" normalizeH="0" baseline="0" noProof="0">
                  <a:ln>
                    <a:noFill/>
                  </a:ln>
                  <a:solidFill>
                    <a:srgbClr val="656665"/>
                  </a:solidFill>
                  <a:effectLst/>
                  <a:uLnTx/>
                  <a:uFillTx/>
                  <a:latin typeface="Calibri"/>
                  <a:ea typeface="+mn-ea"/>
                  <a:cs typeface="+mn-cs"/>
                </a:rPr>
                <a:t>References</a:t>
              </a:r>
              <a:r>
                <a:rPr kumimoji="0" lang="en-GB" sz="800" b="0" i="0" u="none" strike="noStrike" kern="1200" cap="none" spc="20" normalizeH="0" baseline="0" noProof="0">
                  <a:ln>
                    <a:noFill/>
                  </a:ln>
                  <a:solidFill>
                    <a:srgbClr val="656665"/>
                  </a:solidFill>
                  <a:effectLst/>
                  <a:uLnTx/>
                  <a:uFillTx/>
                  <a:latin typeface="Calibri"/>
                  <a:ea typeface="+mn-ea"/>
                  <a:cs typeface="+mn-cs"/>
                </a:rPr>
                <a:t>: 1. </a:t>
              </a:r>
              <a:r>
                <a:rPr kumimoji="0" lang="da-DK" sz="800" b="0" i="0" u="none" strike="noStrike" kern="1200" cap="none" spc="20" normalizeH="0" baseline="0" noProof="0">
                  <a:ln>
                    <a:noFill/>
                  </a:ln>
                  <a:solidFill>
                    <a:srgbClr val="656665"/>
                  </a:solidFill>
                  <a:effectLst/>
                  <a:uLnTx/>
                  <a:uFillTx/>
                  <a:latin typeface="Calibri"/>
                  <a:ea typeface="+mn-ea"/>
                  <a:cs typeface="+mn-cs"/>
                </a:rPr>
                <a:t>Kim HY et al. Nat Immunol. 2010;11(7)577–584; 2</a:t>
              </a:r>
              <a:r>
                <a:rPr kumimoji="0" lang="en-GB" sz="800" b="0" i="0" u="none" strike="noStrike" kern="1200" cap="none" spc="20" normalizeH="0" baseline="0" noProof="0">
                  <a:ln>
                    <a:noFill/>
                  </a:ln>
                  <a:solidFill>
                    <a:srgbClr val="656665"/>
                  </a:solidFill>
                  <a:effectLst/>
                  <a:uLnTx/>
                  <a:uFillTx/>
                  <a:latin typeface="Calibri"/>
                  <a:ea typeface="+mn-ea"/>
                  <a:cs typeface="+mn-cs"/>
                </a:rPr>
                <a:t>. Janeway ICA et al. Immunobiology: The Immune System in Health and Disease. 5th edition. New York: Garland Science; 2001. Glossary. Available from: https://www.ncbi.nlm.nih.gov/books/NBK10759/.</a:t>
              </a:r>
            </a:p>
          </p:txBody>
        </p:sp>
      </p:grpSp>
    </p:spTree>
    <p:extLst>
      <p:ext uri="{BB962C8B-B14F-4D97-AF65-F5344CB8AC3E}">
        <p14:creationId xmlns:p14="http://schemas.microsoft.com/office/powerpoint/2010/main" val="27977899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Master">
  <a:themeElements>
    <a:clrScheme name="EpiCentral">
      <a:dk1>
        <a:srgbClr val="656665"/>
      </a:dk1>
      <a:lt1>
        <a:srgbClr val="FFFFFF"/>
      </a:lt1>
      <a:dk2>
        <a:srgbClr val="590995"/>
      </a:dk2>
      <a:lt2>
        <a:srgbClr val="28ABE1"/>
      </a:lt2>
      <a:accent1>
        <a:srgbClr val="FF2B28"/>
      </a:accent1>
      <a:accent2>
        <a:srgbClr val="F35FAC"/>
      </a:accent2>
      <a:accent3>
        <a:srgbClr val="570995"/>
      </a:accent3>
      <a:accent4>
        <a:srgbClr val="28ABE1"/>
      </a:accent4>
      <a:accent5>
        <a:srgbClr val="FF2B28"/>
      </a:accent5>
      <a:accent6>
        <a:srgbClr val="F35FAC"/>
      </a:accent6>
      <a:hlink>
        <a:srgbClr val="6360DB"/>
      </a:hlink>
      <a:folHlink>
        <a:srgbClr val="8C8AC2"/>
      </a:folHlink>
    </a:clrScheme>
    <a:fontScheme name="EpiCentral PPT">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C377B9F-D6C9-4D57-84E9-457DC86E1BB2}">
  <we:reference id="wa104381063" version="1.0.0.1" store="en-US" storeType="OMEX"/>
  <we:alternateReferences>
    <we:reference id="wa104381063" version="1.0.0.1" store="WA1043810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c4038ed-d345-4947-b061-34ef88336004">
      <Terms xmlns="http://schemas.microsoft.com/office/infopath/2007/PartnerControls"/>
    </lcf76f155ced4ddcb4097134ff3c332f>
    <TaxCatchAll xmlns="e6dd1411-ccec-4e4f-b73c-9c678b3207a5" xsi:nil="true"/>
    <Notes xmlns="cc4038ed-d345-4947-b061-34ef8833600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EDB2018631BED4A840EC223877EC215" ma:contentTypeVersion="19" ma:contentTypeDescription="Create a new document." ma:contentTypeScope="" ma:versionID="cecaaddd96b45e742fedc37e6fbd5ac0">
  <xsd:schema xmlns:xsd="http://www.w3.org/2001/XMLSchema" xmlns:xs="http://www.w3.org/2001/XMLSchema" xmlns:p="http://schemas.microsoft.com/office/2006/metadata/properties" xmlns:ns2="cc4038ed-d345-4947-b061-34ef88336004" xmlns:ns3="e6dd1411-ccec-4e4f-b73c-9c678b3207a5" targetNamespace="http://schemas.microsoft.com/office/2006/metadata/properties" ma:root="true" ma:fieldsID="50c81708ccc5120d30f8e0b5e99aa3c1" ns2:_="" ns3:_="">
    <xsd:import namespace="cc4038ed-d345-4947-b061-34ef88336004"/>
    <xsd:import namespace="e6dd1411-ccec-4e4f-b73c-9c678b3207a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4038ed-d345-4947-b061-34ef883360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b30fe8e-fdf3-4e6d-ac15-22a0b67e7b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Notes" ma:index="26"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6dd1411-ccec-4e4f-b73c-9c678b3207a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97b5cc3-8ee5-412d-b10c-5a30ea3786b9}" ma:internalName="TaxCatchAll" ma:showField="CatchAllData" ma:web="e6dd1411-ccec-4e4f-b73c-9c678b3207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155137-5214-449C-8806-85D323C5EAB8}">
  <ds:schemaRefs>
    <ds:schemaRef ds:uri="cc4038ed-d345-4947-b061-34ef88336004"/>
    <ds:schemaRef ds:uri="e6dd1411-ccec-4e4f-b73c-9c678b3207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0DF3043-61B9-457D-85BC-534C5CAF6DC8}"/>
</file>

<file path=customXml/itemProps3.xml><?xml version="1.0" encoding="utf-8"?>
<ds:datastoreItem xmlns:ds="http://schemas.openxmlformats.org/officeDocument/2006/customXml" ds:itemID="{F54A74DE-DB4A-4185-878A-DF8FA7E466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TotalTime>
  <Words>20781</Words>
  <Application>Microsoft Office PowerPoint</Application>
  <PresentationFormat>宽屏</PresentationFormat>
  <Paragraphs>1715</Paragraphs>
  <Slides>37</Slides>
  <Notes>31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37</vt:i4>
      </vt:variant>
    </vt:vector>
  </HeadingPairs>
  <TitlesOfParts>
    <vt:vector size="43" baseType="lpstr">
      <vt:lpstr>AdvOT5fa4e291</vt:lpstr>
      <vt:lpstr>Arial</vt:lpstr>
      <vt:lpstr>Calibri</vt:lpstr>
      <vt:lpstr>Cambria</vt:lpstr>
      <vt:lpstr>Roboto</vt:lpstr>
      <vt:lpstr>Master</vt:lpstr>
      <vt:lpstr>The fundamentals of airway immunology in severe asthma</vt:lpstr>
      <vt:lpstr>Navigational features of this document</vt:lpstr>
      <vt:lpstr>Executive summary</vt:lpstr>
      <vt:lpstr>Airway inflammation is a key feature of severe asthma</vt:lpstr>
      <vt:lpstr>Airway hyperresponsiveness contributes to severe  asthma pathogenesis </vt:lpstr>
      <vt:lpstr>Patients may have multiple drivers of inflammation  and overlapping phenotypes</vt:lpstr>
      <vt:lpstr>Multiple inflammatory pathways underpin the complexity and heterogeneity of inflammation in severe asthma</vt:lpstr>
      <vt:lpstr>Various cells and inflammatory mediators are involved in asthma pathogenesis1–18</vt:lpstr>
      <vt:lpstr>Various cells and inflammatory mediators are involved in asthma pathogenesis1–18</vt:lpstr>
      <vt:lpstr>Various cells and inflammatory mediators are involved in asthma pathogenesis1–18</vt:lpstr>
      <vt:lpstr>Various cells and inflammatory mediators are involved in asthma pathogenesis1–18</vt:lpstr>
      <vt:lpstr>Various cells and inflammatory mediators are involved in asthma pathogenesis1–18</vt:lpstr>
      <vt:lpstr>Various cells and inflammatory mediators are involved in asthma pathogenesis1–18</vt:lpstr>
      <vt:lpstr>Various cells and inflammatory mediators are involved in asthma pathogenesis1–18</vt:lpstr>
      <vt:lpstr>Various cells and inflammatory mediators are involved in asthma pathogenesis1–18</vt:lpstr>
      <vt:lpstr>Various cells and inflammatory mediators are involved in asthma pathogenesis1–18</vt:lpstr>
      <vt:lpstr>Various cells and inflammatory mediators are involved in asthma pathogenesis1–18</vt:lpstr>
      <vt:lpstr>Various cells and inflammatory mediators are involved in asthma pathogenesis1–18</vt:lpstr>
      <vt:lpstr>Various cells and inflammatory mediators are involved in asthma pathogenesis1–18</vt:lpstr>
      <vt:lpstr>Various cells and inflammatory mediators are involved in asthma pathogenesis1–18</vt:lpstr>
      <vt:lpstr>Various cells and inflammatory mediators are involved in asthma pathogenesis1–18</vt:lpstr>
      <vt:lpstr>Various cells and inflammatory mediators are involved in asthma pathogenesis1–18</vt:lpstr>
      <vt:lpstr>Epithelial cells play a pivotal role in the pathophysiology  of asthma</vt:lpstr>
      <vt:lpstr>Allergic eosinophilic asthma phenotype</vt:lpstr>
      <vt:lpstr>Case study: Allergic eosinophilic asthma phenotype [1/2]</vt:lpstr>
      <vt:lpstr>Case study: Allergic eosinophilic asthma phenotype [2/2]</vt:lpstr>
      <vt:lpstr>Non-allergic eosinophilic asthma phenotype</vt:lpstr>
      <vt:lpstr>Case study: Non-allergic eosinophilic asthma phenotype [1/2]</vt:lpstr>
      <vt:lpstr>Case study: Non-allergic eosinophilic asthma phenotype [2/2]</vt:lpstr>
      <vt:lpstr>Beyond-T2 asthma phenotype</vt:lpstr>
      <vt:lpstr>Case study: Beyond-T2 asthma phenotype[1/2]</vt:lpstr>
      <vt:lpstr>Case study: Beyond-T2 asthma phenotype[2/2]</vt:lpstr>
      <vt:lpstr>Summary</vt:lpstr>
      <vt:lpstr>Visit EpiCentral to  learn more now! </vt:lpstr>
      <vt:lpstr>Various cells and inflammatory mediators are involved in asthma pathogenesis1,2 – Glossary of key terms</vt:lpstr>
      <vt:lpstr>Various cells and inflammatory mediators are involved in asthma pathogenesis1,2 – Glossary of key terms (cont.)</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Ninox Medscript Limited</dc:creator>
  <cp:keywords/>
  <dc:description/>
  <cp:lastModifiedBy>He, Jiawen</cp:lastModifiedBy>
  <cp:revision>4</cp:revision>
  <dcterms:created xsi:type="dcterms:W3CDTF">2019-06-25T14:01:35Z</dcterms:created>
  <dcterms:modified xsi:type="dcterms:W3CDTF">2025-01-07T07:02:21Z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0x0101009EDB2018631BED4A840EC223877EC215</vt:lpwstr>
  </property>
  <property fmtid="{D5CDD505-2E9C-101B-9397-08002B2CF9AE}" pid="3" name="MediaServiceImageTags">
    <vt:lpwstr/>
  </property>
</Properties>
</file>